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643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1" descr="logo_bps.gif"/>
          <p:cNvPicPr>
            <a:picLocks noChangeAspect="1"/>
          </p:cNvPicPr>
          <p:nvPr/>
        </p:nvPicPr>
        <p:blipFill>
          <a:blip r:embed="rId2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over.tif"/>
          <p:cNvPicPr>
            <a:picLocks/>
          </p:cNvPicPr>
          <p:nvPr/>
        </p:nvPicPr>
        <p:blipFill>
          <a:blip r:embed="rId3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10347" t="4071" r="51558" b="34860"/>
          <a:stretch>
            <a:fillRect/>
          </a:stretch>
        </p:blipFill>
        <p:spPr bwMode="auto">
          <a:xfrm>
            <a:off x="7858125" y="4643438"/>
            <a:ext cx="1285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0E966-2AEC-4F86-A49E-5E5754C4505D}" type="datetimeFigureOut">
              <a:rPr lang="en-US" smtClean="0"/>
              <a:pPr/>
              <a:t>10/3/2011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9438" y="63325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fld id="{EDB2C4F8-45B0-4D61-A959-88BCC8FDA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331FB-9B38-4058-8688-30172CF4C4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0326-5FDB-40C4-AF6D-704E6E094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6563" y="6357938"/>
            <a:ext cx="2133600" cy="365125"/>
          </a:xfrm>
        </p:spPr>
        <p:txBody>
          <a:bodyPr/>
          <a:lstStyle>
            <a:lvl1pPr>
              <a:defRPr sz="1400" b="1" smtClean="0"/>
            </a:lvl1pPr>
          </a:lstStyle>
          <a:p>
            <a:pPr>
              <a:defRPr/>
            </a:pPr>
            <a:fld id="{8D89DDFC-1AE6-441D-946C-880EE301799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020D-0702-456B-BE83-A1E0A25F6F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BBC03-93A6-4A7C-91E0-438E79E93D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E929-E70D-464D-A224-9336CBF60A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76B53-737B-4EB7-A111-7127AB0AE7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7607B-4900-4BC4-ABAE-CA4D6AB5AA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2276A-4293-47BB-A24E-E879344A9D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7D26F-2CE2-4FC3-8EBC-7DCB624504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.tif"/>
          <p:cNvPicPr>
            <a:picLocks noChangeAspect="1"/>
          </p:cNvPicPr>
          <p:nvPr/>
        </p:nvPicPr>
        <p:blipFill>
          <a:blip r:embed="rId13" cstate="print"/>
          <a:srcRect t="83334" b="12499"/>
          <a:stretch>
            <a:fillRect/>
          </a:stretch>
        </p:blipFill>
        <p:spPr>
          <a:xfrm>
            <a:off x="0" y="6572250"/>
            <a:ext cx="9144000" cy="2905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123" name="Title Placeholder 1"/>
          <p:cNvSpPr>
            <a:spLocks noGrp="1"/>
          </p:cNvSpPr>
          <p:nvPr>
            <p:ph type="title"/>
          </p:nvPr>
        </p:nvSpPr>
        <p:spPr bwMode="auto">
          <a:xfrm>
            <a:off x="500063" y="92868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512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14563"/>
            <a:ext cx="8229600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 smtClean="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AA148C2B-C158-47FE-910C-DC01DF28F6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8" name="Picture 2"/>
          <p:cNvPicPr>
            <a:picLocks noChangeAspect="1" noChangeArrowheads="1"/>
          </p:cNvPicPr>
          <p:nvPr/>
        </p:nvPicPr>
        <p:blipFill>
          <a:blip r:embed="rId14" cstate="print"/>
          <a:srcRect l="10347" t="4071" r="47325" b="34860"/>
          <a:stretch>
            <a:fillRect/>
          </a:stretch>
        </p:blipFill>
        <p:spPr bwMode="auto">
          <a:xfrm>
            <a:off x="8429625" y="5505450"/>
            <a:ext cx="7143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0" y="6596575"/>
            <a:ext cx="9144000" cy="27699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cap="all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Black" pitchFamily="34" charset="0"/>
                <a:cs typeface="Arial" charset="0"/>
              </a:rPr>
              <a:t>DATA MENCERDASKAN BANGSA</a:t>
            </a:r>
            <a:endParaRPr lang="en-US" sz="1200" b="1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charset="0"/>
            </a:endParaRPr>
          </a:p>
        </p:txBody>
      </p:sp>
      <p:pic>
        <p:nvPicPr>
          <p:cNvPr id="5130" name="Picture 11" descr="logo_bps.gif"/>
          <p:cNvPicPr>
            <a:picLocks noChangeAspect="1"/>
          </p:cNvPicPr>
          <p:nvPr/>
        </p:nvPicPr>
        <p:blipFill>
          <a:blip r:embed="rId15" cstate="print">
            <a:lum bright="20000" contrast="20000"/>
          </a:blip>
          <a:srcRect/>
          <a:stretch>
            <a:fillRect/>
          </a:stretch>
        </p:blipFill>
        <p:spPr bwMode="auto">
          <a:xfrm>
            <a:off x="76200" y="285750"/>
            <a:ext cx="766763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over.tif"/>
          <p:cNvPicPr>
            <a:picLocks/>
          </p:cNvPicPr>
          <p:nvPr/>
        </p:nvPicPr>
        <p:blipFill>
          <a:blip r:embed="rId16" cstate="print"/>
          <a:srcRect t="12498" b="83334"/>
          <a:stretch>
            <a:fillRect/>
          </a:stretch>
        </p:blipFill>
        <p:spPr bwMode="auto">
          <a:xfrm>
            <a:off x="6215063" y="596900"/>
            <a:ext cx="2928937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8100000" algn="tr" rotWithShape="0">
              <a:srgbClr val="000000">
                <a:alpha val="39999"/>
              </a:srgbClr>
            </a:outerShdw>
          </a:effectLst>
        </p:spPr>
      </p:pic>
      <p:sp>
        <p:nvSpPr>
          <p:cNvPr id="13" name="Rectangle 12"/>
          <p:cNvSpPr/>
          <p:nvPr/>
        </p:nvSpPr>
        <p:spPr>
          <a:xfrm>
            <a:off x="762000" y="228600"/>
            <a:ext cx="53340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200" b="1" i="1" cap="none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BPS – Statistics Indonesia</a:t>
            </a:r>
            <a:endParaRPr lang="en-US" sz="3200" b="1" i="1" cap="none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990600"/>
            <a:ext cx="6629400" cy="14700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4400" b="1" dirty="0" smtClean="0"/>
              <a:t>EXPORTS AND IMPORTS OF GOODS AND SERVICES </a:t>
            </a:r>
            <a:endParaRPr lang="en-US" sz="4400" b="1" dirty="0" smtClean="0">
              <a:solidFill>
                <a:schemeClr val="accent3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Buyung</a:t>
            </a:r>
            <a:r>
              <a:rPr lang="en-AU" dirty="0" smtClean="0"/>
              <a:t> </a:t>
            </a:r>
            <a:r>
              <a:rPr lang="en-AU" dirty="0" err="1" smtClean="0"/>
              <a:t>Airlangga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1676400" y="442913"/>
            <a:ext cx="7010400" cy="16906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2FBF83-3E71-464B-8E7A-743AEFECCD7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2209800"/>
            <a:ext cx="8269288" cy="437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0225" indent="-530225">
              <a:spcBef>
                <a:spcPct val="20000"/>
              </a:spcBef>
              <a:buClr>
                <a:srgbClr val="000066"/>
              </a:buClr>
              <a:buFont typeface="Wingdings" pitchFamily="2" charset="2"/>
              <a:buChar char="q"/>
              <a:defRPr/>
            </a:pPr>
            <a:r>
              <a:rPr lang="en-US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Some exceptions in the transaction of goods and services with Abroad:</a:t>
            </a:r>
            <a:endParaRPr lang="en-US" sz="3000" kern="0" dirty="0">
              <a:solidFill>
                <a:srgbClr val="000066"/>
              </a:solidFill>
              <a:latin typeface="Arial Narrow" pitchFamily="34" charset="0"/>
              <a:cs typeface="+mn-cs"/>
            </a:endParaRPr>
          </a:p>
          <a:p>
            <a:pPr marL="990600" lvl="1" indent="-533400">
              <a:spcBef>
                <a:spcPct val="20000"/>
              </a:spcBef>
              <a:buClr>
                <a:srgbClr val="003300"/>
              </a:buClr>
              <a:buFont typeface="Wingdings" pitchFamily="2" charset="2"/>
              <a:buChar char="§"/>
              <a:defRPr/>
            </a:pPr>
            <a:endParaRPr lang="en-US" sz="900" kern="0" dirty="0">
              <a:solidFill>
                <a:srgbClr val="003300"/>
              </a:solidFill>
              <a:latin typeface="Arial Narrow" pitchFamily="34" charset="0"/>
              <a:cs typeface="+mn-cs"/>
            </a:endParaRPr>
          </a:p>
          <a:p>
            <a:pPr marL="900113" lvl="1" indent="-369888">
              <a:spcBef>
                <a:spcPct val="20000"/>
              </a:spcBef>
              <a:buClr>
                <a:srgbClr val="003300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003300"/>
                </a:solidFill>
                <a:latin typeface="+mn-lt"/>
                <a:cs typeface="+mn-cs"/>
              </a:rPr>
              <a:t>Factor services (Labor, source of capital, etc.)</a:t>
            </a:r>
          </a:p>
          <a:p>
            <a:pPr marL="900113" lvl="1" indent="-369888">
              <a:spcBef>
                <a:spcPct val="20000"/>
              </a:spcBef>
              <a:buClr>
                <a:srgbClr val="003300"/>
              </a:buClr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3300"/>
                </a:solidFill>
                <a:latin typeface="+mn-lt"/>
              </a:rPr>
              <a:t>Goods leased or rented</a:t>
            </a:r>
            <a:endParaRPr lang="en-US" sz="2400" kern="0" dirty="0">
              <a:solidFill>
                <a:srgbClr val="0033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877175" cy="1477962"/>
          </a:xfrm>
        </p:spPr>
        <p:txBody>
          <a:bodyPr>
            <a:normAutofit/>
          </a:bodyPr>
          <a:lstStyle/>
          <a:p>
            <a:pPr algn="r" eaLnBrk="1" hangingPunct="1"/>
            <a:r>
              <a:rPr lang="en-US" sz="3600" b="1" dirty="0" smtClean="0">
                <a:solidFill>
                  <a:srgbClr val="800000"/>
                </a:solidFill>
                <a:latin typeface="Arial Narrow" pitchFamily="34" charset="0"/>
              </a:rPr>
              <a:t>Standard International Trade Classification (SITC)</a:t>
            </a:r>
            <a:endParaRPr lang="en-GB" sz="3600" b="1" dirty="0" smtClean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981200"/>
            <a:ext cx="7467600" cy="4419600"/>
          </a:xfrm>
        </p:spPr>
        <p:txBody>
          <a:bodyPr/>
          <a:lstStyle/>
          <a:p>
            <a:pPr marL="533400" indent="-53340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0 – Foods and Live Animals </a:t>
            </a:r>
          </a:p>
          <a:p>
            <a:pPr marL="533400" indent="-53340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1 – 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Beverages and tobacco</a:t>
            </a: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</a:p>
          <a:p>
            <a:pPr marL="533400" indent="-53340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2 – 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Raw materials, inedible except fuels</a:t>
            </a:r>
            <a:endParaRPr lang="en-GB" sz="32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marL="633413" indent="-633413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3 – 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Mineral fuels, lubricants and related materials</a:t>
            </a:r>
            <a:endParaRPr lang="en-GB" sz="32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marL="533400" indent="-53340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4 – 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Oils, fats and waxes of animal and plant</a:t>
            </a:r>
            <a:endParaRPr lang="en-GB" sz="32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marL="533400" indent="-533400" eaLnBrk="1" hangingPunct="1">
              <a:lnSpc>
                <a:spcPct val="11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3200" dirty="0" smtClean="0">
                <a:solidFill>
                  <a:srgbClr val="000066"/>
                </a:solidFill>
                <a:latin typeface="Arial Narrow" pitchFamily="34" charset="0"/>
              </a:rPr>
              <a:t> 5 – </a:t>
            </a:r>
            <a:r>
              <a:rPr lang="en-US" sz="3200" dirty="0" smtClean="0">
                <a:solidFill>
                  <a:srgbClr val="000066"/>
                </a:solidFill>
                <a:latin typeface="Arial Narrow" pitchFamily="34" charset="0"/>
              </a:rPr>
              <a:t>Chemicals and related products</a:t>
            </a:r>
            <a:endParaRPr lang="en-GB" sz="3200" dirty="0" smtClean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C32DE6-6442-47EA-8E90-88D5A555B33C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838200"/>
            <a:ext cx="7496175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600" b="1" dirty="0" smtClean="0">
                <a:solidFill>
                  <a:srgbClr val="800000"/>
                </a:solidFill>
                <a:latin typeface="Arial Narrow" pitchFamily="34" charset="0"/>
              </a:rPr>
              <a:t>Standard International Trade Classification (SITC)  </a:t>
            </a:r>
            <a:r>
              <a:rPr lang="en-US" sz="2800" b="1" dirty="0" smtClean="0">
                <a:solidFill>
                  <a:srgbClr val="800000"/>
                </a:solidFill>
                <a:latin typeface="Arial Narrow" pitchFamily="34" charset="0"/>
              </a:rPr>
              <a:t>(Contd.)</a:t>
            </a:r>
            <a:endParaRPr lang="en-GB" sz="2800" b="1" dirty="0" smtClean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292127-6123-43DD-A53E-053358A620F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2000" y="2133600"/>
            <a:ext cx="7543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22313" indent="-633413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6 –  </a:t>
            </a:r>
            <a:r>
              <a:rPr lang="en-US" sz="2800" dirty="0">
                <a:solidFill>
                  <a:srgbClr val="000066"/>
                </a:solidFill>
                <a:latin typeface="Arial Narrow" pitchFamily="34" charset="0"/>
              </a:rPr>
              <a:t>Manufactured goods classified mainly by material type</a:t>
            </a: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 </a:t>
            </a:r>
          </a:p>
          <a:p>
            <a:pPr marL="811213" indent="-722313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7 –  </a:t>
            </a:r>
            <a:r>
              <a:rPr lang="en-US" sz="2800" dirty="0">
                <a:solidFill>
                  <a:srgbClr val="000066"/>
                </a:solidFill>
                <a:latin typeface="Arial Narrow" pitchFamily="34" charset="0"/>
              </a:rPr>
              <a:t>Machinery and transport equipment</a:t>
            </a:r>
            <a:endParaRPr lang="en-GB" sz="2800" kern="0" dirty="0">
              <a:solidFill>
                <a:srgbClr val="000066"/>
              </a:solidFill>
              <a:latin typeface="Arial Narrow" pitchFamily="34" charset="0"/>
              <a:cs typeface="+mn-cs"/>
            </a:endParaRPr>
          </a:p>
          <a:p>
            <a:pPr marL="811213" indent="-722313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8 –  </a:t>
            </a:r>
            <a:r>
              <a:rPr lang="en-US" sz="2800" dirty="0">
                <a:solidFill>
                  <a:srgbClr val="000066"/>
                </a:solidFill>
                <a:latin typeface="Arial Narrow" pitchFamily="34" charset="0"/>
              </a:rPr>
              <a:t>Component manufacturing yields</a:t>
            </a:r>
            <a:endParaRPr lang="en-GB" sz="2800" kern="0" dirty="0">
              <a:solidFill>
                <a:srgbClr val="000066"/>
              </a:solidFill>
              <a:latin typeface="Arial Narrow" pitchFamily="34" charset="0"/>
              <a:cs typeface="+mn-cs"/>
            </a:endParaRPr>
          </a:p>
          <a:p>
            <a:pPr marL="722313" indent="-633413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9 –  </a:t>
            </a:r>
            <a:r>
              <a:rPr lang="en-US" sz="2800" dirty="0">
                <a:solidFill>
                  <a:srgbClr val="000066"/>
                </a:solidFill>
                <a:latin typeface="Arial Narrow" pitchFamily="34" charset="0"/>
              </a:rPr>
              <a:t>Commodities and transactions not included in any group of SITC</a:t>
            </a:r>
            <a:endParaRPr lang="en-GB" sz="2800" kern="0" dirty="0">
              <a:solidFill>
                <a:srgbClr val="000066"/>
              </a:solidFill>
              <a:latin typeface="Arial Narrow" pitchFamily="34" charset="0"/>
              <a:cs typeface="+mn-cs"/>
            </a:endParaRPr>
          </a:p>
          <a:p>
            <a:pPr marL="903288" indent="-5334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None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I –  Monetary Currency</a:t>
            </a:r>
          </a:p>
          <a:p>
            <a:pPr marL="903288" indent="-5334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SzPct val="100000"/>
              <a:defRPr/>
            </a:pPr>
            <a:r>
              <a:rPr lang="en-GB" sz="2800" kern="0" dirty="0">
                <a:solidFill>
                  <a:srgbClr val="000066"/>
                </a:solidFill>
                <a:latin typeface="Arial Narrow" pitchFamily="34" charset="0"/>
                <a:cs typeface="+mn-cs"/>
              </a:rPr>
              <a:t> II – </a:t>
            </a:r>
            <a:r>
              <a:rPr lang="en-US" sz="2800" dirty="0">
                <a:solidFill>
                  <a:srgbClr val="000066"/>
                </a:solidFill>
                <a:latin typeface="Arial Narrow" pitchFamily="34" charset="0"/>
              </a:rPr>
              <a:t>Gold coins and coin currency</a:t>
            </a:r>
            <a:endParaRPr lang="en-GB" sz="2800" kern="0" dirty="0">
              <a:solidFill>
                <a:srgbClr val="000066"/>
              </a:solidFill>
              <a:latin typeface="Arial Narrow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0"/>
            <a:ext cx="7267575" cy="114300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600" b="1" dirty="0" smtClean="0">
                <a:solidFill>
                  <a:srgbClr val="800000"/>
                </a:solidFill>
              </a:rPr>
              <a:t>Valuation and Time of Recording of exports and imports of goods</a:t>
            </a:r>
            <a:endParaRPr lang="en-GB" sz="3600" b="1" dirty="0" smtClean="0">
              <a:solidFill>
                <a:srgbClr val="800000"/>
              </a:solidFill>
              <a:latin typeface="Arial Narrow" pitchFamily="34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8077200" cy="4545013"/>
          </a:xfrm>
          <a:noFill/>
        </p:spPr>
        <p:txBody>
          <a:bodyPr>
            <a:normAutofit fontScale="92500" lnSpcReduction="20000"/>
          </a:bodyPr>
          <a:lstStyle/>
          <a:p>
            <a:pPr marL="354013" indent="-354013" eaLnBrk="1" hangingPunct="1">
              <a:lnSpc>
                <a:spcPct val="90000"/>
              </a:lnSpc>
              <a:buClr>
                <a:srgbClr val="000066"/>
              </a:buClr>
              <a:buSzTx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0066"/>
                </a:solidFill>
              </a:rPr>
              <a:t>Time of recording</a:t>
            </a:r>
            <a:r>
              <a:rPr lang="en-US" altLang="zh-TW" b="1" dirty="0" smtClean="0">
                <a:solidFill>
                  <a:srgbClr val="000066"/>
                </a:solidFill>
                <a:latin typeface="Arial Narrow" pitchFamily="34" charset="0"/>
                <a:ea typeface="新細明體" pitchFamily="18" charset="-120"/>
              </a:rPr>
              <a:t> </a:t>
            </a:r>
          </a:p>
          <a:p>
            <a:pPr lvl="1" indent="-388938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b="1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Principally – recorded when there is a change of ownership</a:t>
            </a:r>
          </a:p>
          <a:p>
            <a:pPr lvl="1" indent="-388938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b="1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Practically – change of ownership considered </a:t>
            </a:r>
            <a:r>
              <a:rPr lang="en-US" b="1" dirty="0" smtClean="0">
                <a:solidFill>
                  <a:srgbClr val="003300"/>
                </a:solidFill>
                <a:latin typeface="Arial Narrow" pitchFamily="34" charset="0"/>
              </a:rPr>
              <a:t>occurred while carrying the transaction in the books</a:t>
            </a:r>
            <a:endParaRPr lang="en-US" altLang="zh-TW" b="1" dirty="0" smtClean="0">
              <a:solidFill>
                <a:srgbClr val="003300"/>
              </a:solidFill>
              <a:latin typeface="Arial Narrow" pitchFamily="34" charset="0"/>
              <a:ea typeface="新細明體" pitchFamily="18" charset="-120"/>
            </a:endParaRPr>
          </a:p>
          <a:p>
            <a:pPr lvl="1" indent="-388938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b="1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Might not </a:t>
            </a:r>
            <a:r>
              <a:rPr lang="en-US" b="1" dirty="0" smtClean="0">
                <a:solidFill>
                  <a:srgbClr val="003300"/>
                </a:solidFill>
                <a:latin typeface="Arial Narrow" pitchFamily="34" charset="0"/>
              </a:rPr>
              <a:t>in line with the stage of the transaction process</a:t>
            </a:r>
            <a:endParaRPr lang="en-US" altLang="zh-TW" b="1" dirty="0" smtClean="0">
              <a:solidFill>
                <a:srgbClr val="003300"/>
              </a:solidFill>
              <a:latin typeface="Arial Narrow" pitchFamily="34" charset="0"/>
              <a:ea typeface="新細明體" pitchFamily="18" charset="-120"/>
            </a:endParaRPr>
          </a:p>
          <a:p>
            <a:pPr marL="354013" indent="-354013" eaLnBrk="1" hangingPunct="1">
              <a:lnSpc>
                <a:spcPct val="90000"/>
              </a:lnSpc>
              <a:buClr>
                <a:srgbClr val="000066"/>
              </a:buClr>
              <a:buSzTx/>
              <a:buFont typeface="Wingdings" pitchFamily="2" charset="2"/>
              <a:buChar char="q"/>
            </a:pPr>
            <a:r>
              <a:rPr lang="en-US" altLang="zh-TW" b="1" dirty="0" smtClean="0">
                <a:solidFill>
                  <a:srgbClr val="000066"/>
                </a:solidFill>
                <a:latin typeface="Arial Narrow" pitchFamily="34" charset="0"/>
                <a:ea typeface="新細明體" pitchFamily="18" charset="-120"/>
              </a:rPr>
              <a:t>Valuation</a:t>
            </a:r>
          </a:p>
          <a:p>
            <a:pPr lvl="1" indent="-388938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b="1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Export and Import of goods valued f.o.b. at </a:t>
            </a:r>
            <a:r>
              <a:rPr lang="en-US" b="1" dirty="0" smtClean="0">
                <a:solidFill>
                  <a:srgbClr val="003300"/>
                </a:solidFill>
                <a:latin typeface="Arial Narrow" pitchFamily="34" charset="0"/>
              </a:rPr>
              <a:t>borders of the exporting country </a:t>
            </a:r>
            <a:r>
              <a:rPr lang="en-US" altLang="zh-TW" b="1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:</a:t>
            </a:r>
          </a:p>
          <a:p>
            <a:pPr marL="1254125" lvl="2" indent="-531813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zh-TW" sz="2200" b="1" dirty="0" smtClean="0">
                <a:latin typeface="Arial Narrow" pitchFamily="34" charset="0"/>
                <a:ea typeface="新細明體" pitchFamily="18" charset="-120"/>
              </a:rPr>
              <a:t>Basic price</a:t>
            </a:r>
          </a:p>
          <a:p>
            <a:pPr marL="1254125" lvl="2" indent="-531813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zh-TW" sz="2200" b="1" dirty="0" smtClean="0">
                <a:latin typeface="Arial Narrow" pitchFamily="34" charset="0"/>
                <a:ea typeface="新細明體" pitchFamily="18" charset="-120"/>
              </a:rPr>
              <a:t>Added with transportation and distribution cost to the state boundary including loading cost to the ship</a:t>
            </a:r>
          </a:p>
          <a:p>
            <a:pPr marL="1254125" lvl="2" indent="-531813"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zh-TW" sz="2200" b="1" dirty="0" smtClean="0">
                <a:latin typeface="Arial Narrow" pitchFamily="34" charset="0"/>
                <a:ea typeface="新細明體" pitchFamily="18" charset="-120"/>
              </a:rPr>
              <a:t>Added with any taxes less subsidies goods of export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DEAFF6-EFF6-48C2-87C6-8E908E289B0F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8105775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itchFamily="34" charset="0"/>
              </a:rPr>
              <a:t>Exports and Imports of Services</a:t>
            </a:r>
            <a:endParaRPr lang="en-GB" sz="40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209800"/>
            <a:ext cx="7265988" cy="4114800"/>
          </a:xfrm>
          <a:noFill/>
        </p:spPr>
        <p:txBody>
          <a:bodyPr/>
          <a:lstStyle/>
          <a:p>
            <a:pPr marL="530225" indent="-530225" eaLnBrk="1" hangingPunct="1">
              <a:buClr>
                <a:srgbClr val="000066"/>
              </a:buClr>
              <a:buSzTx/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rgbClr val="000066"/>
                </a:solidFill>
                <a:latin typeface="Arial Narrow" pitchFamily="34" charset="0"/>
                <a:ea typeface="新細明體" pitchFamily="18" charset="-120"/>
              </a:rPr>
              <a:t>Export of services – all of services supplied by resident for non-resident</a:t>
            </a:r>
          </a:p>
          <a:p>
            <a:pPr marL="530225" indent="-530225" eaLnBrk="1" hangingPunct="1">
              <a:buClr>
                <a:srgbClr val="000066"/>
              </a:buClr>
              <a:buSzTx/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rgbClr val="000066"/>
                </a:solidFill>
                <a:latin typeface="Arial Narrow" pitchFamily="34" charset="0"/>
                <a:ea typeface="新細明體" pitchFamily="18" charset="-120"/>
              </a:rPr>
              <a:t>Import of services – all of services supplied by non-resident for resident</a:t>
            </a:r>
          </a:p>
          <a:p>
            <a:pPr marL="530225" indent="-530225" eaLnBrk="1" hangingPunct="1">
              <a:buClr>
                <a:srgbClr val="000066"/>
              </a:buClr>
              <a:buSzTx/>
              <a:buFont typeface="Wingdings" pitchFamily="2" charset="2"/>
              <a:buChar char="v"/>
            </a:pPr>
            <a:r>
              <a:rPr lang="en-US" altLang="zh-TW" sz="2800" dirty="0" smtClean="0">
                <a:solidFill>
                  <a:srgbClr val="000066"/>
                </a:solidFill>
                <a:latin typeface="Arial Narrow" pitchFamily="34" charset="0"/>
                <a:ea typeface="新細明體" pitchFamily="18" charset="-120"/>
              </a:rPr>
              <a:t>Types of Services :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Transportation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Tourism 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altLang="zh-TW" sz="2400" dirty="0" smtClean="0">
                <a:solidFill>
                  <a:srgbClr val="003300"/>
                </a:solidFill>
                <a:latin typeface="Arial Narrow" pitchFamily="34" charset="0"/>
                <a:ea typeface="新細明體" pitchFamily="18" charset="-120"/>
              </a:rPr>
              <a:t>Other services – Construction, Business Services, Finance Services, Insurance,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29768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dirty="0" smtClean="0"/>
              <a:t>EXPORT-IMPORT OF </a:t>
            </a:r>
            <a:br>
              <a:rPr lang="en-US" dirty="0" smtClean="0"/>
            </a:br>
            <a:r>
              <a:rPr lang="en-US" dirty="0" smtClean="0"/>
              <a:t>GOODS AND SERVICES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a while, the value of exports and imports do not count each one, but still incorporated into net exports;</a:t>
            </a:r>
          </a:p>
          <a:p>
            <a:pPr eaLnBrk="1" hangingPunct="1"/>
            <a:r>
              <a:rPr lang="en-US" dirty="0" smtClean="0"/>
              <a:t>Before the available representative data on import-export, import-export value is calculated from the total value of GDP and total use of other components (</a:t>
            </a:r>
            <a:r>
              <a:rPr lang="en-US" i="1" dirty="0" smtClean="0"/>
              <a:t>balancing).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5181600"/>
            <a:ext cx="7772400" cy="1470025"/>
          </a:xfrm>
        </p:spPr>
        <p:txBody>
          <a:bodyPr/>
          <a:lstStyle/>
          <a:p>
            <a:r>
              <a:rPr lang="en-AU" dirty="0" smtClean="0"/>
              <a:t>Thank you</a:t>
            </a:r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0" y="1214438"/>
            <a:ext cx="647700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066800"/>
            <a:ext cx="83820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0"/>
            <a:ext cx="8269288" cy="4151313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0066"/>
                </a:solidFill>
                <a:latin typeface="Arial Narrow" pitchFamily="34" charset="0"/>
              </a:rPr>
              <a:t>Goods and Services </a:t>
            </a:r>
            <a:r>
              <a:rPr lang="en-US" sz="3000" dirty="0" smtClean="0">
                <a:solidFill>
                  <a:srgbClr val="003300"/>
                </a:solidFill>
                <a:latin typeface="Arial Narrow" pitchFamily="34" charset="0"/>
              </a:rPr>
              <a:t>(included in the estimation of GDP expenditure)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0066"/>
                </a:solidFill>
                <a:latin typeface="Arial Narrow" pitchFamily="34" charset="0"/>
              </a:rPr>
              <a:t>Income </a:t>
            </a:r>
            <a:r>
              <a:rPr lang="en-US" sz="2800" dirty="0" smtClean="0">
                <a:solidFill>
                  <a:srgbClr val="003300"/>
                </a:solidFill>
                <a:latin typeface="Arial Narrow" pitchFamily="34" charset="0"/>
              </a:rPr>
              <a:t>(Flow of factor services; Payment of production factors ownership which is used by foreign parties among others, as labor income, investment income and the rent of natural resources</a:t>
            </a:r>
            <a:r>
              <a:rPr lang="en-US" sz="2800" dirty="0" smtClean="0">
                <a:latin typeface="Arial Narrow" pitchFamily="34" charset="0"/>
              </a:rPr>
              <a:t>)</a:t>
            </a:r>
            <a:endParaRPr lang="en-US" sz="30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0066"/>
                </a:solidFill>
                <a:latin typeface="Arial Narrow" pitchFamily="34" charset="0"/>
              </a:rPr>
              <a:t>Capital 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000066"/>
                </a:solidFill>
                <a:latin typeface="Arial Narrow" pitchFamily="34" charset="0"/>
              </a:rPr>
              <a:t>Financial Instrument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7A8B7-E784-4897-ADD1-383C8B999A8A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990600"/>
            <a:ext cx="7793038" cy="1462087"/>
          </a:xfrm>
          <a:noFill/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2590800"/>
            <a:ext cx="7964488" cy="3922713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600" smtClean="0">
                <a:solidFill>
                  <a:srgbClr val="000066"/>
                </a:solidFill>
                <a:latin typeface="Arial Narrow" pitchFamily="34" charset="0"/>
              </a:rPr>
              <a:t>Export – flow of goods and services from resident unit to non-resident unit</a:t>
            </a:r>
          </a:p>
          <a:p>
            <a:pPr marL="609600" indent="-609600" eaLnBrk="1" hangingPunct="1">
              <a:buClr>
                <a:srgbClr val="000066"/>
              </a:buClr>
              <a:buFont typeface="Wingdings" pitchFamily="2" charset="2"/>
              <a:buChar char="§"/>
            </a:pPr>
            <a:r>
              <a:rPr lang="en-US" sz="3600" smtClean="0">
                <a:solidFill>
                  <a:srgbClr val="000066"/>
                </a:solidFill>
                <a:latin typeface="Arial Narrow" pitchFamily="34" charset="0"/>
              </a:rPr>
              <a:t>Import – flow of goods and services from non-resident unit to resident unit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C955BD-B292-4E94-8EEB-C85129CEBF6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6934200" cy="1295400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2133600"/>
            <a:ext cx="8269288" cy="44196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SzTx/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Classification used in goods transaction: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§"/>
            </a:pPr>
            <a:r>
              <a:rPr lang="en-US" sz="2600" i="1" dirty="0" smtClean="0">
                <a:solidFill>
                  <a:srgbClr val="003300"/>
                </a:solidFill>
                <a:latin typeface="Arial Narrow" pitchFamily="34" charset="0"/>
              </a:rPr>
              <a:t>Harmonized System </a:t>
            </a: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(Developed by World Custom Organization)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§"/>
            </a:pPr>
            <a:r>
              <a:rPr lang="en-US" sz="2600" i="1" dirty="0" smtClean="0">
                <a:solidFill>
                  <a:srgbClr val="003300"/>
                </a:solidFill>
                <a:latin typeface="Arial Narrow" pitchFamily="34" charset="0"/>
              </a:rPr>
              <a:t>Standard International Trade Classification</a:t>
            </a: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 (SITC)</a:t>
            </a:r>
          </a:p>
          <a:p>
            <a:pPr marL="609600" indent="-609600" eaLnBrk="1" hangingPunct="1">
              <a:lnSpc>
                <a:spcPct val="90000"/>
              </a:lnSpc>
              <a:buClr>
                <a:srgbClr val="000066"/>
              </a:buClr>
              <a:buSzTx/>
              <a:buFont typeface="Wingdings" pitchFamily="2" charset="2"/>
              <a:buChar char="v"/>
            </a:pP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Recorded when there is a change of ownership, in practice when recorded in: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Customs (across geographical boundaries)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3300"/>
              </a:buClr>
              <a:buSzTx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Purchasing by non-resident unit in an economic territory</a:t>
            </a:r>
          </a:p>
          <a:p>
            <a:pPr marL="1371600" lvl="2" indent="-457200" eaLnBrk="1" hangingPunct="1">
              <a:lnSpc>
                <a:spcPct val="90000"/>
              </a:lnSpc>
            </a:pPr>
            <a:endParaRPr lang="en-US" sz="2600" dirty="0" smtClean="0">
              <a:solidFill>
                <a:srgbClr val="003300"/>
              </a:solidFill>
              <a:latin typeface="Arial Narrow" pitchFamily="34" charset="0"/>
            </a:endParaRP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AC142F-EC14-48BE-94FA-1112FE8747A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7162800" cy="10048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888288" cy="4343400"/>
          </a:xfrm>
        </p:spPr>
        <p:txBody>
          <a:bodyPr/>
          <a:lstStyle/>
          <a:p>
            <a:pPr marL="609600" indent="-609600" eaLnBrk="1" hangingPunct="1">
              <a:buClr>
                <a:srgbClr val="000066"/>
              </a:buClr>
              <a:buSzTx/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Export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3300"/>
                </a:solidFill>
                <a:latin typeface="Arial Narrow" pitchFamily="34" charset="0"/>
              </a:rPr>
              <a:t>Goods are recorded  f.o.b. (free on board, except value of insurance and transportation) during change of ownership or when the goods cross national boundaries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3300"/>
                </a:solidFill>
                <a:latin typeface="Arial Narrow" pitchFamily="34" charset="0"/>
              </a:rPr>
              <a:t>Trade of non-factor services includes supply of services for non resident unit</a:t>
            </a:r>
          </a:p>
          <a:p>
            <a:pPr marL="1254125" lvl="2" indent="-339725" eaLnBrk="1" hangingPunct="1">
              <a:buSzTx/>
              <a:buFont typeface="Wingdings" pitchFamily="2" charset="2"/>
              <a:buChar char="Ø"/>
            </a:pPr>
            <a:r>
              <a:rPr lang="en-US" sz="2200" b="1" dirty="0" smtClean="0">
                <a:latin typeface="Arial Narrow" pitchFamily="34" charset="0"/>
              </a:rPr>
              <a:t>Transportation, insurance, hotel and restaurant, etc.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3300"/>
                </a:solidFill>
                <a:latin typeface="Arial Narrow" pitchFamily="34" charset="0"/>
              </a:rPr>
              <a:t>Data from goods transaction which is recorded from customs manifest  and institutions that buy from domestic (embassies and non-resident institutions)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E73F56-FB74-4C1E-AB5C-1D46D6314C20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1066800" y="838200"/>
            <a:ext cx="7315200" cy="10048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305800" cy="43434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110000"/>
              </a:lnSpc>
              <a:buClr>
                <a:srgbClr val="000066"/>
              </a:buCl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Export </a:t>
            </a:r>
            <a:r>
              <a:rPr lang="en-US" sz="2800" baseline="-25000" dirty="0" smtClean="0">
                <a:solidFill>
                  <a:srgbClr val="000066"/>
                </a:solidFill>
                <a:latin typeface="Arial Narrow" pitchFamily="34" charset="0"/>
              </a:rPr>
              <a:t>(Contd.)</a:t>
            </a:r>
          </a:p>
          <a:p>
            <a:pPr marL="1254125" lvl="1" indent="-620713" eaLnBrk="1" hangingPunct="1">
              <a:lnSpc>
                <a:spcPct val="11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Export of services includes non-factor services export and purchases by non-resident of resident institutional</a:t>
            </a:r>
          </a:p>
          <a:p>
            <a:pPr marL="1254125" lvl="1" indent="-620713" eaLnBrk="1" hangingPunct="1">
              <a:lnSpc>
                <a:spcPct val="11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Data on Exports of services collected from survey or bank transaction records. Purchases by foreign purchaser in domestic region recorded as traveling in BOP</a:t>
            </a:r>
          </a:p>
          <a:p>
            <a:pPr marL="1254125" lvl="1" indent="-620713" eaLnBrk="1" hangingPunct="1">
              <a:lnSpc>
                <a:spcPct val="110000"/>
              </a:lnSpc>
              <a:buClr>
                <a:srgbClr val="0033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003300"/>
                </a:solidFill>
                <a:latin typeface="Arial Narrow" pitchFamily="34" charset="0"/>
              </a:rPr>
              <a:t>Export might be recorded underestimate because of undervaluation problem, smuggling, miss declaration of goods, miss coverage, and unrecorded other transaction (i.e., e-commerce)</a:t>
            </a: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BF1156-967F-4628-A799-1CA8DEC0BA77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7924800" cy="10048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40688" cy="4151313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ts val="1000"/>
              </a:spcBef>
              <a:buClr>
                <a:srgbClr val="000066"/>
              </a:buClr>
              <a:buSzTx/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Import</a:t>
            </a:r>
          </a:p>
          <a:p>
            <a:pPr marL="1165225" lvl="1" indent="-531813" eaLnBrk="1" hangingPunct="1">
              <a:lnSpc>
                <a:spcPct val="120000"/>
              </a:lnSpc>
              <a:spcBef>
                <a:spcPts val="1000"/>
              </a:spcBef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3300"/>
                </a:solidFill>
                <a:latin typeface="Arial Narrow" pitchFamily="34" charset="0"/>
              </a:rPr>
              <a:t>Includes non-factor services and imports of goods</a:t>
            </a:r>
          </a:p>
          <a:p>
            <a:pPr marL="1165225" lvl="1" indent="-531813" eaLnBrk="1" hangingPunct="1">
              <a:lnSpc>
                <a:spcPct val="120000"/>
              </a:lnSpc>
              <a:spcBef>
                <a:spcPts val="1000"/>
              </a:spcBef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3300"/>
                </a:solidFill>
                <a:latin typeface="Arial Narrow" pitchFamily="34" charset="0"/>
              </a:rPr>
              <a:t>Goods are recorded  c.i.f. (cost, insurance and freight) at national boundaries; but national account adjusted insurance and freight item and move them  into  the services so that assessment becomes f.o.b.</a:t>
            </a:r>
          </a:p>
          <a:p>
            <a:pPr marL="1165225" lvl="1" indent="-531813" eaLnBrk="1" hangingPunct="1">
              <a:lnSpc>
                <a:spcPct val="120000"/>
              </a:lnSpc>
              <a:spcBef>
                <a:spcPts val="1000"/>
              </a:spcBef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3300"/>
                </a:solidFill>
                <a:latin typeface="Arial Narrow" pitchFamily="34" charset="0"/>
              </a:rPr>
              <a:t>Import of goods which is purchased by residents during trips abroad are recorded as services related to travel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D6F06A-9805-4B7C-ADA9-49A7A67DE12D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467600" cy="10048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467600" cy="48768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spcBef>
                <a:spcPts val="1800"/>
              </a:spcBef>
              <a:buClr>
                <a:srgbClr val="000066"/>
              </a:buClr>
              <a:buSzTx/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Import</a:t>
            </a:r>
            <a:r>
              <a:rPr lang="en-US" dirty="0" smtClean="0">
                <a:solidFill>
                  <a:srgbClr val="000066"/>
                </a:solidFill>
                <a:latin typeface="Arial Narrow" pitchFamily="34" charset="0"/>
              </a:rPr>
              <a:t> </a:t>
            </a:r>
            <a:r>
              <a:rPr lang="en-US" sz="1800" dirty="0" smtClean="0">
                <a:solidFill>
                  <a:srgbClr val="000066"/>
                </a:solidFill>
                <a:latin typeface="Arial Narrow" pitchFamily="34" charset="0"/>
              </a:rPr>
              <a:t>(Contd.)</a:t>
            </a:r>
            <a:endParaRPr lang="en-US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marL="990600" lvl="1" indent="-533400" eaLnBrk="1" hangingPunct="1">
              <a:lnSpc>
                <a:spcPct val="120000"/>
              </a:lnSpc>
              <a:spcBef>
                <a:spcPts val="1800"/>
              </a:spcBef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3300"/>
                </a:solidFill>
                <a:latin typeface="Arial Narrow" pitchFamily="34" charset="0"/>
              </a:rPr>
              <a:t>Imports of goods and services are exclude contraband/illegal goods, undervaluation, online transaction, unrecorded transaction, and payment outside the banking system.</a:t>
            </a:r>
          </a:p>
          <a:p>
            <a:pPr marL="990600" lvl="1" indent="-533400" eaLnBrk="1" hangingPunct="1">
              <a:lnSpc>
                <a:spcPct val="120000"/>
              </a:lnSpc>
              <a:spcBef>
                <a:spcPts val="1800"/>
              </a:spcBef>
              <a:buClr>
                <a:srgbClr val="003300"/>
              </a:buClr>
              <a:buSzTx/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3300"/>
                </a:solidFill>
                <a:latin typeface="Arial Narrow" pitchFamily="34" charset="0"/>
              </a:rPr>
              <a:t>Other service transactions are difficult  to quantify, such as communication, computer services (i.e. software development ) and online transaction.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F3BA8E-2402-476E-820C-E0456E80952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442913"/>
            <a:ext cx="7467600" cy="1462087"/>
          </a:xfrm>
          <a:noFill/>
        </p:spPr>
        <p:txBody>
          <a:bodyPr>
            <a:normAutofit/>
          </a:bodyPr>
          <a:lstStyle/>
          <a:p>
            <a:pPr algn="r" eaLnBrk="1" hangingPunct="1"/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Transaction with Abroad (</a:t>
            </a:r>
            <a:r>
              <a:rPr lang="en-US" b="1" dirty="0" smtClean="0">
                <a:solidFill>
                  <a:srgbClr val="800000"/>
                </a:solidFill>
                <a:latin typeface="Arial Narrow" pitchFamily="34" charset="0"/>
              </a:rPr>
              <a:t>contd.</a:t>
            </a:r>
            <a:r>
              <a:rPr lang="en-US" sz="4000" b="1" dirty="0" smtClean="0">
                <a:solidFill>
                  <a:srgbClr val="800000"/>
                </a:solidFill>
                <a:latin typeface="Arial Narrow" pitchFamily="34" charset="0"/>
              </a:rPr>
              <a:t>)</a:t>
            </a:r>
            <a:endParaRPr lang="en-US" sz="4000" b="1" dirty="0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09800"/>
            <a:ext cx="8269288" cy="4379913"/>
          </a:xfrm>
        </p:spPr>
        <p:txBody>
          <a:bodyPr/>
          <a:lstStyle/>
          <a:p>
            <a:pPr marL="530225" indent="-530225" eaLnBrk="1" hangingPunct="1">
              <a:buClr>
                <a:srgbClr val="000066"/>
              </a:buClr>
              <a:buSzTx/>
              <a:buFont typeface="Wingdings" pitchFamily="2" charset="2"/>
              <a:buChar char="q"/>
              <a:defRPr/>
            </a:pPr>
            <a:r>
              <a:rPr lang="en-US" sz="2800" dirty="0" smtClean="0">
                <a:solidFill>
                  <a:srgbClr val="000066"/>
                </a:solidFill>
                <a:latin typeface="Arial Narrow" pitchFamily="34" charset="0"/>
              </a:rPr>
              <a:t>Some exceptions in the transaction of goods and services with Abroad:</a:t>
            </a:r>
            <a:endParaRPr lang="en-US" sz="3000" dirty="0" smtClean="0">
              <a:solidFill>
                <a:srgbClr val="000066"/>
              </a:solidFill>
              <a:latin typeface="Arial Narrow" pitchFamily="34" charset="0"/>
            </a:endParaRPr>
          </a:p>
          <a:p>
            <a:pPr marL="990600" lvl="1" indent="-533400" eaLnBrk="1" hangingPunct="1">
              <a:buClr>
                <a:srgbClr val="003300"/>
              </a:buClr>
              <a:buSzTx/>
              <a:buFont typeface="Wingdings" pitchFamily="2" charset="2"/>
              <a:buChar char="§"/>
              <a:defRPr/>
            </a:pPr>
            <a:endParaRPr lang="en-US" sz="9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Transaction by non-resident unit with abroad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Mutations product samples, goods for exhibition, goods for repair and for lease </a:t>
            </a:r>
          </a:p>
          <a:p>
            <a:pPr marL="900113" lvl="1" indent="-369888" eaLnBrk="1" hangingPunct="1">
              <a:buClr>
                <a:srgbClr val="003300"/>
              </a:buClr>
              <a:buSzTx/>
              <a:buFont typeface="Wingdings" pitchFamily="2" charset="2"/>
              <a:buChar char="§"/>
              <a:defRPr/>
            </a:pPr>
            <a:r>
              <a:rPr lang="en-US" sz="2400" dirty="0" smtClean="0">
                <a:solidFill>
                  <a:srgbClr val="003300"/>
                </a:solidFill>
              </a:rPr>
              <a:t>Movement of goods owned by residents who return from abroad</a:t>
            </a:r>
            <a:endParaRPr lang="en-US" dirty="0" smtClean="0">
              <a:solidFill>
                <a:srgbClr val="003300"/>
              </a:solidFill>
            </a:endParaRP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A4A4E3-47BC-4057-9198-535A8A71003D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p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bps</Template>
  <TotalTime>204</TotalTime>
  <Words>840</Words>
  <Application>Microsoft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bps</vt:lpstr>
      <vt:lpstr>EXPORTS AND IMPORTS OF GOODS AND SERVICES </vt:lpstr>
      <vt:lpstr>Transaction with Abroad</vt:lpstr>
      <vt:lpstr>Transaction with Abroad (contd.)</vt:lpstr>
      <vt:lpstr>Transaction with Abroad (contd.)</vt:lpstr>
      <vt:lpstr>Transaction with Abroad (contd.)</vt:lpstr>
      <vt:lpstr>Transaction with Abroad (contd.)</vt:lpstr>
      <vt:lpstr>Transaction with Abroad (contd.)</vt:lpstr>
      <vt:lpstr>Transaction with Abroad (contd.)</vt:lpstr>
      <vt:lpstr>Transaction with Abroad (contd.)</vt:lpstr>
      <vt:lpstr>Transaction with Abroad (contd.)</vt:lpstr>
      <vt:lpstr>Standard International Trade Classification (SITC)</vt:lpstr>
      <vt:lpstr>Standard International Trade Classification (SITC)  (Contd.)</vt:lpstr>
      <vt:lpstr>Valuation and Time of Recording of exports and imports of goods</vt:lpstr>
      <vt:lpstr>Exports and Imports of Services</vt:lpstr>
      <vt:lpstr>EXPORT-IMPORT OF  GOODS AND SERVICES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BPS-B</dc:creator>
  <cp:lastModifiedBy>etjih</cp:lastModifiedBy>
  <cp:revision>52</cp:revision>
  <dcterms:created xsi:type="dcterms:W3CDTF">2009-03-20T01:47:30Z</dcterms:created>
  <dcterms:modified xsi:type="dcterms:W3CDTF">2011-10-03T08:13:39Z</dcterms:modified>
</cp:coreProperties>
</file>