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428" r:id="rId2"/>
    <p:sldId id="427" r:id="rId3"/>
    <p:sldId id="388" r:id="rId4"/>
    <p:sldId id="439" r:id="rId5"/>
    <p:sldId id="340" r:id="rId6"/>
    <p:sldId id="438" r:id="rId7"/>
    <p:sldId id="341" r:id="rId8"/>
    <p:sldId id="389" r:id="rId9"/>
    <p:sldId id="379" r:id="rId10"/>
    <p:sldId id="380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7" r:id="rId19"/>
    <p:sldId id="381" r:id="rId20"/>
    <p:sldId id="393" r:id="rId21"/>
    <p:sldId id="376" r:id="rId22"/>
    <p:sldId id="359" r:id="rId23"/>
    <p:sldId id="377" r:id="rId24"/>
    <p:sldId id="362" r:id="rId25"/>
    <p:sldId id="363" r:id="rId26"/>
    <p:sldId id="364" r:id="rId27"/>
    <p:sldId id="365" r:id="rId28"/>
    <p:sldId id="343" r:id="rId29"/>
    <p:sldId id="366" r:id="rId30"/>
    <p:sldId id="367" r:id="rId31"/>
    <p:sldId id="383" r:id="rId32"/>
    <p:sldId id="368" r:id="rId33"/>
    <p:sldId id="369" r:id="rId34"/>
    <p:sldId id="394" r:id="rId35"/>
    <p:sldId id="398" r:id="rId36"/>
    <p:sldId id="397" r:id="rId37"/>
    <p:sldId id="440" r:id="rId38"/>
    <p:sldId id="395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25" r:id="rId64"/>
    <p:sldId id="424" r:id="rId65"/>
    <p:sldId id="430" r:id="rId66"/>
    <p:sldId id="429" r:id="rId67"/>
    <p:sldId id="431" r:id="rId68"/>
    <p:sldId id="432" r:id="rId69"/>
    <p:sldId id="338" r:id="rId70"/>
    <p:sldId id="433" r:id="rId71"/>
    <p:sldId id="435" r:id="rId72"/>
    <p:sldId id="434" r:id="rId73"/>
    <p:sldId id="437" r:id="rId7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21" autoAdjust="0"/>
    <p:restoredTop sz="93729" autoAdjust="0"/>
  </p:normalViewPr>
  <p:slideViewPr>
    <p:cSldViewPr>
      <p:cViewPr varScale="1">
        <p:scale>
          <a:sx n="81" d="100"/>
          <a:sy n="81" d="100"/>
        </p:scale>
        <p:origin x="-9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dirty="0"/>
              <a:t>&lt;header&gt;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AE1E9DC9-203C-4C69-A036-5C20413A086F}" type="slidenum">
              <a:rPr lang="en-US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E1E9DC9-203C-4C69-A036-5C20413A086F}" type="slidenum">
              <a:rPr lang="en-US" smtClean="0"/>
              <a:pPr algn="r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82047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108000" y="176040"/>
            <a:ext cx="3236400" cy="3567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/>
          </a:p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rgbClr val="AB2328"/>
                </a:solidFill>
                <a:latin typeface="Calibri"/>
              </a:rPr>
              <a:t>T</a:t>
            </a:r>
            <a:r>
              <a:rPr lang="tr-TR" sz="1400" b="1" dirty="0" smtClean="0">
                <a:solidFill>
                  <a:srgbClr val="AB2328"/>
                </a:solidFill>
                <a:latin typeface="Calibri"/>
              </a:rPr>
              <a:t>URKISH</a:t>
            </a:r>
            <a:r>
              <a:rPr lang="tr-TR" sz="1400" b="1" baseline="0" dirty="0" smtClean="0">
                <a:solidFill>
                  <a:srgbClr val="AB2328"/>
                </a:solidFill>
                <a:latin typeface="Calibri"/>
              </a:rPr>
              <a:t> STATISTICAL INSTITUTE</a:t>
            </a:r>
            <a:endParaRPr/>
          </a:p>
        </p:txBody>
      </p:sp>
      <p:pic>
        <p:nvPicPr>
          <p:cNvPr id="2" name="Picture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7240" y="117360"/>
            <a:ext cx="675720" cy="39960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>
            <a:off x="0" y="647640"/>
            <a:ext cx="9144000" cy="1440"/>
          </a:xfrm>
          <a:prstGeom prst="line">
            <a:avLst/>
          </a:prstGeom>
          <a:ln w="19080">
            <a:solidFill>
              <a:srgbClr val="AB2328"/>
            </a:solidFill>
            <a:miter/>
          </a:ln>
        </p:spPr>
      </p:sp>
      <p:sp>
        <p:nvSpPr>
          <p:cNvPr id="4" name="Line 4"/>
          <p:cNvSpPr/>
          <p:nvPr/>
        </p:nvSpPr>
        <p:spPr>
          <a:xfrm>
            <a:off x="0" y="6286320"/>
            <a:ext cx="9144000" cy="1440"/>
          </a:xfrm>
          <a:prstGeom prst="line">
            <a:avLst/>
          </a:prstGeom>
          <a:ln w="19080">
            <a:solidFill>
              <a:srgbClr val="AB2328"/>
            </a:solidFill>
            <a:miter/>
          </a:ln>
        </p:spPr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 dirty="0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dirty="0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dirty="0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dirty="0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dirty="0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dirty="0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 dirty="0"/>
              <a:t>Seventh Outline Level</a:t>
            </a: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-32" y="6357958"/>
            <a:ext cx="3076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/>
              <a:t>INFORMATION</a:t>
            </a:r>
            <a:r>
              <a:rPr lang="tr-TR" sz="1000" b="1" baseline="0" dirty="0" smtClean="0"/>
              <a:t> TECHNOLOGIES DEPARTMENT</a:t>
            </a:r>
            <a:endParaRPr lang="tr-TR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58246" y="6357958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14A31F-A0C0-452D-A7A2-16B0FA5E257F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hf sldNum="0"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372116" cy="1500198"/>
          </a:xfrm>
        </p:spPr>
        <p:txBody>
          <a:bodyPr/>
          <a:lstStyle/>
          <a:p>
            <a:pPr algn="ctr"/>
            <a:r>
              <a:rPr lang="tr-TR" sz="3400" b="1" i="1" dirty="0" smtClean="0">
                <a:solidFill>
                  <a:srgbClr val="C00000"/>
                </a:solidFill>
              </a:rPr>
              <a:t>DATABASE DESIGN</a:t>
            </a:r>
            <a:endParaRPr lang="tr-TR" sz="3400" b="1" i="1" dirty="0">
              <a:solidFill>
                <a:srgbClr val="C0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785918" y="3854239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</a:rPr>
              <a:t>31.03.2014</a:t>
            </a:r>
            <a:br>
              <a:rPr lang="tr-TR" b="1" i="1" dirty="0" smtClean="0">
                <a:solidFill>
                  <a:srgbClr val="C00000"/>
                </a:solidFill>
              </a:rPr>
            </a:br>
            <a:r>
              <a:rPr lang="tr-TR" b="1" i="1" dirty="0" smtClean="0">
                <a:solidFill>
                  <a:srgbClr val="C00000"/>
                </a:solidFill>
              </a:rPr>
              <a:t>(</a:t>
            </a:r>
            <a:r>
              <a:rPr lang="tr-TR" b="1" i="1" dirty="0" err="1" smtClean="0">
                <a:solidFill>
                  <a:srgbClr val="C00000"/>
                </a:solidFill>
              </a:rPr>
              <a:t>Muscat</a:t>
            </a:r>
            <a:r>
              <a:rPr lang="tr-TR" b="1" i="1" dirty="0" smtClean="0">
                <a:solidFill>
                  <a:srgbClr val="C00000"/>
                </a:solidFill>
              </a:rPr>
              <a:t>, </a:t>
            </a:r>
            <a:r>
              <a:rPr lang="tr-TR" b="1" i="1" dirty="0" err="1" smtClean="0">
                <a:solidFill>
                  <a:srgbClr val="C00000"/>
                </a:solidFill>
              </a:rPr>
              <a:t>Oman</a:t>
            </a:r>
            <a:r>
              <a:rPr lang="tr-TR" b="1" i="1" dirty="0" smtClean="0">
                <a:solidFill>
                  <a:srgbClr val="C00000"/>
                </a:solidFill>
              </a:rPr>
              <a:t>)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28596" y="1000108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ER Model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714744" y="2500306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Student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5643570" y="2500306"/>
            <a:ext cx="114300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name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4 Oval"/>
          <p:cNvSpPr/>
          <p:nvPr/>
        </p:nvSpPr>
        <p:spPr>
          <a:xfrm>
            <a:off x="2214546" y="2500306"/>
            <a:ext cx="114300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sid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5" name="14 Düz Bağlayıcı"/>
          <p:cNvCxnSpPr>
            <a:stCxn id="5" idx="6"/>
          </p:cNvCxnSpPr>
          <p:nvPr/>
        </p:nvCxnSpPr>
        <p:spPr>
          <a:xfrm flipV="1">
            <a:off x="3357554" y="2714620"/>
            <a:ext cx="71438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Dikdörtgen"/>
          <p:cNvSpPr/>
          <p:nvPr/>
        </p:nvSpPr>
        <p:spPr>
          <a:xfrm>
            <a:off x="1643042" y="4286256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Student</a:t>
            </a:r>
            <a:endParaRPr lang="tr-TR" dirty="0"/>
          </a:p>
        </p:txBody>
      </p:sp>
      <p:sp>
        <p:nvSpPr>
          <p:cNvPr id="27" name="26 Oval"/>
          <p:cNvSpPr/>
          <p:nvPr/>
        </p:nvSpPr>
        <p:spPr>
          <a:xfrm>
            <a:off x="1785918" y="5214950"/>
            <a:ext cx="114300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name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28" name="27 Düz Bağlayıcı"/>
          <p:cNvCxnSpPr>
            <a:stCxn id="26" idx="2"/>
            <a:endCxn id="27" idx="0"/>
          </p:cNvCxnSpPr>
          <p:nvPr/>
        </p:nvCxnSpPr>
        <p:spPr>
          <a:xfrm rot="5400000">
            <a:off x="2178827" y="503635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Bağlayıcı"/>
          <p:cNvCxnSpPr/>
          <p:nvPr/>
        </p:nvCxnSpPr>
        <p:spPr>
          <a:xfrm flipV="1">
            <a:off x="1285852" y="4500570"/>
            <a:ext cx="71438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Dikdörtgen"/>
          <p:cNvSpPr/>
          <p:nvPr/>
        </p:nvSpPr>
        <p:spPr>
          <a:xfrm>
            <a:off x="5500694" y="4286256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Course</a:t>
            </a:r>
            <a:endParaRPr lang="tr-TR" dirty="0"/>
          </a:p>
        </p:txBody>
      </p:sp>
      <p:sp>
        <p:nvSpPr>
          <p:cNvPr id="31" name="30 Oval"/>
          <p:cNvSpPr/>
          <p:nvPr/>
        </p:nvSpPr>
        <p:spPr>
          <a:xfrm>
            <a:off x="5572132" y="5214950"/>
            <a:ext cx="1357322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cname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32" name="31 Düz Bağlayıcı"/>
          <p:cNvCxnSpPr>
            <a:stCxn id="30" idx="2"/>
            <a:endCxn id="31" idx="0"/>
          </p:cNvCxnSpPr>
          <p:nvPr/>
        </p:nvCxnSpPr>
        <p:spPr>
          <a:xfrm rot="16200000" flipH="1">
            <a:off x="6054338" y="5018495"/>
            <a:ext cx="35719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Bağlayıcı"/>
          <p:cNvCxnSpPr/>
          <p:nvPr/>
        </p:nvCxnSpPr>
        <p:spPr>
          <a:xfrm flipV="1">
            <a:off x="6929454" y="4500570"/>
            <a:ext cx="71438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Oval"/>
          <p:cNvSpPr/>
          <p:nvPr/>
        </p:nvSpPr>
        <p:spPr>
          <a:xfrm>
            <a:off x="7715272" y="4286256"/>
            <a:ext cx="1357322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cid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38" name="37 Düz Bağlayıcı"/>
          <p:cNvCxnSpPr>
            <a:stCxn id="3" idx="3"/>
          </p:cNvCxnSpPr>
          <p:nvPr/>
        </p:nvCxnSpPr>
        <p:spPr>
          <a:xfrm>
            <a:off x="5143504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Oval"/>
          <p:cNvSpPr/>
          <p:nvPr/>
        </p:nvSpPr>
        <p:spPr>
          <a:xfrm>
            <a:off x="133320" y="4286256"/>
            <a:ext cx="1143008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sid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0" name="39 Akış Çizelgesi: Karar"/>
          <p:cNvSpPr/>
          <p:nvPr/>
        </p:nvSpPr>
        <p:spPr>
          <a:xfrm>
            <a:off x="3428992" y="4286256"/>
            <a:ext cx="1643074" cy="57150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enrolled</a:t>
            </a:r>
            <a:endParaRPr lang="tr-TR" sz="1400" dirty="0">
              <a:solidFill>
                <a:schemeClr val="tx1"/>
              </a:solidFill>
            </a:endParaRPr>
          </a:p>
        </p:txBody>
      </p:sp>
      <p:cxnSp>
        <p:nvCxnSpPr>
          <p:cNvPr id="42" name="41 Düz Bağlayıcı"/>
          <p:cNvCxnSpPr>
            <a:stCxn id="40" idx="3"/>
            <a:endCxn id="30" idx="1"/>
          </p:cNvCxnSpPr>
          <p:nvPr/>
        </p:nvCxnSpPr>
        <p:spPr>
          <a:xfrm>
            <a:off x="5072066" y="457200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Düz Bağlayıcı"/>
          <p:cNvCxnSpPr/>
          <p:nvPr/>
        </p:nvCxnSpPr>
        <p:spPr>
          <a:xfrm>
            <a:off x="3000364" y="457200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00034" y="857232"/>
            <a:ext cx="8358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Attribute</a:t>
            </a:r>
            <a:r>
              <a:rPr lang="tr-TR" sz="3000" b="1" dirty="0" smtClean="0">
                <a:solidFill>
                  <a:srgbClr val="C00000"/>
                </a:solidFill>
              </a:rPr>
              <a:t>s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961710"/>
            <a:ext cx="8229240" cy="311036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 entity is represented by a set of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attributes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that is descriptive properties possessed by 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all members of an entity set.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Example: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onotype Sorts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	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instructor =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ID, name, street, city, salary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course=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course_id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title, credits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Domain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the set of permitted values for each attribute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412" y="785794"/>
            <a:ext cx="8229240" cy="10022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Attribute</a:t>
            </a:r>
            <a:r>
              <a:rPr kumimoji="0" lang="tr-T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 Types</a:t>
            </a:r>
            <a:endParaRPr kumimoji="0" lang="tr-TR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675958"/>
            <a:ext cx="8229240" cy="403905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Simple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composite</a:t>
            </a:r>
            <a:r>
              <a:rPr kumimoji="0" 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, </a:t>
            </a:r>
            <a:r>
              <a:rPr kumimoji="0" lang="tr-TR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component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attributes.</a:t>
            </a:r>
            <a:endParaRPr kumimoji="0" lang="tr-TR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Single-valued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multivalued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attributes</a:t>
            </a:r>
            <a:endParaRPr kumimoji="0" lang="tr-TR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Example: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multivalued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attribute: </a:t>
            </a:r>
            <a:r>
              <a:rPr kumimoji="0" lang="en-US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phone_numbers</a:t>
            </a:r>
            <a:endParaRPr kumimoji="0" lang="tr-TR" sz="22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Derived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attributes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Can be computed from other attributes</a:t>
            </a:r>
            <a:endParaRPr kumimoji="0" lang="tr-TR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Example:  age, given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date_of_birth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14356"/>
            <a:ext cx="8229240" cy="7044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</a:rPr>
              <a:t>Composite Attributes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63771"/>
            <a:ext cx="80930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596" y="1797045"/>
            <a:ext cx="3000396" cy="306071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Entity With </a:t>
            </a:r>
            <a:endParaRPr kumimoji="0" lang="tr-TR" sz="2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Composite, </a:t>
            </a:r>
            <a:endParaRPr kumimoji="0" lang="tr-TR" sz="2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Multivalued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, </a:t>
            </a:r>
            <a:endParaRPr kumimoji="0" lang="tr-TR" sz="2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and </a:t>
            </a:r>
            <a:endParaRPr kumimoji="0" lang="tr-TR" sz="2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Derived Attributes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617" y="803294"/>
            <a:ext cx="321946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412" y="785794"/>
            <a:ext cx="8229240" cy="10022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Mapping Cardinality Constraints</a:t>
            </a:r>
            <a:endParaRPr kumimoji="0" lang="tr-TR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961710"/>
            <a:ext cx="8229240" cy="389618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Relationship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can be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one of the following types: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One to one</a:t>
            </a:r>
          </a:p>
          <a:p>
            <a:pPr marL="0" marR="0" lvl="6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One to many</a:t>
            </a:r>
          </a:p>
          <a:p>
            <a:pPr marL="0" marR="0" lvl="6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Many to one</a:t>
            </a:r>
          </a:p>
          <a:p>
            <a:pPr marL="0" marR="0" lvl="6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Many to many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69328"/>
            <a:ext cx="8229240" cy="11451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</a:rPr>
              <a:t>One-to-One Relationship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4520"/>
            <a:ext cx="8229240" cy="22531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one-to-one relationship between an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instructor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a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student</a:t>
            </a:r>
            <a:endParaRPr kumimoji="0" lang="tr-TR" sz="22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 instructor is associated with at most one student via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advisor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tr-TR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a student is associated with at most one instructor via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advisor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b="78418"/>
          <a:stretch>
            <a:fillRect/>
          </a:stretch>
        </p:blipFill>
        <p:spPr bwMode="auto">
          <a:xfrm>
            <a:off x="571472" y="4071942"/>
            <a:ext cx="658653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12204"/>
            <a:ext cx="8229240" cy="5736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</a:rPr>
              <a:t>One-to-Many Relationship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604520"/>
            <a:ext cx="8686800" cy="26102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one-to-many relationship between an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instructor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a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student</a:t>
            </a:r>
            <a:endParaRPr kumimoji="0" lang="tr-TR" sz="2400" b="0" i="1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 instructor is associated with several (including 0) students </a:t>
            </a:r>
            <a:endParaRPr kumimoji="0" lang="tr-TR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via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advisor </a:t>
            </a:r>
            <a:endParaRPr kumimoji="0" lang="tr-TR" sz="2400" b="0" i="1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student is associated with at most one instructor via advisor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t="31459" b="44698"/>
          <a:stretch>
            <a:fillRect/>
          </a:stretch>
        </p:blipFill>
        <p:spPr bwMode="auto">
          <a:xfrm>
            <a:off x="571472" y="4071942"/>
            <a:ext cx="64214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712204"/>
            <a:ext cx="8229240" cy="11451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</a:rPr>
              <a:t>Many-to-Many Relationship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4282" y="1571612"/>
            <a:ext cx="8229240" cy="200026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 instructor is associated with several (possibly 0) students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student is associated with several (possibly 0) instructors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via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advisor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relationship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6765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3174" y="413123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</a:t>
            </a:r>
            <a:endParaRPr lang="tr-TR" dirty="0"/>
          </a:p>
        </p:txBody>
      </p:sp>
      <p:sp>
        <p:nvSpPr>
          <p:cNvPr id="7" name="TextBox 4"/>
          <p:cNvSpPr txBox="1"/>
          <p:nvPr/>
        </p:nvSpPr>
        <p:spPr>
          <a:xfrm>
            <a:off x="4837916" y="41433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783642"/>
            <a:ext cx="8229240" cy="11451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Conceptional</a:t>
            </a:r>
            <a:r>
              <a:rPr kumimoji="0" lang="tr-T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Data </a:t>
            </a:r>
            <a:r>
              <a:rPr kumimoji="0" lang="tr-TR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Design</a:t>
            </a:r>
            <a:endParaRPr kumimoji="0" lang="tr-TR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kern="0" dirty="0" smtClean="0">
                <a:solidFill>
                  <a:srgbClr val="C00000"/>
                </a:solidFill>
              </a:rPr>
              <a:t> </a:t>
            </a:r>
            <a:r>
              <a:rPr lang="tr-TR" sz="3600" b="1" kern="0" dirty="0" err="1" smtClean="0">
                <a:solidFill>
                  <a:srgbClr val="C00000"/>
                </a:solidFill>
              </a:rPr>
              <a:t>with</a:t>
            </a:r>
            <a:r>
              <a:rPr lang="tr-TR" sz="3600" b="1" kern="0" dirty="0" smtClean="0">
                <a:solidFill>
                  <a:srgbClr val="C00000"/>
                </a:solidFill>
              </a:rPr>
              <a:t> E-R Model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8175" y="3500438"/>
            <a:ext cx="5378469" cy="76677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 algn="ctr">
              <a:spcBef>
                <a:spcPct val="50000"/>
              </a:spcBef>
            </a:pPr>
            <a:r>
              <a:rPr lang="tr-TR" sz="2400" dirty="0" smtClean="0"/>
              <a:t>Decide entity, attributes and relations</a:t>
            </a:r>
            <a:endParaRPr lang="tr-TR" sz="2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25638" y="4772036"/>
            <a:ext cx="5432444" cy="94298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 algn="ctr">
              <a:spcBef>
                <a:spcPct val="50000"/>
              </a:spcBef>
            </a:pPr>
            <a:r>
              <a:rPr lang="tr-TR" sz="2400" dirty="0" smtClean="0"/>
              <a:t>Entity-Relation </a:t>
            </a:r>
            <a:r>
              <a:rPr lang="tr-TR" sz="2400" dirty="0"/>
              <a:t>(E-R) </a:t>
            </a:r>
            <a:r>
              <a:rPr lang="tr-TR" sz="2400" dirty="0" err="1" smtClean="0"/>
              <a:t>diagram</a:t>
            </a:r>
            <a:endParaRPr lang="tr-TR" sz="24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211638" y="428149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28794" y="2214554"/>
            <a:ext cx="5378469" cy="76677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 algn="ctr">
              <a:spcBef>
                <a:spcPct val="50000"/>
              </a:spcBef>
            </a:pPr>
            <a:r>
              <a:rPr lang="tr-TR" sz="2400" dirty="0" smtClean="0"/>
              <a:t>*</a:t>
            </a:r>
            <a:r>
              <a:rPr lang="tr-TR" sz="2400" dirty="0" err="1" smtClean="0"/>
              <a:t>Requirement</a:t>
            </a:r>
            <a:r>
              <a:rPr lang="tr-TR" sz="2400" dirty="0" smtClean="0"/>
              <a:t> </a:t>
            </a:r>
            <a:r>
              <a:rPr lang="tr-TR" sz="2400" dirty="0" err="1" smtClean="0"/>
              <a:t>Analysis</a:t>
            </a:r>
            <a:endParaRPr lang="tr-TR" sz="2400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32257" y="2995614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946176"/>
            <a:ext cx="8143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OUTLINE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928662" y="1749075"/>
            <a:ext cx="6086923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Management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 </a:t>
            </a:r>
            <a:r>
              <a:rPr lang="tr-TR" dirty="0" err="1" smtClean="0"/>
              <a:t>Definition</a:t>
            </a: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 </a:t>
            </a:r>
            <a:r>
              <a:rPr lang="tr-TR" dirty="0" err="1" smtClean="0"/>
              <a:t>Steps</a:t>
            </a: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Entity</a:t>
            </a:r>
            <a:r>
              <a:rPr lang="tr-TR" dirty="0" smtClean="0"/>
              <a:t>-</a:t>
            </a:r>
            <a:r>
              <a:rPr lang="tr-TR" dirty="0" err="1" smtClean="0"/>
              <a:t>Relationhip</a:t>
            </a:r>
            <a:r>
              <a:rPr lang="tr-TR" dirty="0" smtClean="0"/>
              <a:t> (ER) Model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Conceptional</a:t>
            </a:r>
            <a:r>
              <a:rPr lang="tr-TR" dirty="0" smtClean="0"/>
              <a:t> Data </a:t>
            </a:r>
            <a:r>
              <a:rPr lang="tr-TR" dirty="0" err="1" smtClean="0"/>
              <a:t>Design</a:t>
            </a: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Logical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Normalization</a:t>
            </a: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Denormalization</a:t>
            </a: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DB </a:t>
            </a:r>
            <a:r>
              <a:rPr lang="tr-TR" dirty="0" err="1" smtClean="0"/>
              <a:t>Design</a:t>
            </a:r>
            <a:r>
              <a:rPr lang="tr-TR" dirty="0" smtClean="0"/>
              <a:t> </a:t>
            </a:r>
            <a:r>
              <a:rPr lang="tr-TR" dirty="0" err="1" smtClean="0"/>
              <a:t>Examples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Key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089052"/>
            <a:ext cx="4286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  <a:latin typeface="+mj-lt"/>
              </a:rPr>
              <a:t>ER Diagram Example :</a:t>
            </a:r>
            <a:endParaRPr lang="tr-TR" sz="3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38432"/>
            <a:ext cx="5448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85720" y="946176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err="1" smtClean="0">
                <a:solidFill>
                  <a:srgbClr val="C00000"/>
                </a:solidFill>
              </a:rPr>
              <a:t>Logical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tr-TR" sz="3000" b="1" dirty="0" err="1" smtClean="0">
                <a:solidFill>
                  <a:srgbClr val="C00000"/>
                </a:solidFill>
              </a:rPr>
              <a:t>Database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tr-TR" sz="3000" b="1" dirty="0" err="1" smtClean="0">
                <a:solidFill>
                  <a:srgbClr val="C00000"/>
                </a:solidFill>
              </a:rPr>
              <a:t>Design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000100" y="1928802"/>
            <a:ext cx="58390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tr-TR" kern="0" dirty="0" err="1" smtClean="0">
                <a:solidFill>
                  <a:sysClr val="windowText" lastClr="000000"/>
                </a:solidFill>
              </a:rPr>
              <a:t>Conceptional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Design</a:t>
            </a:r>
            <a:r>
              <a:rPr lang="tr-TR" kern="0" dirty="0" smtClean="0">
                <a:solidFill>
                  <a:sysClr val="windowText" lastClr="000000"/>
                </a:solidFill>
              </a:rPr>
              <a:t> is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used</a:t>
            </a:r>
            <a:endParaRPr lang="tr-TR" kern="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smtClean="0"/>
              <a:t>ER Model is </a:t>
            </a:r>
            <a:r>
              <a:rPr lang="tr-TR" dirty="0" err="1" smtClean="0"/>
              <a:t>converted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Relational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Model.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tr-TR" kern="0" dirty="0" err="1" smtClean="0">
                <a:solidFill>
                  <a:sysClr val="windowText" lastClr="000000"/>
                </a:solidFill>
              </a:rPr>
              <a:t>Entity</a:t>
            </a:r>
            <a:r>
              <a:rPr lang="tr-TR" kern="0" dirty="0" smtClean="0">
                <a:solidFill>
                  <a:sysClr val="windowText" lastClr="000000"/>
                </a:solidFill>
              </a:rPr>
              <a:t> at E-R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or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Classes</a:t>
            </a:r>
            <a:r>
              <a:rPr lang="tr-TR" kern="0" dirty="0" smtClean="0">
                <a:solidFill>
                  <a:sysClr val="windowText" lastClr="000000"/>
                </a:solidFill>
              </a:rPr>
              <a:t> in UML	--&gt; 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Table</a:t>
            </a:r>
            <a:endParaRPr lang="tr-TR" kern="0" dirty="0" smtClean="0">
              <a:solidFill>
                <a:sysClr val="windowText" lastClr="000000"/>
              </a:solidFill>
              <a:sym typeface="Wingdings" pitchFamily="2" charset="2"/>
            </a:endParaRPr>
          </a:p>
          <a:p>
            <a:pPr lvl="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Many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to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many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relations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	--&gt;	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Table</a:t>
            </a:r>
            <a:endParaRPr lang="tr-TR" kern="0" dirty="0" smtClean="0">
              <a:solidFill>
                <a:sysClr val="windowText" lastClr="000000"/>
              </a:solidFill>
              <a:sym typeface="Wingdings" pitchFamily="2" charset="2"/>
            </a:endParaRPr>
          </a:p>
          <a:p>
            <a:pPr lvl="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Attributes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	--&gt;	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Columns</a:t>
            </a:r>
            <a:endParaRPr lang="tr-TR" kern="0" dirty="0" smtClean="0">
              <a:solidFill>
                <a:sysClr val="windowText" lastClr="000000"/>
              </a:solidFill>
              <a:sym typeface="Wingdings" pitchFamily="2" charset="2"/>
            </a:endParaRPr>
          </a:p>
          <a:p>
            <a:pPr lvl="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Primary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keys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and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foreign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keys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are</a:t>
            </a:r>
            <a:r>
              <a:rPr lang="tr-TR" kern="0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  <a:sym typeface="Wingdings" pitchFamily="2" charset="2"/>
              </a:rPr>
              <a:t>defined</a:t>
            </a:r>
            <a:endParaRPr lang="tr-TR" kern="0" dirty="0" smtClean="0">
              <a:solidFill>
                <a:sysClr val="windowText" lastClr="000000"/>
              </a:solidFill>
              <a:sym typeface="Wingdings" pitchFamily="2" charset="2"/>
            </a:endParaRPr>
          </a:p>
          <a:p>
            <a:endParaRPr lang="tr-T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857232"/>
            <a:ext cx="8686440" cy="5022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Physical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Database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Design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42910" y="1928802"/>
            <a:ext cx="8286776" cy="3643338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b="1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implementation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Logical</a:t>
            </a:r>
            <a:r>
              <a:rPr lang="tr-TR" dirty="0" smtClean="0"/>
              <a:t> Model.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err="1" smtClean="0"/>
              <a:t>Tables</a:t>
            </a:r>
            <a:r>
              <a:rPr lang="tr-TR" dirty="0" smtClean="0"/>
              <a:t>, </a:t>
            </a:r>
            <a:r>
              <a:rPr lang="tr-TR" dirty="0" err="1" smtClean="0"/>
              <a:t>columns</a:t>
            </a:r>
            <a:r>
              <a:rPr lang="tr-TR" dirty="0" smtClean="0"/>
              <a:t>, </a:t>
            </a: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key</a:t>
            </a:r>
            <a:r>
              <a:rPr lang="tr-TR" dirty="0" smtClean="0"/>
              <a:t> </a:t>
            </a:r>
            <a:r>
              <a:rPr lang="tr-TR" dirty="0" err="1" smtClean="0"/>
              <a:t>constraints</a:t>
            </a:r>
            <a:r>
              <a:rPr lang="tr-TR" dirty="0" smtClean="0"/>
              <a:t>, </a:t>
            </a:r>
            <a:r>
              <a:rPr lang="tr-TR" dirty="0" err="1" smtClean="0"/>
              <a:t>foreign</a:t>
            </a:r>
            <a:r>
              <a:rPr lang="tr-TR" dirty="0" smtClean="0"/>
              <a:t> </a:t>
            </a:r>
            <a:r>
              <a:rPr lang="tr-TR" dirty="0" err="1" smtClean="0"/>
              <a:t>key</a:t>
            </a:r>
            <a:r>
              <a:rPr lang="tr-TR" dirty="0" smtClean="0"/>
              <a:t> </a:t>
            </a:r>
            <a:r>
              <a:rPr lang="tr-TR" dirty="0" err="1" smtClean="0"/>
              <a:t>constraints</a:t>
            </a:r>
            <a:r>
              <a:rPr lang="tr-TR" dirty="0" smtClean="0"/>
              <a:t>,</a:t>
            </a:r>
          </a:p>
          <a:p>
            <a:pPr indent="-342900">
              <a:lnSpc>
                <a:spcPct val="200000"/>
              </a:lnSpc>
            </a:pPr>
            <a:r>
              <a:rPr lang="tr-TR" dirty="0" err="1" smtClean="0"/>
              <a:t>check</a:t>
            </a:r>
            <a:r>
              <a:rPr lang="tr-TR" dirty="0" smtClean="0"/>
              <a:t> </a:t>
            </a:r>
            <a:r>
              <a:rPr lang="tr-TR" dirty="0" err="1" smtClean="0"/>
              <a:t>constraints</a:t>
            </a:r>
            <a:r>
              <a:rPr lang="tr-TR" dirty="0" smtClean="0"/>
              <a:t>, </a:t>
            </a:r>
            <a:r>
              <a:rPr lang="tr-TR" dirty="0" err="1" smtClean="0"/>
              <a:t>unique</a:t>
            </a:r>
            <a:r>
              <a:rPr lang="tr-TR" dirty="0" smtClean="0"/>
              <a:t> </a:t>
            </a:r>
            <a:r>
              <a:rPr lang="tr-TR" dirty="0" err="1" smtClean="0"/>
              <a:t>constraints</a:t>
            </a:r>
            <a:r>
              <a:rPr lang="tr-TR" dirty="0" smtClean="0"/>
              <a:t>, </a:t>
            </a:r>
            <a:r>
              <a:rPr lang="tr-TR" dirty="0" err="1" smtClean="0"/>
              <a:t>comments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created</a:t>
            </a:r>
            <a:r>
              <a:rPr lang="tr-TR" dirty="0" smtClean="0"/>
              <a:t>.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Normalization</a:t>
            </a:r>
            <a:r>
              <a:rPr kumimoji="0" lang="tr-T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Rules</a:t>
            </a:r>
            <a:r>
              <a:rPr kumimoji="0" lang="tr-T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are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checked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, </a:t>
            </a:r>
            <a:r>
              <a:rPr kumimoji="0" lang="tr-TR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redundancy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</a:t>
            </a:r>
            <a:r>
              <a:rPr kumimoji="0" lang="tr-TR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minimized</a:t>
            </a: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tr-TR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Disk </a:t>
            </a:r>
            <a:r>
              <a:rPr lang="tr-TR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capacity</a:t>
            </a:r>
            <a:r>
              <a:rPr lang="tr-TR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partition</a:t>
            </a:r>
            <a:r>
              <a:rPr lang="tr-TR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strategy</a:t>
            </a:r>
            <a:r>
              <a:rPr lang="tr-TR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security</a:t>
            </a:r>
            <a:r>
              <a:rPr lang="tr-TR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strategy</a:t>
            </a:r>
            <a:r>
              <a:rPr lang="tr-TR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are</a:t>
            </a:r>
            <a:r>
              <a:rPr lang="tr-TR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considered</a:t>
            </a:r>
            <a:r>
              <a:rPr lang="tr-TR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marL="0" lvl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tr-TR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Performance</a:t>
            </a:r>
            <a:r>
              <a:rPr lang="tr-TR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tuning</a:t>
            </a:r>
            <a:r>
              <a:rPr lang="tr-TR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is done.</a:t>
            </a:r>
            <a:endParaRPr kumimoji="0" lang="tr-T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412" y="785794"/>
            <a:ext cx="8229240" cy="10022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Most Common Relational Databases </a:t>
            </a:r>
            <a:endParaRPr kumimoji="0" lang="tr-TR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961710"/>
            <a:ext cx="8229240" cy="31103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PostgreSQL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-Access</a:t>
            </a:r>
            <a:b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Oracle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-IBM Db2</a:t>
            </a:r>
            <a:b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Interbase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-Microsoft SQL Server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857232"/>
            <a:ext cx="8229240" cy="1145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Normalization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1857364"/>
            <a:ext cx="8215370" cy="3271836"/>
          </a:xfrm>
          <a:prstGeom prst="rect">
            <a:avLst/>
          </a:prstGeom>
        </p:spPr>
        <p:txBody>
          <a:bodyPr wrap="none" lIns="0" tIns="0" rIns="0" bIns="0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process of organizing a database into tables correctly 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Finally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unproblematic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tables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are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designed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kern="0" dirty="0" err="1" smtClean="0">
                <a:solidFill>
                  <a:sysClr val="windowText" lastClr="000000"/>
                </a:solidFill>
              </a:rPr>
              <a:t>that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sz="2400" kern="0" dirty="0" err="1" smtClean="0">
                <a:solidFill>
                  <a:sysClr val="windowText" lastClr="000000"/>
                </a:solidFill>
              </a:rPr>
              <a:t>providing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Consistency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minimize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redundancy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400" kern="0" dirty="0" smtClean="0">
              <a:solidFill>
                <a:sysClr val="windowText" lastClr="000000"/>
              </a:solidFill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tr-TR" sz="2400" kern="0" dirty="0" smtClean="0">
              <a:solidFill>
                <a:sysClr val="windowText" lastClr="000000"/>
              </a:solidFill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sz="2400" kern="0" dirty="0" err="1" smtClean="0">
                <a:solidFill>
                  <a:sysClr val="windowText" lastClr="000000"/>
                </a:solidFill>
              </a:rPr>
              <a:t>We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sz="2400" kern="0" dirty="0" err="1" smtClean="0">
                <a:solidFill>
                  <a:sysClr val="windowText" lastClr="000000"/>
                </a:solidFill>
              </a:rPr>
              <a:t>decide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sz="2400" kern="0" dirty="0" err="1" smtClean="0">
                <a:solidFill>
                  <a:sysClr val="windowText" lastClr="000000"/>
                </a:solidFill>
              </a:rPr>
              <a:t>which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sz="2400" kern="0" dirty="0" err="1" smtClean="0">
                <a:solidFill>
                  <a:sysClr val="windowText" lastClr="000000"/>
                </a:solidFill>
              </a:rPr>
              <a:t>atributes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sz="2400" kern="0" dirty="0" err="1" smtClean="0">
                <a:solidFill>
                  <a:sysClr val="windowText" lastClr="000000"/>
                </a:solidFill>
              </a:rPr>
              <a:t>are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sz="2400" kern="0" dirty="0" err="1" smtClean="0">
                <a:solidFill>
                  <a:sysClr val="windowText" lastClr="000000"/>
                </a:solidFill>
              </a:rPr>
              <a:t>used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 in a </a:t>
            </a:r>
            <a:r>
              <a:rPr lang="tr-TR" sz="2400" kern="0" dirty="0" err="1" smtClean="0">
                <a:solidFill>
                  <a:sysClr val="windowText" lastClr="000000"/>
                </a:solidFill>
              </a:rPr>
              <a:t>table</a:t>
            </a:r>
            <a:endParaRPr lang="tr-TR" sz="24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400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12204"/>
            <a:ext cx="8229240" cy="6450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Normalization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Forms</a:t>
            </a:r>
            <a:endParaRPr kumimoji="0" lang="tr-TR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1472" y="1547891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/>
              <a:t>(1NF) </a:t>
            </a:r>
            <a:r>
              <a:rPr lang="tr-TR" sz="2400" dirty="0" err="1" smtClean="0"/>
              <a:t>First</a:t>
            </a:r>
            <a:r>
              <a:rPr lang="tr-TR" sz="2400" dirty="0" smtClean="0"/>
              <a:t> Normal Form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(2NF) </a:t>
            </a:r>
            <a:r>
              <a:rPr lang="tr-TR" sz="2400" dirty="0" err="1" smtClean="0"/>
              <a:t>Second</a:t>
            </a:r>
            <a:r>
              <a:rPr lang="tr-TR" sz="2400" dirty="0" smtClean="0"/>
              <a:t> Normal Form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(3NF) </a:t>
            </a:r>
            <a:r>
              <a:rPr lang="tr-TR" sz="2400" dirty="0" err="1" smtClean="0"/>
              <a:t>Third</a:t>
            </a:r>
            <a:r>
              <a:rPr lang="tr-TR" sz="2400" dirty="0" smtClean="0"/>
              <a:t> Normal Form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(BCNF) </a:t>
            </a:r>
            <a:r>
              <a:rPr lang="tr-TR" sz="2400" dirty="0" err="1" smtClean="0"/>
              <a:t>Boyce</a:t>
            </a:r>
            <a:r>
              <a:rPr lang="tr-TR" sz="2400" dirty="0" smtClean="0"/>
              <a:t> </a:t>
            </a:r>
            <a:r>
              <a:rPr lang="tr-TR" sz="2400" dirty="0" err="1" smtClean="0"/>
              <a:t>Codd</a:t>
            </a:r>
            <a:r>
              <a:rPr lang="tr-TR" sz="2400" dirty="0" smtClean="0"/>
              <a:t> Normal Form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(4NF) </a:t>
            </a:r>
            <a:r>
              <a:rPr lang="tr-TR" sz="2400" dirty="0" err="1" smtClean="0"/>
              <a:t>Fourth</a:t>
            </a:r>
            <a:r>
              <a:rPr lang="tr-TR" sz="2400" dirty="0" smtClean="0"/>
              <a:t> Normal Form 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(5NF) </a:t>
            </a:r>
            <a:r>
              <a:rPr lang="tr-TR" sz="2400" dirty="0" err="1" smtClean="0"/>
              <a:t>Fifth</a:t>
            </a:r>
            <a:r>
              <a:rPr lang="tr-TR" sz="2400" dirty="0" smtClean="0"/>
              <a:t> Normal Form</a:t>
            </a:r>
          </a:p>
          <a:p>
            <a:endParaRPr lang="tr-TR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712204"/>
            <a:ext cx="8229240" cy="573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First Normal Form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1428736"/>
            <a:ext cx="7326312" cy="2357454"/>
          </a:xfrm>
          <a:prstGeom prst="rect">
            <a:avLst/>
          </a:prstGeom>
        </p:spPr>
        <p:txBody>
          <a:bodyPr wrap="none"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omain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atomic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First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Normal Form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its elements are considered to be indivisible units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kern="0" dirty="0" smtClean="0">
              <a:solidFill>
                <a:sysClr val="windowText" lastClr="000000"/>
              </a:solidFill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400" kern="0" dirty="0" smtClean="0">
                <a:solidFill>
                  <a:sysClr val="windowText" lastClr="000000"/>
                </a:solidFill>
              </a:rPr>
              <a:t>UNF – </a:t>
            </a:r>
            <a:r>
              <a:rPr lang="tr-TR" sz="2400" kern="0" dirty="0" err="1" smtClean="0">
                <a:solidFill>
                  <a:sysClr val="windowText" lastClr="000000"/>
                </a:solidFill>
              </a:rPr>
              <a:t>Unnormalized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 Form </a:t>
            </a:r>
            <a:r>
              <a:rPr lang="tr-TR" sz="2400" kern="0" dirty="0" err="1" smtClean="0">
                <a:solidFill>
                  <a:sysClr val="windowText" lastClr="000000"/>
                </a:solidFill>
              </a:rPr>
              <a:t>Example</a:t>
            </a:r>
            <a:r>
              <a:rPr lang="tr-TR" sz="2400" kern="0" dirty="0" smtClean="0">
                <a:solidFill>
                  <a:sysClr val="windowText" lastClr="000000"/>
                </a:solidFill>
              </a:rPr>
              <a:t>: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endParaRPr kumimoji="0" lang="tr-TR" sz="24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690580" y="3786190"/>
          <a:ext cx="6095998" cy="1673457"/>
        </p:xfrm>
        <a:graphic>
          <a:graphicData uri="http://schemas.openxmlformats.org/drawingml/2006/table">
            <a:tbl>
              <a:tblPr/>
              <a:tblGrid>
                <a:gridCol w="1022859"/>
                <a:gridCol w="564335"/>
                <a:gridCol w="564335"/>
                <a:gridCol w="964073"/>
                <a:gridCol w="943498"/>
                <a:gridCol w="2036898"/>
              </a:tblGrid>
              <a:tr h="247135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staffNo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job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dept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dname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city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contact number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730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S01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Salesman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sales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London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12345,767642,4982423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730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S02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Manager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accounts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Barking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351632165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135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S03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Clerk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accounts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Barking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135"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S04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Clerk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operations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Barking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383131267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14356"/>
            <a:ext cx="8229240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First Normal Form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Example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8596" y="1428736"/>
            <a:ext cx="185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Sales</a:t>
            </a:r>
            <a:r>
              <a:rPr lang="tr-TR" sz="2400" dirty="0" smtClean="0"/>
              <a:t> </a:t>
            </a:r>
            <a:r>
              <a:rPr lang="tr-TR" sz="2400" dirty="0" err="1" smtClean="0"/>
              <a:t>Table</a:t>
            </a:r>
            <a:r>
              <a:rPr lang="tr-TR" sz="2400" dirty="0" smtClean="0"/>
              <a:t>:</a:t>
            </a:r>
            <a:endParaRPr lang="tr-TR" sz="2400" dirty="0"/>
          </a:p>
        </p:txBody>
      </p:sp>
      <p:graphicFrame>
        <p:nvGraphicFramePr>
          <p:cNvPr id="4" name="Table 6"/>
          <p:cNvGraphicFramePr>
            <a:graphicFrameLocks noGrp="1"/>
          </p:cNvGraphicFramePr>
          <p:nvPr/>
        </p:nvGraphicFramePr>
        <p:xfrm>
          <a:off x="500034" y="2214554"/>
          <a:ext cx="6095998" cy="1516140"/>
        </p:xfrm>
        <a:graphic>
          <a:graphicData uri="http://schemas.openxmlformats.org/drawingml/2006/table">
            <a:tbl>
              <a:tblPr/>
              <a:tblGrid>
                <a:gridCol w="329513"/>
                <a:gridCol w="1418739"/>
                <a:gridCol w="869549"/>
                <a:gridCol w="778018"/>
                <a:gridCol w="915315"/>
                <a:gridCol w="915315"/>
                <a:gridCol w="869549"/>
              </a:tblGrid>
              <a:tr h="252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err="1">
                          <a:latin typeface="Calibri"/>
                          <a:ea typeface="Calibri"/>
                          <a:cs typeface="Times New Roman"/>
                        </a:rPr>
                        <a:t>id</a:t>
                      </a:r>
                      <a:endParaRPr lang="tr-T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Name 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Address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City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Product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Quantity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Calibri"/>
                          <a:ea typeface="Calibri"/>
                          <a:cs typeface="Times New Roman"/>
                        </a:rPr>
                        <a:t>Price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Ahmet Seker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Address1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Ankara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CD-R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Ahmet Seker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Address1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Ankara</a:t>
                      </a:r>
                      <a:endParaRPr lang="tr-T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Mouse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Ahmet Seker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Address1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Ankara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CD-R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Ramazan Kaya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Address2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İstanbul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DVD-R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Gokhan Imam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Address3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Adana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CD-R</a:t>
                      </a:r>
                      <a:endParaRPr lang="tr-T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tr-T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tr-T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3" marR="54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500034" y="4000504"/>
            <a:ext cx="83599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err="1" smtClean="0"/>
              <a:t>Contains</a:t>
            </a:r>
            <a:r>
              <a:rPr lang="tr-TR" sz="2400" dirty="0" smtClean="0"/>
              <a:t> </a:t>
            </a:r>
            <a:r>
              <a:rPr lang="tr-TR" sz="2400" dirty="0" err="1" smtClean="0"/>
              <a:t>repeating</a:t>
            </a:r>
            <a:r>
              <a:rPr lang="tr-TR" sz="2400" dirty="0" smtClean="0"/>
              <a:t> data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There are anomalies while inserting, updating and </a:t>
            </a:r>
            <a:r>
              <a:rPr lang="tr-TR" sz="2400" dirty="0" err="1" smtClean="0"/>
              <a:t>deleting</a:t>
            </a:r>
            <a:r>
              <a:rPr lang="tr-T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tr-TR" sz="2400" dirty="0" smtClean="0"/>
          </a:p>
          <a:p>
            <a:pPr>
              <a:buFont typeface="Arial" pitchFamily="34" charset="0"/>
              <a:buChar char="•"/>
            </a:pPr>
            <a:r>
              <a:rPr lang="tr-TR" sz="2400" b="1" dirty="0" err="1" smtClean="0"/>
              <a:t>Let’s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think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about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avoiding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repeating</a:t>
            </a:r>
            <a:r>
              <a:rPr lang="tr-TR" sz="2400" b="1" dirty="0" smtClean="0"/>
              <a:t> data ..</a:t>
            </a:r>
            <a:endParaRPr lang="tr-TR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594966" y="714356"/>
            <a:ext cx="5763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err="1" smtClean="0">
                <a:solidFill>
                  <a:srgbClr val="C00000"/>
                </a:solidFill>
              </a:rPr>
              <a:t>Second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Normal Form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tr-TR" sz="3000" b="1" dirty="0" err="1" smtClean="0">
                <a:solidFill>
                  <a:srgbClr val="C00000"/>
                </a:solidFill>
              </a:rPr>
              <a:t>Example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3571" y="1285860"/>
            <a:ext cx="429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/>
              <a:t>Repeating data is prevented</a:t>
            </a:r>
            <a:endParaRPr lang="tr-TR" sz="2400" dirty="0"/>
          </a:p>
        </p:txBody>
      </p:sp>
      <p:sp>
        <p:nvSpPr>
          <p:cNvPr id="4" name="TextBox 6"/>
          <p:cNvSpPr txBox="1"/>
          <p:nvPr/>
        </p:nvSpPr>
        <p:spPr>
          <a:xfrm>
            <a:off x="793197" y="2100196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Customer table:</a:t>
            </a:r>
            <a:endParaRPr lang="tr-TR" sz="2000" dirty="0"/>
          </a:p>
        </p:txBody>
      </p:sp>
      <p:sp>
        <p:nvSpPr>
          <p:cNvPr id="5" name="TextBox 8"/>
          <p:cNvSpPr txBox="1"/>
          <p:nvPr/>
        </p:nvSpPr>
        <p:spPr>
          <a:xfrm>
            <a:off x="785786" y="3814708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Sales table:</a:t>
            </a:r>
            <a:endParaRPr lang="tr-TR" sz="2000" dirty="0"/>
          </a:p>
        </p:txBody>
      </p:sp>
      <p:graphicFrame>
        <p:nvGraphicFramePr>
          <p:cNvPr id="6" name="Table 7"/>
          <p:cNvGraphicFramePr>
            <a:graphicFrameLocks noGrp="1"/>
          </p:cNvGraphicFramePr>
          <p:nvPr/>
        </p:nvGraphicFramePr>
        <p:xfrm>
          <a:off x="3428992" y="1928802"/>
          <a:ext cx="4238625" cy="1261872"/>
        </p:xfrm>
        <a:graphic>
          <a:graphicData uri="http://schemas.openxmlformats.org/drawingml/2006/table">
            <a:tbl>
              <a:tblPr/>
              <a:tblGrid>
                <a:gridCol w="411295"/>
                <a:gridCol w="1770854"/>
                <a:gridCol w="1085362"/>
                <a:gridCol w="971114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latin typeface="Calibri"/>
                          <a:ea typeface="Calibri"/>
                          <a:cs typeface="Times New Roman"/>
                        </a:rPr>
                        <a:t>id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Name 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Address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City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Ahmet Seker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Address1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Ankara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Ramazan Kaya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Address2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İstanbul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Gokhan Imam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Address3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Adana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9"/>
          <p:cNvGraphicFramePr>
            <a:graphicFrameLocks noGrp="1"/>
          </p:cNvGraphicFramePr>
          <p:nvPr/>
        </p:nvGraphicFramePr>
        <p:xfrm>
          <a:off x="3500466" y="3465018"/>
          <a:ext cx="5143500" cy="1892808"/>
        </p:xfrm>
        <a:graphic>
          <a:graphicData uri="http://schemas.openxmlformats.org/drawingml/2006/table">
            <a:tbl>
              <a:tblPr/>
              <a:tblGrid>
                <a:gridCol w="1771650"/>
                <a:gridCol w="1143000"/>
                <a:gridCol w="1143000"/>
                <a:gridCol w="108585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Customer id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Product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Quantity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Price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CD-R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Mouse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CD-R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DVD-R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CD-R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857224" y="577431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think</a:t>
            </a:r>
            <a:r>
              <a:rPr lang="tr-TR" dirty="0" smtClean="0"/>
              <a:t>  </a:t>
            </a:r>
            <a:r>
              <a:rPr lang="tr-TR" dirty="0" err="1" smtClean="0"/>
              <a:t>about</a:t>
            </a:r>
            <a:r>
              <a:rPr lang="tr-TR" dirty="0" smtClean="0"/>
              <a:t> : </a:t>
            </a: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anomalies</a:t>
            </a:r>
            <a:r>
              <a:rPr lang="tr-TR" dirty="0" smtClean="0"/>
              <a:t> at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r>
              <a:rPr lang="tr-TR" dirty="0" smtClean="0"/>
              <a:t>  ?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avoid</a:t>
            </a:r>
            <a:r>
              <a:rPr lang="tr-TR" dirty="0" smtClean="0"/>
              <a:t>?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712204"/>
            <a:ext cx="8229240" cy="1145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Anomalies at the Second Normal Form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2085990"/>
            <a:ext cx="7326312" cy="3486150"/>
          </a:xfrm>
          <a:prstGeom prst="rect">
            <a:avLst/>
          </a:prstGeom>
        </p:spPr>
        <p:txBody>
          <a:bodyPr wrap="none" lIns="0" tIns="0" rIns="0" bIns="0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adding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city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wanted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a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customer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should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be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added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When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deleting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customer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city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will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also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be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deleted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4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31862"/>
            <a:ext cx="8429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3000" b="1" kern="0" dirty="0" smtClean="0">
                <a:solidFill>
                  <a:srgbClr val="C00000"/>
                </a:solidFill>
                <a:latin typeface="+mj-lt"/>
              </a:rPr>
              <a:t>What is Database ? </a:t>
            </a:r>
            <a:endParaRPr lang="tr-TR" sz="3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941506"/>
            <a:ext cx="61820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ysClr val="windowText" lastClr="000000"/>
                </a:solidFill>
              </a:rPr>
              <a:t>A 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database</a:t>
            </a:r>
            <a:r>
              <a:rPr lang="en-US" kern="0" dirty="0" smtClean="0">
                <a:solidFill>
                  <a:sysClr val="windowText" lastClr="000000"/>
                </a:solidFill>
              </a:rPr>
              <a:t> is an organized </a:t>
            </a:r>
            <a:r>
              <a:rPr lang="en-US" kern="0" dirty="0" smtClean="0"/>
              <a:t>collection </a:t>
            </a:r>
            <a:r>
              <a:rPr lang="en-US" kern="0" dirty="0" smtClean="0">
                <a:solidFill>
                  <a:sysClr val="windowText" lastClr="000000"/>
                </a:solidFill>
              </a:rPr>
              <a:t>of</a:t>
            </a:r>
            <a:r>
              <a:rPr lang="tr-TR" kern="0" dirty="0" smtClean="0">
                <a:solidFill>
                  <a:sysClr val="windowText" lastClr="000000"/>
                </a:solidFill>
              </a:rPr>
              <a:t> data</a:t>
            </a:r>
          </a:p>
          <a:p>
            <a:pPr lvl="0"/>
            <a:endParaRPr lang="tr-TR" kern="0" dirty="0" smtClean="0">
              <a:solidFill>
                <a:sysClr val="windowText" lastClr="000000"/>
              </a:solidFill>
            </a:endParaRPr>
          </a:p>
          <a:p>
            <a:r>
              <a:rPr lang="tr-TR" dirty="0" smtClean="0"/>
              <a:t>“It is hot today” =&gt; Not a data</a:t>
            </a:r>
          </a:p>
          <a:p>
            <a:r>
              <a:rPr lang="tr-TR" dirty="0" smtClean="0"/>
              <a:t>“It is 5 C degrees” =&gt; Data </a:t>
            </a:r>
          </a:p>
          <a:p>
            <a:endParaRPr lang="tr-TR" dirty="0" smtClean="0"/>
          </a:p>
          <a:p>
            <a:r>
              <a:rPr lang="tr-TR" dirty="0" smtClean="0"/>
              <a:t>One can insert, update or delete the data in the database </a:t>
            </a:r>
          </a:p>
          <a:p>
            <a:r>
              <a:rPr lang="tr-TR" dirty="0" smtClean="0"/>
              <a:t>	directly or via a web program, etc.</a:t>
            </a:r>
          </a:p>
          <a:p>
            <a:endParaRPr lang="tr-TR" dirty="0" smtClean="0"/>
          </a:p>
          <a:p>
            <a:r>
              <a:rPr lang="tr-TR" dirty="0" smtClean="0"/>
              <a:t>Today, databases are totally in our lifes: internet shopping, </a:t>
            </a:r>
          </a:p>
          <a:p>
            <a:r>
              <a:rPr lang="tr-TR" dirty="0" smtClean="0"/>
              <a:t>banking, administrative registers etc.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506" y="1638301"/>
            <a:ext cx="21526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643174" y="785794"/>
            <a:ext cx="36487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err="1" smtClean="0">
                <a:solidFill>
                  <a:srgbClr val="C00000"/>
                </a:solidFill>
              </a:rPr>
              <a:t>Third</a:t>
            </a:r>
            <a:r>
              <a:rPr lang="tr-TR" sz="3000" b="1" dirty="0" smtClean="0">
                <a:solidFill>
                  <a:srgbClr val="C00000"/>
                </a:solidFill>
              </a:rPr>
              <a:t> Normal Form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14282" y="1785926"/>
            <a:ext cx="8229240" cy="192882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Tables are divided into new tables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though there is no functionally dependencies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the example City table will be added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142976" y="4357694"/>
          <a:ext cx="2181225" cy="1577340"/>
        </p:xfrm>
        <a:graphic>
          <a:graphicData uri="http://schemas.openxmlformats.org/drawingml/2006/table">
            <a:tbl>
              <a:tblPr/>
              <a:tblGrid>
                <a:gridCol w="639521"/>
                <a:gridCol w="1541704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City id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Name 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Ankara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İstanbul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Adana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4500562" y="4453144"/>
          <a:ext cx="3267075" cy="1261872"/>
        </p:xfrm>
        <a:graphic>
          <a:graphicData uri="http://schemas.openxmlformats.org/drawingml/2006/table">
            <a:tbl>
              <a:tblPr/>
              <a:tblGrid>
                <a:gridCol w="411240"/>
                <a:gridCol w="1770618"/>
                <a:gridCol w="1085217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id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Name 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City id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Ahmet Seker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Ramazan Kaya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Gokhan Imam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428728" y="40005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City:</a:t>
            </a:r>
            <a:endParaRPr lang="tr-TR" dirty="0"/>
          </a:p>
        </p:txBody>
      </p:sp>
      <p:sp>
        <p:nvSpPr>
          <p:cNvPr id="7" name="TextBox 7"/>
          <p:cNvSpPr txBox="1"/>
          <p:nvPr/>
        </p:nvSpPr>
        <p:spPr>
          <a:xfrm>
            <a:off x="4786314" y="401264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Customer: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14348" y="1643050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/>
              <a:t>Advantages</a:t>
            </a:r>
            <a:r>
              <a:rPr lang="tr-TR" sz="2200" b="1" dirty="0" smtClean="0"/>
              <a:t> :</a:t>
            </a:r>
            <a:endParaRPr lang="tr-TR" sz="2200" b="1" dirty="0"/>
          </a:p>
        </p:txBody>
      </p:sp>
      <p:sp>
        <p:nvSpPr>
          <p:cNvPr id="3" name="2 Metin kutusu"/>
          <p:cNvSpPr txBox="1"/>
          <p:nvPr/>
        </p:nvSpPr>
        <p:spPr>
          <a:xfrm>
            <a:off x="3714744" y="2214554"/>
            <a:ext cx="3469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efficiently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accurate</a:t>
            </a:r>
            <a:r>
              <a:rPr lang="tr-TR" dirty="0" smtClean="0"/>
              <a:t> data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Less</a:t>
            </a:r>
            <a:r>
              <a:rPr lang="tr-TR" dirty="0" smtClean="0"/>
              <a:t> hard </a:t>
            </a:r>
            <a:r>
              <a:rPr lang="tr-TR" dirty="0" err="1" smtClean="0"/>
              <a:t>drive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Fewer</a:t>
            </a:r>
            <a:r>
              <a:rPr lang="tr-TR" dirty="0" smtClean="0"/>
              <a:t> data </a:t>
            </a:r>
            <a:r>
              <a:rPr lang="tr-TR" dirty="0" err="1" smtClean="0"/>
              <a:t>integrity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714348" y="3793813"/>
            <a:ext cx="2169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/>
              <a:t>Disadvantages</a:t>
            </a:r>
            <a:r>
              <a:rPr lang="tr-TR" sz="2200" b="1" dirty="0" smtClean="0"/>
              <a:t> :</a:t>
            </a:r>
            <a:endParaRPr lang="tr-TR" sz="22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3571868" y="4500570"/>
            <a:ext cx="45592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slower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err="1" smtClean="0"/>
              <a:t>queries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r>
              <a:rPr lang="tr-TR" dirty="0" smtClean="0"/>
              <a:t> is </a:t>
            </a:r>
            <a:r>
              <a:rPr lang="tr-TR" dirty="0" err="1" smtClean="0"/>
              <a:t>needed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Unless</a:t>
            </a:r>
            <a:r>
              <a:rPr lang="tr-TR" dirty="0" smtClean="0"/>
              <a:t> </a:t>
            </a:r>
            <a:r>
              <a:rPr lang="tr-TR" dirty="0" err="1" smtClean="0"/>
              <a:t>normalizing</a:t>
            </a:r>
            <a:r>
              <a:rPr lang="tr-TR" dirty="0" smtClean="0"/>
              <a:t>, </a:t>
            </a:r>
            <a:r>
              <a:rPr lang="tr-TR" dirty="0" err="1" smtClean="0"/>
              <a:t>still</a:t>
            </a:r>
            <a:r>
              <a:rPr lang="tr-TR" dirty="0" smtClean="0"/>
              <a:t> do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business</a:t>
            </a:r>
            <a:r>
              <a:rPr lang="tr-TR" dirty="0" smtClean="0"/>
              <a:t> !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</p:txBody>
      </p:sp>
      <p:sp>
        <p:nvSpPr>
          <p:cNvPr id="7" name="6 Metin kutusu"/>
          <p:cNvSpPr txBox="1"/>
          <p:nvPr/>
        </p:nvSpPr>
        <p:spPr>
          <a:xfrm>
            <a:off x="214314" y="714356"/>
            <a:ext cx="857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err="1" smtClean="0">
                <a:solidFill>
                  <a:srgbClr val="C00000"/>
                </a:solidFill>
              </a:rPr>
              <a:t>Normalization</a:t>
            </a:r>
            <a:endParaRPr lang="tr-TR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926518"/>
            <a:ext cx="8229240" cy="7879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Denormalization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for Performance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2085990"/>
            <a:ext cx="7326312" cy="3486150"/>
          </a:xfrm>
          <a:prstGeom prst="rect">
            <a:avLst/>
          </a:prstGeom>
        </p:spPr>
        <p:txBody>
          <a:bodyPr wrap="none"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May want to use non-normalized schema for performance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More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tables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more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joining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operations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while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querying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1140832"/>
            <a:ext cx="8229240" cy="8594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What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is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Denormalization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?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2085990"/>
            <a:ext cx="7326312" cy="3486150"/>
          </a:xfrm>
          <a:prstGeom prst="rect">
            <a:avLst/>
          </a:prstGeom>
        </p:spPr>
        <p:txBody>
          <a:bodyPr wrap="none"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a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strategy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that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used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increase the performance 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a database infrastructure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involves adding redundant data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İnvolves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ombin</a:t>
            </a:r>
            <a:r>
              <a:rPr kumimoji="0" lang="tr-T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ing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from various tables into a single table. 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90" y="785794"/>
            <a:ext cx="86439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Summary of </a:t>
            </a:r>
            <a:r>
              <a:rPr lang="tr-TR" sz="3000" b="1" dirty="0" err="1" smtClean="0">
                <a:solidFill>
                  <a:srgbClr val="C00000"/>
                </a:solidFill>
              </a:rPr>
              <a:t>Physical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tr-TR" sz="3000" b="1" dirty="0" err="1" smtClean="0">
                <a:solidFill>
                  <a:srgbClr val="C00000"/>
                </a:solidFill>
              </a:rPr>
              <a:t>Database</a:t>
            </a:r>
            <a:r>
              <a:rPr lang="tr-TR" sz="3000" b="1" dirty="0" smtClean="0">
                <a:solidFill>
                  <a:srgbClr val="C00000"/>
                </a:solidFill>
              </a:rPr>
              <a:t> Design</a:t>
            </a:r>
          </a:p>
          <a:p>
            <a:endParaRPr lang="tr-TR" b="1" dirty="0" smtClean="0"/>
          </a:p>
          <a:p>
            <a:r>
              <a:rPr lang="tr-TR" b="1" dirty="0" smtClean="0"/>
              <a:t>Divide your information into tables regarding main subjects or entities.</a:t>
            </a:r>
          </a:p>
          <a:p>
            <a:endParaRPr lang="tr-TR" b="1" dirty="0" smtClean="0"/>
          </a:p>
          <a:p>
            <a:r>
              <a:rPr lang="tr-TR" b="1" dirty="0" smtClean="0"/>
              <a:t>Decide which columns will take place in each table </a:t>
            </a:r>
          </a:p>
          <a:p>
            <a:pPr>
              <a:buNone/>
            </a:pPr>
            <a:r>
              <a:rPr lang="tr-TR" dirty="0" smtClean="0"/>
              <a:t>(eg. Surname and StartDate for EMPLOYEES table)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Decide the primary keys for all tables. </a:t>
            </a:r>
          </a:p>
          <a:p>
            <a:pPr>
              <a:buNone/>
            </a:pPr>
            <a:r>
              <a:rPr lang="tr-TR" dirty="0" smtClean="0"/>
              <a:t>A primary key is used to define a record specifically </a:t>
            </a:r>
          </a:p>
          <a:p>
            <a:pPr>
              <a:buNone/>
            </a:pPr>
            <a:r>
              <a:rPr lang="tr-TR" dirty="0" smtClean="0"/>
              <a:t>(eg. Province_code in PROVINCES tables)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Establish the table relations</a:t>
            </a:r>
          </a:p>
          <a:p>
            <a:pPr>
              <a:buNone/>
            </a:pPr>
            <a:r>
              <a:rPr lang="tr-TR" dirty="0" smtClean="0"/>
              <a:t>Analyze each table in order to decide which columns will take place in other tables.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Detail your design</a:t>
            </a:r>
          </a:p>
          <a:p>
            <a:pPr>
              <a:buNone/>
            </a:pPr>
            <a:r>
              <a:rPr lang="tr-TR" dirty="0" smtClean="0"/>
              <a:t>Analyze your design for errors. Create the tables and insert test records to find whether there are anomalies in your design. Make arrangements on your design if necessary.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878" y="1714488"/>
            <a:ext cx="6176691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Apply normalization rules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Define constraints for integrity :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not null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primary key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unique  constraint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check </a:t>
            </a:r>
            <a:r>
              <a:rPr lang="tr-TR" dirty="0" smtClean="0"/>
              <a:t>constraints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Foreign keys (References another tables)</a:t>
            </a:r>
          </a:p>
          <a:p>
            <a:pPr lvl="2"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Use indexes for </a:t>
            </a:r>
            <a:r>
              <a:rPr lang="tr-TR" dirty="0" err="1" smtClean="0"/>
              <a:t>performance</a:t>
            </a:r>
            <a:r>
              <a:rPr lang="tr-TR" dirty="0" smtClean="0"/>
              <a:t>  (DB </a:t>
            </a:r>
            <a:r>
              <a:rPr lang="tr-TR" dirty="0" err="1" smtClean="0"/>
              <a:t>already</a:t>
            </a:r>
            <a:r>
              <a:rPr lang="tr-TR" dirty="0" smtClean="0"/>
              <a:t> </a:t>
            </a:r>
            <a:r>
              <a:rPr lang="tr-TR" dirty="0" err="1" smtClean="0"/>
              <a:t>creates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PK)</a:t>
            </a:r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  <a:p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714356"/>
            <a:ext cx="7194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Summary of Database Design (Cont’d)</a:t>
            </a:r>
          </a:p>
          <a:p>
            <a:endParaRPr lang="tr-TR" sz="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240" cy="357190"/>
          </a:xfrm>
        </p:spPr>
        <p:txBody>
          <a:bodyPr/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PK – FK RELATIONS</a:t>
            </a:r>
            <a:endParaRPr lang="tr-TR" sz="3000" b="1" dirty="0">
              <a:solidFill>
                <a:srgbClr val="C00000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000760" y="2428868"/>
            <a:ext cx="2305050" cy="1973263"/>
            <a:chOff x="2381" y="1979"/>
            <a:chExt cx="1452" cy="1243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2381" y="2205"/>
              <a:ext cx="1452" cy="10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dirty="0" smtClean="0">
                  <a:solidFill>
                    <a:schemeClr val="bg1"/>
                  </a:solidFill>
                </a:rPr>
                <a:t>STUDENT_NO(PK</a:t>
              </a:r>
              <a:r>
                <a:rPr lang="tr-TR" dirty="0">
                  <a:solidFill>
                    <a:schemeClr val="bg1"/>
                  </a:solidFill>
                </a:rPr>
                <a:t>)</a:t>
              </a:r>
            </a:p>
            <a:p>
              <a:pPr>
                <a:spcBef>
                  <a:spcPct val="50000"/>
                </a:spcBef>
              </a:pPr>
              <a:r>
                <a:rPr lang="tr-TR" dirty="0" smtClean="0">
                  <a:solidFill>
                    <a:schemeClr val="bg1"/>
                  </a:solidFill>
                </a:rPr>
                <a:t>STUDENT_NAME</a:t>
              </a:r>
              <a:endParaRPr lang="tr-TR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tr-TR" dirty="0" smtClean="0">
                  <a:solidFill>
                    <a:schemeClr val="bg1"/>
                  </a:solidFill>
                </a:rPr>
                <a:t>UNIV_CODE</a:t>
              </a:r>
              <a:endParaRPr lang="tr-TR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tr-TR" dirty="0">
                  <a:solidFill>
                    <a:schemeClr val="bg1"/>
                  </a:solidFill>
                </a:rPr>
                <a:t>UNIV_KOD(FK)</a:t>
              </a: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682" y="1979"/>
              <a:ext cx="8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dirty="0" smtClean="0"/>
                <a:t>STUDENT</a:t>
              </a:r>
              <a:endParaRPr lang="tr-TR" dirty="0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85786" y="1500174"/>
            <a:ext cx="2300288" cy="1216025"/>
            <a:chOff x="433" y="2024"/>
            <a:chExt cx="1449" cy="766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33" y="2296"/>
              <a:ext cx="1449" cy="4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dirty="0" smtClean="0">
                  <a:solidFill>
                    <a:schemeClr val="bg1"/>
                  </a:solidFill>
                </a:rPr>
                <a:t>UNIV_CODE(PK</a:t>
              </a:r>
              <a:r>
                <a:rPr lang="tr-TR" dirty="0">
                  <a:solidFill>
                    <a:schemeClr val="bg1"/>
                  </a:solidFill>
                </a:rPr>
                <a:t>)</a:t>
              </a:r>
            </a:p>
            <a:p>
              <a:pPr>
                <a:spcBef>
                  <a:spcPct val="50000"/>
                </a:spcBef>
              </a:pPr>
              <a:r>
                <a:rPr lang="tr-TR" dirty="0">
                  <a:solidFill>
                    <a:schemeClr val="bg1"/>
                  </a:solidFill>
                </a:rPr>
                <a:t>UNIV_AD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793" y="2024"/>
              <a:ext cx="9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dirty="0" smtClean="0"/>
                <a:t>UNIVERSITY</a:t>
              </a:r>
              <a:endParaRPr lang="tr-TR" dirty="0"/>
            </a:p>
          </p:txBody>
        </p:sp>
      </p:grpSp>
      <p:sp>
        <p:nvSpPr>
          <p:cNvPr id="10" name="Line 13"/>
          <p:cNvSpPr>
            <a:spLocks noChangeShapeType="1"/>
          </p:cNvSpPr>
          <p:nvPr/>
        </p:nvSpPr>
        <p:spPr bwMode="auto">
          <a:xfrm flipH="1" flipV="1">
            <a:off x="3143240" y="2357428"/>
            <a:ext cx="2643206" cy="18573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714348" y="4713236"/>
            <a:ext cx="75724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b="1" dirty="0" err="1" smtClean="0"/>
              <a:t>master</a:t>
            </a:r>
            <a:r>
              <a:rPr lang="tr-TR" b="1" dirty="0" smtClean="0"/>
              <a:t>-</a:t>
            </a:r>
            <a:r>
              <a:rPr lang="tr-TR" b="1" dirty="0" err="1" smtClean="0"/>
              <a:t>child</a:t>
            </a:r>
            <a:r>
              <a:rPr lang="tr-TR" dirty="0" smtClean="0"/>
              <a:t> </a:t>
            </a:r>
            <a:r>
              <a:rPr lang="tr-TR" dirty="0" err="1" smtClean="0"/>
              <a:t>relation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student</a:t>
            </a: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codes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contained</a:t>
            </a:r>
            <a:r>
              <a:rPr lang="tr-TR" dirty="0" smtClean="0"/>
              <a:t> in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endParaRPr lang="tr-T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PK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Index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needed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428728" y="2143116"/>
            <a:ext cx="6278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 smtClean="0">
                <a:solidFill>
                  <a:srgbClr val="C00000"/>
                </a:solidFill>
              </a:rPr>
              <a:t>DATABASE DESIGN EXAMPLES </a:t>
            </a:r>
          </a:p>
          <a:p>
            <a:r>
              <a:rPr lang="tr-TR" sz="3000" dirty="0" smtClean="0">
                <a:solidFill>
                  <a:srgbClr val="C00000"/>
                </a:solidFill>
              </a:rPr>
              <a:t>AND MAIN POINTS</a:t>
            </a:r>
            <a:endParaRPr lang="tr-TR" sz="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803300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Divide your information into tables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00174"/>
            <a:ext cx="7596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For example, the main entities or subjects for a Product Sales Database </a:t>
            </a:r>
          </a:p>
          <a:p>
            <a:r>
              <a:rPr lang="tr-TR" dirty="0" smtClean="0"/>
              <a:t>can be designed as below at first: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286014"/>
            <a:ext cx="8915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803300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Divide your information into tables (Cont’d)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65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If you had designed a single table instead of 4 different tables: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3800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4286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424198"/>
            <a:ext cx="84176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Each record would contain data about both products and manufacturers</a:t>
            </a:r>
          </a:p>
          <a:p>
            <a:r>
              <a:rPr lang="tr-TR" dirty="0" smtClean="0"/>
              <a:t>You may have many products coming from a manufacturer. </a:t>
            </a:r>
          </a:p>
          <a:p>
            <a:r>
              <a:rPr lang="tr-TR" dirty="0" smtClean="0"/>
              <a:t>In this case, you need to enter the name and address </a:t>
            </a:r>
            <a:r>
              <a:rPr lang="tr-TR" b="1" dirty="0" smtClean="0"/>
              <a:t>multiple times </a:t>
            </a:r>
            <a:r>
              <a:rPr lang="tr-TR" dirty="0" smtClean="0"/>
              <a:t>causing</a:t>
            </a:r>
          </a:p>
          <a:p>
            <a:r>
              <a:rPr lang="tr-TR" dirty="0" smtClean="0"/>
              <a:t> unnecessary disk usage. Instead, a MANUFACTURERS table related with a </a:t>
            </a:r>
          </a:p>
          <a:p>
            <a:r>
              <a:rPr lang="tr-TR" dirty="0" smtClean="0"/>
              <a:t>PRODUCTS table would provide a single record for a manufacturer.</a:t>
            </a:r>
          </a:p>
          <a:p>
            <a:endParaRPr lang="tr-TR" dirty="0" smtClean="0"/>
          </a:p>
          <a:p>
            <a:r>
              <a:rPr lang="tr-TR" dirty="0" smtClean="0"/>
              <a:t>One other anomaly would be seen while </a:t>
            </a:r>
            <a:r>
              <a:rPr lang="tr-TR" b="1" dirty="0" smtClean="0"/>
              <a:t>manipulating data</a:t>
            </a:r>
            <a:r>
              <a:rPr lang="tr-TR" dirty="0" smtClean="0"/>
              <a:t>.</a:t>
            </a:r>
          </a:p>
          <a:p>
            <a:r>
              <a:rPr lang="tr-TR" dirty="0" smtClean="0"/>
              <a:t>If the address of a company changes, you need to update all the records related </a:t>
            </a:r>
          </a:p>
          <a:p>
            <a:r>
              <a:rPr lang="tr-TR" dirty="0" smtClean="0"/>
              <a:t>with that company. 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928670"/>
            <a:ext cx="726352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r-TR" b="1" kern="0" dirty="0" smtClean="0">
                <a:solidFill>
                  <a:sysClr val="windowText" lastClr="000000"/>
                </a:solidFill>
              </a:rPr>
              <a:t>Database Management System </a:t>
            </a:r>
            <a:r>
              <a:rPr lang="tr-TR" kern="0" dirty="0" smtClean="0">
                <a:solidFill>
                  <a:sysClr val="windowText" lastClr="000000"/>
                </a:solidFill>
              </a:rPr>
              <a:t>(</a:t>
            </a:r>
            <a:r>
              <a:rPr lang="tr-TR" b="1" kern="0" dirty="0" smtClean="0">
                <a:solidFill>
                  <a:sysClr val="windowText" lastClr="000000"/>
                </a:solidFill>
              </a:rPr>
              <a:t>DBMS</a:t>
            </a:r>
            <a:r>
              <a:rPr lang="tr-TR" kern="0" dirty="0" smtClean="0">
                <a:solidFill>
                  <a:sysClr val="windowText" lastClr="000000"/>
                </a:solidFill>
              </a:rPr>
              <a:t>) is a software designed </a:t>
            </a:r>
          </a:p>
          <a:p>
            <a:pPr lvl="0"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To assist, managing, maintaning data.</a:t>
            </a:r>
          </a:p>
          <a:p>
            <a:pPr lvl="0">
              <a:defRPr/>
            </a:pPr>
            <a:endParaRPr lang="tr-TR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tr-TR" b="1" u="sng" kern="0" dirty="0" smtClean="0">
                <a:solidFill>
                  <a:sysClr val="windowText" lastClr="000000"/>
                </a:solidFill>
              </a:rPr>
              <a:t>Main Functions of the DBMS:</a:t>
            </a:r>
          </a:p>
          <a:p>
            <a:pPr lvl="0">
              <a:defRPr/>
            </a:pPr>
            <a:endParaRPr lang="tr-TR" kern="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Make new databases</a:t>
            </a:r>
          </a:p>
          <a:p>
            <a:pPr lvl="0"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Define the concept of the database</a:t>
            </a:r>
          </a:p>
          <a:p>
            <a:pPr lvl="0"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Store data  (Different types of data available)</a:t>
            </a:r>
          </a:p>
          <a:p>
            <a:pPr lvl="0"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Protect data</a:t>
            </a:r>
          </a:p>
          <a:p>
            <a:pPr lvl="0"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Query data</a:t>
            </a:r>
          </a:p>
          <a:p>
            <a:pPr lvl="0"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Encrypt data</a:t>
            </a:r>
          </a:p>
          <a:p>
            <a:pPr lvl="0"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Controlling access rights</a:t>
            </a:r>
          </a:p>
          <a:p>
            <a:pPr lvl="0"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Synchronize accesses</a:t>
            </a:r>
          </a:p>
          <a:p>
            <a:pPr lvl="0"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Organization of physical data structure</a:t>
            </a:r>
          </a:p>
          <a:p>
            <a:pPr lvl="0">
              <a:defRPr/>
            </a:pPr>
            <a:endParaRPr lang="tr-TR" kern="0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An </a:t>
            </a:r>
            <a:r>
              <a:rPr lang="tr-TR" b="1" kern="0" dirty="0" smtClean="0">
                <a:solidFill>
                  <a:sysClr val="windowText" lastClr="000000"/>
                </a:solidFill>
              </a:rPr>
              <a:t>alternative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to DBMS may be using </a:t>
            </a:r>
            <a:r>
              <a:rPr lang="tr-TR" u="sng" kern="0" dirty="0" smtClean="0">
                <a:solidFill>
                  <a:sysClr val="windowText" lastClr="000000"/>
                </a:solidFill>
              </a:rPr>
              <a:t>text files </a:t>
            </a:r>
            <a:r>
              <a:rPr lang="tr-TR" kern="0" dirty="0" smtClean="0">
                <a:solidFill>
                  <a:sysClr val="windowText" lastClr="000000"/>
                </a:solidFill>
              </a:rPr>
              <a:t>that are less complex</a:t>
            </a:r>
          </a:p>
          <a:p>
            <a:pPr lvl="0">
              <a:defRPr/>
            </a:pP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803300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Divide your information into tables (Cont’d)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65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If you had designed a single table instead of 4 different tables: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3800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4286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71406" y="3571876"/>
            <a:ext cx="9001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Another anomaly; </a:t>
            </a:r>
            <a:r>
              <a:rPr lang="tr-TR" dirty="0" smtClean="0"/>
              <a:t>Assume a manufacturer has only one product. . If you want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delete</a:t>
            </a:r>
            <a:r>
              <a:rPr lang="tr-TR" dirty="0" smtClean="0"/>
              <a:t>  this product, but want to keep the Manufacturer’s data, you can not achieve this goal.</a:t>
            </a:r>
          </a:p>
          <a:p>
            <a:endParaRPr lang="tr-TR" dirty="0" smtClean="0"/>
          </a:p>
          <a:p>
            <a:r>
              <a:rPr lang="tr-TR" b="1" dirty="0" err="1" smtClean="0"/>
              <a:t>Note</a:t>
            </a:r>
            <a:r>
              <a:rPr lang="tr-TR" b="1" dirty="0" smtClean="0"/>
              <a:t>: </a:t>
            </a:r>
            <a:r>
              <a:rPr lang="tr-TR" dirty="0" err="1" smtClean="0"/>
              <a:t>create</a:t>
            </a:r>
            <a:r>
              <a:rPr lang="tr-TR" dirty="0" smtClean="0"/>
              <a:t> tables(entities) that represent a subject and include columns</a:t>
            </a:r>
          </a:p>
          <a:p>
            <a:r>
              <a:rPr lang="tr-TR" u="sng" dirty="0" smtClean="0"/>
              <a:t> only </a:t>
            </a:r>
            <a:r>
              <a:rPr lang="tr-TR" dirty="0" smtClean="0"/>
              <a:t>related to that subject.</a:t>
            </a:r>
          </a:p>
          <a:p>
            <a:endParaRPr lang="tr-TR" dirty="0" smtClean="0"/>
          </a:p>
          <a:p>
            <a:r>
              <a:rPr lang="tr-TR" b="1" dirty="0" smtClean="0"/>
              <a:t>For example</a:t>
            </a:r>
            <a:r>
              <a:rPr lang="tr-TR" dirty="0" smtClean="0"/>
              <a:t>, Manufacturer address is a concept that belongs to manufacturer, </a:t>
            </a:r>
          </a:p>
          <a:p>
            <a:r>
              <a:rPr lang="tr-TR" dirty="0" smtClean="0"/>
              <a:t>not to product. Hence, this column should be in MANUFACTURERS table.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Decide which columns </a:t>
            </a:r>
          </a:p>
          <a:p>
            <a:r>
              <a:rPr lang="tr-TR" sz="3000" b="1" dirty="0" smtClean="0">
                <a:solidFill>
                  <a:srgbClr val="C00000"/>
                </a:solidFill>
              </a:rPr>
              <a:t>will take place in each table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071678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Assume you decided your address column to include country, province, and </a:t>
            </a:r>
          </a:p>
          <a:p>
            <a:r>
              <a:rPr lang="tr-TR" dirty="0" smtClean="0"/>
              <a:t>districts in a single column (Turkey, Ankara, Çankaya). </a:t>
            </a:r>
          </a:p>
          <a:p>
            <a:endParaRPr lang="tr-TR" dirty="0" smtClean="0"/>
          </a:p>
          <a:p>
            <a:r>
              <a:rPr lang="tr-TR" dirty="0" smtClean="0"/>
              <a:t>If you will produce reports based on province or order the reports by country, </a:t>
            </a:r>
          </a:p>
          <a:p>
            <a:r>
              <a:rPr lang="tr-TR" dirty="0" smtClean="0"/>
              <a:t>than you’d better divide this field into 3 seperate columns. </a:t>
            </a:r>
          </a:p>
          <a:p>
            <a:r>
              <a:rPr lang="tr-TR" dirty="0" smtClean="0"/>
              <a:t>(Codes of these locations are preferable)</a:t>
            </a:r>
          </a:p>
          <a:p>
            <a:endParaRPr lang="tr-TR" dirty="0" smtClean="0"/>
          </a:p>
          <a:p>
            <a:r>
              <a:rPr lang="tr-TR" dirty="0" smtClean="0"/>
              <a:t>Seperate Name and Surname columns if surnames are important in your future reports.</a:t>
            </a:r>
          </a:p>
          <a:p>
            <a:endParaRPr lang="tr-TR" dirty="0" smtClean="0"/>
          </a:p>
          <a:p>
            <a:r>
              <a:rPr lang="tr-TR" dirty="0" smtClean="0"/>
              <a:t>No need to include derived columns in tables (eg. Age, Total Price)</a:t>
            </a:r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7532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For example, the main entities or subjects for a Product Sales Database</a:t>
            </a:r>
          </a:p>
          <a:p>
            <a:r>
              <a:rPr lang="tr-TR" dirty="0" smtClean="0"/>
              <a:t> can be designed as below at first: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52650"/>
            <a:ext cx="7362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5357826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every table, you are ready to choose the Primary Key of each.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929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Decide Primary Keys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47891"/>
            <a:ext cx="84818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Primary keys are the main factors that define a record uniquely.</a:t>
            </a:r>
          </a:p>
          <a:p>
            <a:endParaRPr lang="tr-TR" dirty="0" smtClean="0"/>
          </a:p>
          <a:p>
            <a:r>
              <a:rPr lang="tr-TR" dirty="0" smtClean="0"/>
              <a:t>For example, in a PERSONNEL table, SSN is an ideal candidate for being a PK.</a:t>
            </a:r>
          </a:p>
          <a:p>
            <a:r>
              <a:rPr lang="tr-TR" dirty="0" smtClean="0"/>
              <a:t>PK s can not be null(empty) and can not have a repeating value in a table.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Name is a bad candidate for being a PK for a PERSONNEL, </a:t>
            </a:r>
          </a:p>
          <a:p>
            <a:pPr>
              <a:buNone/>
            </a:pPr>
            <a:r>
              <a:rPr lang="tr-TR" dirty="0" smtClean="0"/>
              <a:t>because you will most probably have records that have the same name.</a:t>
            </a:r>
          </a:p>
          <a:p>
            <a:endParaRPr lang="tr-TR" dirty="0" smtClean="0"/>
          </a:p>
          <a:p>
            <a:r>
              <a:rPr lang="tr-TR" dirty="0" smtClean="0"/>
              <a:t>The PK for a table will probably be a reference (foreign key) for another table. </a:t>
            </a:r>
          </a:p>
          <a:p>
            <a:r>
              <a:rPr lang="tr-TR" dirty="0" smtClean="0"/>
              <a:t>So, your PK’s should be unchangeable, generally.</a:t>
            </a:r>
          </a:p>
          <a:p>
            <a:endParaRPr lang="tr-TR" dirty="0" smtClean="0"/>
          </a:p>
          <a:p>
            <a:r>
              <a:rPr lang="tr-TR" dirty="0" smtClean="0"/>
              <a:t>An auto-increment number (aka. surrogate key) can also be a PK for some tables</a:t>
            </a:r>
          </a:p>
          <a:p>
            <a:r>
              <a:rPr lang="tr-TR" dirty="0" smtClean="0"/>
              <a:t> (eg. ORDERS table). </a:t>
            </a:r>
          </a:p>
          <a:p>
            <a:endParaRPr lang="tr-TR" dirty="0" smtClean="0"/>
          </a:p>
          <a:p>
            <a:r>
              <a:rPr lang="tr-TR" dirty="0" err="1" smtClean="0"/>
              <a:t>In</a:t>
            </a:r>
            <a:r>
              <a:rPr lang="tr-TR" dirty="0" smtClean="0"/>
              <a:t> some cases, your PK may consist of more than one column.</a:t>
            </a:r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142984"/>
            <a:ext cx="5759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Our tables have Primary Keys:</a:t>
            </a:r>
          </a:p>
          <a:p>
            <a:pPr algn="ctr"/>
            <a:endParaRPr lang="tr-TR" sz="30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1885950"/>
            <a:ext cx="90963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RELATE THE TABLES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214554"/>
            <a:ext cx="836639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On relational databases, you divide your data into subject 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Afterwards, you relate the tables in order to query more than one table at a time.</a:t>
            </a:r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24195"/>
            <a:ext cx="8068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 smtClean="0">
                <a:solidFill>
                  <a:srgbClr val="C00000"/>
                </a:solidFill>
              </a:rPr>
              <a:t>Different parts from different tables at Application</a:t>
            </a:r>
            <a:endParaRPr lang="tr-TR" sz="2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Siparişler for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32670"/>
            <a:ext cx="7632848" cy="44680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54733"/>
            <a:ext cx="88537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In our Product Orders database, there is MANUFACTURERS table and </a:t>
            </a:r>
          </a:p>
          <a:p>
            <a:r>
              <a:rPr lang="tr-TR" dirty="0" smtClean="0"/>
              <a:t>PRODUCTS table.</a:t>
            </a:r>
          </a:p>
          <a:p>
            <a:endParaRPr lang="tr-TR" dirty="0" smtClean="0"/>
          </a:p>
          <a:p>
            <a:r>
              <a:rPr lang="tr-TR" dirty="0" smtClean="0"/>
              <a:t>A manufacturer can produce more than one products. </a:t>
            </a:r>
          </a:p>
          <a:p>
            <a:r>
              <a:rPr lang="tr-TR" dirty="0" smtClean="0"/>
              <a:t>As a result, many rows may exist in PRODUCTS table that belong to a manufacturer.</a:t>
            </a:r>
          </a:p>
          <a:p>
            <a:endParaRPr lang="tr-TR" dirty="0" smtClean="0"/>
          </a:p>
          <a:p>
            <a:r>
              <a:rPr lang="tr-TR" dirty="0" smtClean="0"/>
              <a:t>(1- M Relationship)</a:t>
            </a:r>
          </a:p>
          <a:p>
            <a:endParaRPr lang="tr-T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0968"/>
            <a:ext cx="74168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1-M Relationship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5" y="138892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 Foreign Key must be the Primary key of another table.</a:t>
            </a:r>
          </a:p>
          <a:p>
            <a:r>
              <a:rPr lang="tr-TR" dirty="0" err="1" smtClean="0"/>
              <a:t>It</a:t>
            </a:r>
            <a:r>
              <a:rPr lang="tr-TR" dirty="0" smtClean="0"/>
              <a:t> is t</a:t>
            </a:r>
            <a:r>
              <a:rPr lang="en-US" dirty="0" smtClean="0"/>
              <a:t>he most common relationship used when creating relational databases.  </a:t>
            </a:r>
            <a:endParaRPr lang="tr-TR" dirty="0" smtClean="0"/>
          </a:p>
          <a:p>
            <a:r>
              <a:rPr lang="en-US" dirty="0" smtClean="0"/>
              <a:t>A row in a table in a database can be associated with one or (likely) more rows</a:t>
            </a:r>
            <a:endParaRPr lang="tr-TR" dirty="0" smtClean="0"/>
          </a:p>
          <a:p>
            <a:r>
              <a:rPr lang="en-US" dirty="0" smtClean="0"/>
              <a:t> in another table.  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267884"/>
            <a:ext cx="2304256" cy="203132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/>
                </a:solidFill>
              </a:rPr>
              <a:t>PRODUCTS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ProductNo(PK)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Product Name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Unit Price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# in stock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# in order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ManufacturerNo(FK)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986817"/>
            <a:ext cx="2304256" cy="258532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/>
                </a:solidFill>
              </a:rPr>
              <a:t>MANUFACTURERS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ManufacturerNo(PK)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Company Name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Contact Person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Address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City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Country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E-mail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Phone Number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528" y="2907844"/>
            <a:ext cx="8352928" cy="2664296"/>
          </a:xfrm>
          <a:prstGeom prst="roundRect">
            <a:avLst/>
          </a:prstGeom>
          <a:noFill/>
          <a:scene3d>
            <a:camera prst="perspectiveAbove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635896" y="3699932"/>
            <a:ext cx="648072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63888" y="4780052"/>
            <a:ext cx="216024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764176" y="4780052"/>
            <a:ext cx="8384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735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M-M Relationship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77380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Let’s decide the relationship between PRODUCTS and ORDERS tables.</a:t>
            </a:r>
          </a:p>
          <a:p>
            <a:r>
              <a:rPr lang="tr-TR" dirty="0" smtClean="0"/>
              <a:t>A single order may include more than one product. </a:t>
            </a:r>
          </a:p>
          <a:p>
            <a:r>
              <a:rPr lang="tr-TR" dirty="0" smtClean="0"/>
              <a:t>For every record in PRODUCTS table, more than one record in ORDERS </a:t>
            </a:r>
          </a:p>
          <a:p>
            <a:r>
              <a:rPr lang="tr-TR" dirty="0" smtClean="0"/>
              <a:t>table may exist.</a:t>
            </a:r>
          </a:p>
          <a:p>
            <a:endParaRPr lang="tr-TR" dirty="0" smtClean="0"/>
          </a:p>
          <a:p>
            <a:r>
              <a:rPr lang="tr-TR" dirty="0" smtClean="0"/>
              <a:t>On the other hand, a product may be involved in more than one order. </a:t>
            </a:r>
          </a:p>
          <a:p>
            <a:endParaRPr lang="tr-TR" dirty="0" smtClean="0"/>
          </a:p>
          <a:p>
            <a:r>
              <a:rPr lang="tr-TR" dirty="0" smtClean="0"/>
              <a:t>For every record in ORDERS table, more than one record in PRODUCTS </a:t>
            </a:r>
          </a:p>
          <a:p>
            <a:r>
              <a:rPr lang="tr-TR" dirty="0" smtClean="0"/>
              <a:t>table may exist.</a:t>
            </a:r>
          </a:p>
          <a:p>
            <a:endParaRPr lang="tr-TR" dirty="0" smtClean="0"/>
          </a:p>
          <a:p>
            <a:r>
              <a:rPr lang="tr-TR" dirty="0" smtClean="0"/>
              <a:t>Let’s think what kind of problems may arise?</a:t>
            </a:r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57158" y="1428736"/>
            <a:ext cx="8229240" cy="4286280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Can deploy huge size of data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Controlling redundancy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Data independence from applications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Reduced application development time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Efficient data access, techniques for efficient query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Data integrity  with using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referantial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integrity</a:t>
            </a:r>
            <a:r>
              <a:rPr lang="tr-TR" kern="0" dirty="0" smtClean="0">
                <a:solidFill>
                  <a:sysClr val="windowText" lastClr="000000"/>
                </a:solidFill>
              </a:rPr>
              <a:t> techniques (data consistency)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Security, autherization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for</a:t>
            </a:r>
            <a:r>
              <a:rPr lang="tr-TR" kern="0" dirty="0" smtClean="0">
                <a:solidFill>
                  <a:sysClr val="windowText" lastClr="000000"/>
                </a:solidFill>
              </a:rPr>
              <a:t> </a:t>
            </a:r>
            <a:r>
              <a:rPr lang="tr-TR" kern="0" dirty="0" err="1" smtClean="0">
                <a:solidFill>
                  <a:sysClr val="windowText" lastClr="000000"/>
                </a:solidFill>
              </a:rPr>
              <a:t>multiple</a:t>
            </a:r>
            <a:r>
              <a:rPr lang="tr-TR" kern="0" dirty="0" smtClean="0">
                <a:solidFill>
                  <a:sysClr val="windowText" lastClr="000000"/>
                </a:solidFill>
              </a:rPr>
              <a:t> users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Easy data administration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kern="0" dirty="0" smtClean="0">
                <a:solidFill>
                  <a:sysClr val="windowText" lastClr="000000"/>
                </a:solidFill>
              </a:rPr>
              <a:t>Backup and recovery mechanism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31862"/>
            <a:ext cx="857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kern="0" dirty="0" smtClean="0">
                <a:solidFill>
                  <a:srgbClr val="C00000"/>
                </a:solidFill>
              </a:rPr>
              <a:t>Advantages of DBMS</a:t>
            </a:r>
            <a:endParaRPr lang="tr-TR" sz="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PREVENT DUPLICATION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619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cs typeface="Times New Roman" pitchFamily="18" charset="0"/>
              </a:rPr>
              <a:t>For example, in </a:t>
            </a:r>
            <a:r>
              <a:rPr lang="tr-TR" dirty="0" err="1" smtClean="0">
                <a:cs typeface="Times New Roman" pitchFamily="18" charset="0"/>
              </a:rPr>
              <a:t>the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Citizen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table</a:t>
            </a:r>
            <a:r>
              <a:rPr lang="tr-TR" dirty="0" smtClean="0">
                <a:cs typeface="Times New Roman" pitchFamily="18" charset="0"/>
              </a:rPr>
              <a:t>, </a:t>
            </a:r>
            <a:r>
              <a:rPr lang="tr-TR" dirty="0" err="1" smtClean="0">
                <a:cs typeface="Times New Roman" pitchFamily="18" charset="0"/>
              </a:rPr>
              <a:t>We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chose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tck</a:t>
            </a:r>
            <a:r>
              <a:rPr lang="tr-TR" dirty="0" smtClean="0">
                <a:cs typeface="Times New Roman" pitchFamily="18" charset="0"/>
              </a:rPr>
              <a:t>_no as </a:t>
            </a:r>
            <a:r>
              <a:rPr lang="tr-TR" dirty="0" err="1" smtClean="0">
                <a:cs typeface="Times New Roman" pitchFamily="18" charset="0"/>
              </a:rPr>
              <a:t>pk</a:t>
            </a:r>
            <a:r>
              <a:rPr lang="tr-TR" dirty="0" smtClean="0">
                <a:cs typeface="Times New Roman" pitchFamily="18" charset="0"/>
              </a:rPr>
              <a:t>. :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806" y="2214554"/>
            <a:ext cx="6629400" cy="380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03300"/>
            <a:ext cx="7643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PREVENT DUPLICATION (Cont’d)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420" y="1643050"/>
            <a:ext cx="6271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cs typeface="Arial" charset="0"/>
              </a:rPr>
              <a:t>After making the </a:t>
            </a:r>
            <a:r>
              <a:rPr lang="en-GB" dirty="0" smtClean="0">
                <a:cs typeface="Arial" charset="0"/>
              </a:rPr>
              <a:t>TCK_NO </a:t>
            </a:r>
            <a:r>
              <a:rPr lang="tr-TR" dirty="0" smtClean="0">
                <a:cs typeface="Arial" charset="0"/>
              </a:rPr>
              <a:t>column the </a:t>
            </a:r>
            <a:r>
              <a:rPr lang="en-GB" dirty="0" smtClean="0">
                <a:cs typeface="Arial" charset="0"/>
              </a:rPr>
              <a:t>Primary Key, </a:t>
            </a:r>
            <a:endParaRPr lang="tr-TR" dirty="0" smtClean="0">
              <a:cs typeface="Arial" charset="0"/>
            </a:endParaRPr>
          </a:p>
          <a:p>
            <a:r>
              <a:rPr lang="tr-TR" dirty="0" smtClean="0">
                <a:cs typeface="Arial" charset="0"/>
              </a:rPr>
              <a:t>if we want to insert another record with the same </a:t>
            </a:r>
            <a:r>
              <a:rPr lang="en-GB" dirty="0" smtClean="0">
                <a:cs typeface="Arial" charset="0"/>
              </a:rPr>
              <a:t>TCK_NO :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19400"/>
            <a:ext cx="6321425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7643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PREVENT DUPLICATION (Cont’d)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420" y="1357298"/>
            <a:ext cx="633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8013" indent="-608013"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/>
              <a:t>After making the </a:t>
            </a:r>
            <a:r>
              <a:rPr lang="en-GB" dirty="0" smtClean="0"/>
              <a:t>TCK_NO </a:t>
            </a:r>
            <a:r>
              <a:rPr lang="tr-TR" dirty="0" smtClean="0"/>
              <a:t>column the </a:t>
            </a:r>
            <a:r>
              <a:rPr lang="en-GB" dirty="0" smtClean="0"/>
              <a:t>Primary Key,</a:t>
            </a:r>
            <a:endParaRPr lang="tr-TR" dirty="0" smtClean="0"/>
          </a:p>
          <a:p>
            <a:pPr marL="608013" indent="-608013"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</a:t>
            </a:r>
            <a:r>
              <a:rPr lang="tr-TR" dirty="0" smtClean="0"/>
              <a:t>if we want to insert another record with the same </a:t>
            </a:r>
            <a:r>
              <a:rPr lang="en-GB" dirty="0" smtClean="0"/>
              <a:t>TCK_NO :</a:t>
            </a:r>
          </a:p>
          <a:p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3116"/>
            <a:ext cx="73152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946176"/>
            <a:ext cx="53159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FORCE TO ENTER A VALUE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438" y="2236153"/>
            <a:ext cx="6800644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8013" indent="-608013" algn="just">
              <a:spcBef>
                <a:spcPts val="450"/>
              </a:spcBef>
              <a:buFont typeface="Times New Roman" pitchFamily="18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Another consistency check mechanism is </a:t>
            </a:r>
          </a:p>
          <a:p>
            <a:pPr marL="608013" indent="-608013" algn="just">
              <a:spcBef>
                <a:spcPts val="450"/>
              </a:spcBef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	to force the user to enter a value to columns.</a:t>
            </a:r>
          </a:p>
          <a:p>
            <a:pPr marL="608013" indent="-608013" algn="just">
              <a:spcBef>
                <a:spcPts val="450"/>
              </a:spcBef>
              <a:buFont typeface="Times New Roman" pitchFamily="18" charset="0"/>
              <a:buNone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cs typeface="Arial" charset="0"/>
            </a:endParaRPr>
          </a:p>
          <a:p>
            <a:pPr marL="608013" indent="-608013" algn="just">
              <a:spcBef>
                <a:spcPts val="450"/>
              </a:spcBef>
              <a:buFont typeface="Times New Roman" pitchFamily="18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For example, no records with null values in NAME and </a:t>
            </a:r>
          </a:p>
          <a:p>
            <a:pPr marL="608013" indent="-608013" algn="just">
              <a:spcBef>
                <a:spcPts val="450"/>
              </a:spcBef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	SURNAME columns should exist. </a:t>
            </a:r>
          </a:p>
          <a:p>
            <a:pPr marL="608013" indent="-608013" algn="just">
              <a:spcBef>
                <a:spcPts val="450"/>
              </a:spcBef>
              <a:buFont typeface="Times New Roman" pitchFamily="18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 smtClean="0">
              <a:ea typeface="Lucida Sans Unicode" pitchFamily="34" charset="0"/>
              <a:cs typeface="Lucida Sans Unicode" pitchFamily="34" charset="0"/>
            </a:endParaRPr>
          </a:p>
          <a:p>
            <a:pPr marL="608013" indent="-608013" algn="just">
              <a:spcBef>
                <a:spcPts val="450"/>
              </a:spcBef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	To enforce this is also possible with a database constraint. </a:t>
            </a:r>
            <a:endParaRPr lang="en-GB" dirty="0" smtClean="0">
              <a:latin typeface="Times New Roman" pitchFamily="18" charset="0"/>
              <a:cs typeface="Arial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089052"/>
            <a:ext cx="6835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FORCE TO ENTER A VALUE (cont’d)</a:t>
            </a:r>
            <a:endParaRPr lang="tr-TR" sz="3000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571750"/>
            <a:ext cx="813435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731862"/>
            <a:ext cx="6835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</a:rPr>
              <a:t>FORCE TO ENTER A VALUE (cont’d)</a:t>
            </a:r>
            <a:endParaRPr lang="tr-TR" sz="3000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71612"/>
            <a:ext cx="66294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50825" y="850887"/>
            <a:ext cx="8858250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RELATIONAL DATABASES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857224" y="1428736"/>
            <a:ext cx="7190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ea typeface="Lucida Sans Unicode" pitchFamily="34" charset="0"/>
                <a:cs typeface="Lucida Sans Unicode" pitchFamily="34" charset="0"/>
              </a:rPr>
              <a:t>Assume</a:t>
            </a: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tr-TR" dirty="0" err="1" smtClean="0">
                <a:ea typeface="Lucida Sans Unicode" pitchFamily="34" charset="0"/>
                <a:cs typeface="Lucida Sans Unicode" pitchFamily="34" charset="0"/>
              </a:rPr>
              <a:t>we</a:t>
            </a: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tr-TR" dirty="0" err="1" smtClean="0">
                <a:ea typeface="Lucida Sans Unicode" pitchFamily="34" charset="0"/>
                <a:cs typeface="Lucida Sans Unicode" pitchFamily="34" charset="0"/>
              </a:rPr>
              <a:t>have</a:t>
            </a: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 a </a:t>
            </a:r>
            <a:r>
              <a:rPr lang="en-GB" dirty="0" smtClean="0">
                <a:ea typeface="Lucida Sans Unicode" pitchFamily="34" charset="0"/>
                <a:cs typeface="Lucida Sans Unicode" pitchFamily="34" charset="0"/>
              </a:rPr>
              <a:t>PERSONEL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table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that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stores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personnel</a:t>
            </a:r>
            <a:r>
              <a:rPr lang="tr-TR" dirty="0" smtClean="0">
                <a:cs typeface="Arial" charset="0"/>
              </a:rPr>
              <a:t> data </a:t>
            </a:r>
            <a:r>
              <a:rPr lang="tr-TR" dirty="0" err="1" smtClean="0">
                <a:cs typeface="Arial" charset="0"/>
              </a:rPr>
              <a:t>and</a:t>
            </a:r>
            <a:endParaRPr lang="tr-TR" dirty="0" smtClean="0">
              <a:cs typeface="Arial" charset="0"/>
            </a:endParaRPr>
          </a:p>
          <a:p>
            <a:r>
              <a:rPr lang="tr-TR" dirty="0" smtClean="0">
                <a:cs typeface="Arial" charset="0"/>
              </a:rPr>
              <a:t> a DEPT </a:t>
            </a:r>
            <a:r>
              <a:rPr lang="tr-TR" dirty="0" err="1" smtClean="0">
                <a:cs typeface="Arial" charset="0"/>
              </a:rPr>
              <a:t>table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that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stores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the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departments</a:t>
            </a:r>
            <a:r>
              <a:rPr lang="tr-TR" dirty="0" smtClean="0">
                <a:cs typeface="Arial" charset="0"/>
              </a:rPr>
              <a:t> in </a:t>
            </a:r>
            <a:r>
              <a:rPr lang="tr-TR" dirty="0" err="1" smtClean="0">
                <a:cs typeface="Arial" charset="0"/>
              </a:rPr>
              <a:t>the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corporation</a:t>
            </a:r>
            <a:r>
              <a:rPr lang="tr-TR" dirty="0" smtClean="0">
                <a:cs typeface="Arial" charset="0"/>
              </a:rPr>
              <a:t>.</a:t>
            </a:r>
          </a:p>
          <a:p>
            <a:r>
              <a:rPr lang="en-GB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tr-TR" dirty="0" err="1" smtClean="0">
                <a:ea typeface="Lucida Sans Unicode" pitchFamily="34" charset="0"/>
                <a:cs typeface="Lucida Sans Unicode" pitchFamily="34" charset="0"/>
              </a:rPr>
              <a:t>These</a:t>
            </a: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 2 </a:t>
            </a:r>
            <a:r>
              <a:rPr lang="tr-TR" dirty="0" err="1" smtClean="0">
                <a:ea typeface="Lucida Sans Unicode" pitchFamily="34" charset="0"/>
                <a:cs typeface="Lucida Sans Unicode" pitchFamily="34" charset="0"/>
              </a:rPr>
              <a:t>tables</a:t>
            </a: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tr-TR" dirty="0" err="1" smtClean="0">
                <a:ea typeface="Lucida Sans Unicode" pitchFamily="34" charset="0"/>
                <a:cs typeface="Lucida Sans Unicode" pitchFamily="34" charset="0"/>
              </a:rPr>
              <a:t>have</a:t>
            </a: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tr-TR" dirty="0" err="1" smtClean="0">
                <a:ea typeface="Lucida Sans Unicode" pitchFamily="34" charset="0"/>
                <a:cs typeface="Lucida Sans Unicode" pitchFamily="34" charset="0"/>
              </a:rPr>
              <a:t>such</a:t>
            </a: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tr-TR" dirty="0" err="1" smtClean="0">
                <a:ea typeface="Lucida Sans Unicode" pitchFamily="34" charset="0"/>
                <a:cs typeface="Lucida Sans Unicode" pitchFamily="34" charset="0"/>
              </a:rPr>
              <a:t>records</a:t>
            </a:r>
            <a:r>
              <a:rPr lang="tr-TR" dirty="0" smtClean="0">
                <a:ea typeface="Lucida Sans Unicode" pitchFamily="34" charset="0"/>
                <a:cs typeface="Lucida Sans Unicode" pitchFamily="34" charset="0"/>
              </a:rPr>
              <a:t>:</a:t>
            </a:r>
            <a:endParaRPr lang="en-GB" dirty="0" smtClean="0">
              <a:cs typeface="Arial" charset="0"/>
            </a:endParaRP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74967"/>
            <a:ext cx="7162800" cy="315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50825" y="850887"/>
            <a:ext cx="8858250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8343900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50825" y="850887"/>
            <a:ext cx="8858250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14366" y="1589105"/>
            <a:ext cx="82296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 algn="just">
              <a:spcBef>
                <a:spcPts val="550"/>
              </a:spcBef>
              <a:buFont typeface="Times New Roman" pitchFamily="18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608013" indent="-608013" algn="just">
              <a:spcBef>
                <a:spcPts val="550"/>
              </a:spcBef>
              <a:buFont typeface="Times New Roman" pitchFamily="18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err="1">
                <a:cs typeface="Times New Roman" pitchFamily="18" charset="0"/>
              </a:rPr>
              <a:t>If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you</a:t>
            </a:r>
            <a:r>
              <a:rPr lang="tr-TR" dirty="0">
                <a:cs typeface="Times New Roman" pitchFamily="18" charset="0"/>
              </a:rPr>
              <a:t> do not put a </a:t>
            </a:r>
            <a:r>
              <a:rPr lang="tr-TR" dirty="0" err="1">
                <a:cs typeface="Times New Roman" pitchFamily="18" charset="0"/>
              </a:rPr>
              <a:t>constraint</a:t>
            </a:r>
            <a:r>
              <a:rPr lang="tr-TR" dirty="0">
                <a:cs typeface="Times New Roman" pitchFamily="18" charset="0"/>
              </a:rPr>
              <a:t>, </a:t>
            </a:r>
            <a:r>
              <a:rPr lang="tr-TR" dirty="0" err="1">
                <a:cs typeface="Times New Roman" pitchFamily="18" charset="0"/>
              </a:rPr>
              <a:t>one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day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you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may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face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with</a:t>
            </a:r>
            <a:r>
              <a:rPr lang="tr-TR" dirty="0">
                <a:cs typeface="Times New Roman" pitchFamily="18" charset="0"/>
              </a:rPr>
              <a:t> a </a:t>
            </a:r>
            <a:r>
              <a:rPr lang="tr-TR" dirty="0" err="1">
                <a:cs typeface="Times New Roman" pitchFamily="18" charset="0"/>
              </a:rPr>
              <a:t>personnel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who</a:t>
            </a:r>
            <a:r>
              <a:rPr lang="tr-TR" dirty="0">
                <a:cs typeface="Times New Roman" pitchFamily="18" charset="0"/>
              </a:rPr>
              <a:t> has a </a:t>
            </a:r>
            <a:r>
              <a:rPr lang="tr-TR" dirty="0" err="1">
                <a:cs typeface="Times New Roman" pitchFamily="18" charset="0"/>
              </a:rPr>
              <a:t>department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that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does</a:t>
            </a:r>
            <a:r>
              <a:rPr lang="tr-TR" dirty="0">
                <a:cs typeface="Times New Roman" pitchFamily="18" charset="0"/>
              </a:rPr>
              <a:t> not </a:t>
            </a:r>
            <a:r>
              <a:rPr lang="tr-TR" dirty="0" err="1">
                <a:cs typeface="Times New Roman" pitchFamily="18" charset="0"/>
              </a:rPr>
              <a:t>exist</a:t>
            </a:r>
            <a:r>
              <a:rPr lang="tr-TR" dirty="0">
                <a:cs typeface="Times New Roman" pitchFamily="18" charset="0"/>
              </a:rPr>
              <a:t> in </a:t>
            </a:r>
            <a:r>
              <a:rPr lang="tr-TR" dirty="0" err="1">
                <a:cs typeface="Times New Roman" pitchFamily="18" charset="0"/>
              </a:rPr>
              <a:t>the</a:t>
            </a:r>
            <a:r>
              <a:rPr lang="tr-TR" dirty="0">
                <a:cs typeface="Times New Roman" pitchFamily="18" charset="0"/>
              </a:rPr>
              <a:t> DEPT </a:t>
            </a:r>
            <a:r>
              <a:rPr lang="tr-TR" dirty="0" err="1">
                <a:cs typeface="Times New Roman" pitchFamily="18" charset="0"/>
              </a:rPr>
              <a:t>table</a:t>
            </a:r>
            <a:r>
              <a:rPr lang="en-GB" dirty="0">
                <a:cs typeface="Times New Roman" pitchFamily="18" charset="0"/>
              </a:rPr>
              <a:t>.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Because</a:t>
            </a:r>
            <a:r>
              <a:rPr lang="tr-TR" dirty="0">
                <a:cs typeface="Times New Roman" pitchFamily="18" charset="0"/>
              </a:rPr>
              <a:t>, </a:t>
            </a:r>
            <a:r>
              <a:rPr lang="tr-TR" dirty="0" err="1">
                <a:cs typeface="Times New Roman" pitchFamily="18" charset="0"/>
              </a:rPr>
              <a:t>for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example</a:t>
            </a:r>
            <a:r>
              <a:rPr lang="tr-TR" dirty="0">
                <a:cs typeface="Times New Roman" pitchFamily="18" charset="0"/>
              </a:rPr>
              <a:t>, data </a:t>
            </a:r>
            <a:r>
              <a:rPr lang="tr-TR" dirty="0" err="1">
                <a:cs typeface="Times New Roman" pitchFamily="18" charset="0"/>
              </a:rPr>
              <a:t>entry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people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may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enter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incorrectly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while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entering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quickly</a:t>
            </a:r>
            <a:endParaRPr lang="tr-TR" dirty="0">
              <a:cs typeface="Times New Roman" pitchFamily="18" charset="0"/>
            </a:endParaRPr>
          </a:p>
          <a:p>
            <a:pPr marL="608013" indent="-608013" algn="just">
              <a:spcBef>
                <a:spcPts val="550"/>
              </a:spcBef>
              <a:buFont typeface="Times New Roman" pitchFamily="18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 smtClean="0">
              <a:cs typeface="Times New Roman" pitchFamily="18" charset="0"/>
            </a:endParaRPr>
          </a:p>
          <a:p>
            <a:pPr marL="608013" indent="-608013" algn="just">
              <a:spcBef>
                <a:spcPts val="550"/>
              </a:spcBef>
              <a:buFont typeface="Times New Roman" pitchFamily="18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cs typeface="Times New Roman" pitchFamily="18" charset="0"/>
              </a:rPr>
              <a:t>A </a:t>
            </a:r>
            <a:r>
              <a:rPr lang="tr-TR" dirty="0" err="1">
                <a:cs typeface="Times New Roman" pitchFamily="18" charset="0"/>
              </a:rPr>
              <a:t>database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constraint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must</a:t>
            </a:r>
            <a:r>
              <a:rPr lang="tr-TR" dirty="0">
                <a:cs typeface="Times New Roman" pitchFamily="18" charset="0"/>
              </a:rPr>
              <a:t> be put </a:t>
            </a:r>
            <a:r>
              <a:rPr lang="tr-TR" dirty="0" err="1">
                <a:cs typeface="Times New Roman" pitchFamily="18" charset="0"/>
              </a:rPr>
              <a:t>for</a:t>
            </a:r>
            <a:r>
              <a:rPr lang="tr-TR" dirty="0">
                <a:cs typeface="Times New Roman" pitchFamily="18" charset="0"/>
              </a:rPr>
              <a:t> not </a:t>
            </a:r>
            <a:r>
              <a:rPr lang="tr-TR" dirty="0" err="1">
                <a:cs typeface="Times New Roman" pitchFamily="18" charset="0"/>
              </a:rPr>
              <a:t>to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face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with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such</a:t>
            </a:r>
            <a:r>
              <a:rPr lang="tr-TR" dirty="0">
                <a:cs typeface="Times New Roman" pitchFamily="18" charset="0"/>
              </a:rPr>
              <a:t> a problem. </a:t>
            </a:r>
            <a:r>
              <a:rPr lang="tr-TR" dirty="0" err="1">
                <a:cs typeface="Times New Roman" pitchFamily="18" charset="0"/>
              </a:rPr>
              <a:t>The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most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important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feature</a:t>
            </a:r>
            <a:r>
              <a:rPr lang="tr-TR" dirty="0">
                <a:cs typeface="Times New Roman" pitchFamily="18" charset="0"/>
              </a:rPr>
              <a:t> of </a:t>
            </a:r>
            <a:r>
              <a:rPr lang="tr-TR" dirty="0" err="1">
                <a:cs typeface="Times New Roman" pitchFamily="18" charset="0"/>
              </a:rPr>
              <a:t>the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relational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database</a:t>
            </a:r>
            <a:r>
              <a:rPr lang="tr-TR" dirty="0">
                <a:cs typeface="Times New Roman" pitchFamily="18" charset="0"/>
              </a:rPr>
              <a:t> is </a:t>
            </a:r>
            <a:r>
              <a:rPr lang="tr-TR" dirty="0" err="1">
                <a:cs typeface="Times New Roman" pitchFamily="18" charset="0"/>
              </a:rPr>
              <a:t>the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ability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to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relate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these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tables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and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dirty="0" err="1">
                <a:cs typeface="Times New Roman" pitchFamily="18" charset="0"/>
              </a:rPr>
              <a:t>does</a:t>
            </a:r>
            <a:r>
              <a:rPr lang="tr-TR" dirty="0">
                <a:cs typeface="Times New Roman" pitchFamily="18" charset="0"/>
              </a:rPr>
              <a:t> not </a:t>
            </a:r>
            <a:r>
              <a:rPr lang="tr-TR" dirty="0" err="1">
                <a:cs typeface="Times New Roman" pitchFamily="18" charset="0"/>
              </a:rPr>
              <a:t>allow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b="1" dirty="0" err="1">
                <a:cs typeface="Times New Roman" pitchFamily="18" charset="0"/>
              </a:rPr>
              <a:t>inconsistent</a:t>
            </a:r>
            <a:r>
              <a:rPr lang="tr-TR" dirty="0">
                <a:cs typeface="Times New Roman" pitchFamily="18" charset="0"/>
              </a:rPr>
              <a:t> data.</a:t>
            </a:r>
            <a:endParaRPr lang="en-GB" dirty="0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229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42844" y="850887"/>
            <a:ext cx="8858250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857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kern="0" dirty="0" smtClean="0">
                <a:solidFill>
                  <a:srgbClr val="C00000"/>
                </a:solidFill>
              </a:rPr>
              <a:t>Disadvantages of DBMS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187869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Size – very large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Complex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High cost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Increased hardware </a:t>
            </a:r>
            <a:r>
              <a:rPr lang="tr-TR" dirty="0" err="1" smtClean="0"/>
              <a:t>requirements</a:t>
            </a:r>
            <a:endParaRPr lang="tr-T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50825" y="850887"/>
            <a:ext cx="8858250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51025"/>
            <a:ext cx="7162800" cy="394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50825" y="708011"/>
            <a:ext cx="8858250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845129" y="1505538"/>
            <a:ext cx="6370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cs typeface="Arial" charset="0"/>
              </a:rPr>
              <a:t>To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prevent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such</a:t>
            </a:r>
            <a:r>
              <a:rPr lang="tr-TR" dirty="0" smtClean="0">
                <a:cs typeface="Arial" charset="0"/>
              </a:rPr>
              <a:t> an </a:t>
            </a:r>
            <a:r>
              <a:rPr lang="tr-TR" dirty="0" err="1" smtClean="0">
                <a:cs typeface="Arial" charset="0"/>
              </a:rPr>
              <a:t>inconsistency</a:t>
            </a:r>
            <a:r>
              <a:rPr lang="tr-TR" dirty="0" smtClean="0">
                <a:cs typeface="Arial" charset="0"/>
              </a:rPr>
              <a:t>, </a:t>
            </a:r>
          </a:p>
          <a:p>
            <a:r>
              <a:rPr lang="tr-TR" dirty="0" smtClean="0">
                <a:cs typeface="Arial" charset="0"/>
              </a:rPr>
              <a:t>DEPT_NO </a:t>
            </a:r>
            <a:r>
              <a:rPr lang="tr-TR" dirty="0" err="1" smtClean="0">
                <a:cs typeface="Arial" charset="0"/>
              </a:rPr>
              <a:t>column</a:t>
            </a:r>
            <a:r>
              <a:rPr lang="tr-TR" dirty="0" smtClean="0">
                <a:cs typeface="Arial" charset="0"/>
              </a:rPr>
              <a:t> of PERSONEL </a:t>
            </a:r>
            <a:r>
              <a:rPr lang="tr-TR" dirty="0" err="1" smtClean="0">
                <a:cs typeface="Arial" charset="0"/>
              </a:rPr>
              <a:t>table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should</a:t>
            </a:r>
            <a:r>
              <a:rPr lang="tr-TR" dirty="0" smtClean="0">
                <a:cs typeface="Arial" charset="0"/>
              </a:rPr>
              <a:t> be </a:t>
            </a:r>
            <a:r>
              <a:rPr lang="tr-TR" dirty="0" err="1" smtClean="0">
                <a:cs typeface="Arial" charset="0"/>
              </a:rPr>
              <a:t>related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to</a:t>
            </a:r>
            <a:r>
              <a:rPr lang="tr-TR" dirty="0" smtClean="0">
                <a:cs typeface="Arial" charset="0"/>
              </a:rPr>
              <a:t> </a:t>
            </a:r>
          </a:p>
          <a:p>
            <a:r>
              <a:rPr lang="tr-TR" dirty="0" smtClean="0">
                <a:cs typeface="Arial" charset="0"/>
              </a:rPr>
              <a:t>DEPT_NO </a:t>
            </a:r>
            <a:r>
              <a:rPr lang="tr-TR" dirty="0" err="1" smtClean="0">
                <a:cs typeface="Arial" charset="0"/>
              </a:rPr>
              <a:t>column</a:t>
            </a:r>
            <a:r>
              <a:rPr lang="tr-TR" dirty="0" smtClean="0">
                <a:cs typeface="Arial" charset="0"/>
              </a:rPr>
              <a:t> of DEPT </a:t>
            </a:r>
            <a:r>
              <a:rPr lang="tr-TR" dirty="0" err="1" smtClean="0">
                <a:cs typeface="Arial" charset="0"/>
              </a:rPr>
              <a:t>table</a:t>
            </a:r>
            <a:r>
              <a:rPr lang="tr-TR" dirty="0" smtClean="0">
                <a:cs typeface="Arial" charset="0"/>
              </a:rPr>
              <a:t>.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7251700" cy="3557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1724044"/>
            <a:ext cx="7370762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50825" y="850887"/>
            <a:ext cx="8858250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  <a:latin typeface="+mj-lt"/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50825" y="850887"/>
            <a:ext cx="8858250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1773238"/>
            <a:ext cx="82296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 algn="just"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2200" dirty="0">
              <a:cs typeface="Arial" charset="0"/>
            </a:endParaRPr>
          </a:p>
          <a:p>
            <a:pPr marL="608013" indent="-608013" algn="just"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200" dirty="0" err="1">
                <a:cs typeface="Arial" charset="0"/>
              </a:rPr>
              <a:t>After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dirty="0" err="1">
                <a:cs typeface="Arial" charset="0"/>
              </a:rPr>
              <a:t>relating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dirty="0" err="1">
                <a:cs typeface="Arial" charset="0"/>
              </a:rPr>
              <a:t>these</a:t>
            </a:r>
            <a:r>
              <a:rPr lang="tr-TR" sz="2200" dirty="0">
                <a:cs typeface="Arial" charset="0"/>
              </a:rPr>
              <a:t> 2 </a:t>
            </a:r>
            <a:r>
              <a:rPr lang="tr-TR" sz="2200" dirty="0" err="1">
                <a:cs typeface="Arial" charset="0"/>
              </a:rPr>
              <a:t>tables</a:t>
            </a:r>
            <a:r>
              <a:rPr lang="tr-TR" sz="2200" dirty="0">
                <a:cs typeface="Arial" charset="0"/>
              </a:rPr>
              <a:t>, </a:t>
            </a:r>
            <a:r>
              <a:rPr lang="tr-TR" sz="2200" dirty="0" err="1">
                <a:cs typeface="Arial" charset="0"/>
              </a:rPr>
              <a:t>the</a:t>
            </a:r>
            <a:r>
              <a:rPr lang="tr-TR" sz="2200" dirty="0">
                <a:cs typeface="Arial" charset="0"/>
              </a:rPr>
              <a:t> DEPT </a:t>
            </a:r>
            <a:r>
              <a:rPr lang="tr-TR" sz="2200" dirty="0" err="1">
                <a:cs typeface="Arial" charset="0"/>
              </a:rPr>
              <a:t>table</a:t>
            </a:r>
            <a:r>
              <a:rPr lang="tr-TR" sz="2200" dirty="0">
                <a:cs typeface="Arial" charset="0"/>
              </a:rPr>
              <a:t> is </a:t>
            </a:r>
            <a:r>
              <a:rPr lang="tr-TR" sz="2200" dirty="0" err="1">
                <a:cs typeface="Arial" charset="0"/>
              </a:rPr>
              <a:t>called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dirty="0" smtClean="0">
                <a:cs typeface="Arial" charset="0"/>
              </a:rPr>
              <a:t>as </a:t>
            </a:r>
            <a:r>
              <a:rPr lang="tr-TR" sz="2200" b="1" dirty="0" err="1" smtClean="0">
                <a:cs typeface="Arial" charset="0"/>
              </a:rPr>
              <a:t>master</a:t>
            </a:r>
            <a:r>
              <a:rPr lang="tr-TR" sz="2200" b="1" dirty="0" smtClean="0">
                <a:cs typeface="Arial" charset="0"/>
              </a:rPr>
              <a:t> </a:t>
            </a:r>
            <a:r>
              <a:rPr lang="tr-TR" sz="2200" b="1" dirty="0" err="1">
                <a:cs typeface="Arial" charset="0"/>
              </a:rPr>
              <a:t>table</a:t>
            </a:r>
            <a:r>
              <a:rPr lang="tr-TR" sz="2200" b="1" dirty="0">
                <a:cs typeface="Arial" charset="0"/>
              </a:rPr>
              <a:t> </a:t>
            </a:r>
            <a:r>
              <a:rPr lang="tr-TR" sz="2200" dirty="0" err="1">
                <a:cs typeface="Arial" charset="0"/>
              </a:rPr>
              <a:t>or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b="1" dirty="0" err="1">
                <a:cs typeface="Arial" charset="0"/>
              </a:rPr>
              <a:t>parent</a:t>
            </a:r>
            <a:r>
              <a:rPr lang="tr-TR" sz="2200" b="1" dirty="0">
                <a:cs typeface="Arial" charset="0"/>
              </a:rPr>
              <a:t> </a:t>
            </a:r>
            <a:r>
              <a:rPr lang="tr-TR" sz="2200" b="1" dirty="0" err="1">
                <a:cs typeface="Arial" charset="0"/>
              </a:rPr>
              <a:t>table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dirty="0" err="1">
                <a:cs typeface="Arial" charset="0"/>
              </a:rPr>
              <a:t>or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b="1" dirty="0" err="1">
                <a:cs typeface="Arial" charset="0"/>
              </a:rPr>
              <a:t>reference</a:t>
            </a:r>
            <a:r>
              <a:rPr lang="tr-TR" sz="2200" b="1" dirty="0">
                <a:cs typeface="Arial" charset="0"/>
              </a:rPr>
              <a:t> </a:t>
            </a:r>
            <a:r>
              <a:rPr lang="tr-TR" sz="2200" b="1" dirty="0" err="1">
                <a:cs typeface="Arial" charset="0"/>
              </a:rPr>
              <a:t>table</a:t>
            </a:r>
            <a:r>
              <a:rPr lang="tr-TR" sz="2200" b="1" dirty="0">
                <a:cs typeface="Arial" charset="0"/>
              </a:rPr>
              <a:t>.</a:t>
            </a:r>
            <a:endParaRPr lang="en-GB" sz="2200" b="1" dirty="0">
              <a:cs typeface="Arial" charset="0"/>
            </a:endParaRPr>
          </a:p>
          <a:p>
            <a:pPr marL="608013" indent="-608013" algn="just">
              <a:spcBef>
                <a:spcPts val="550"/>
              </a:spcBef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dirty="0">
              <a:cs typeface="Arial" charset="0"/>
            </a:endParaRPr>
          </a:p>
          <a:p>
            <a:pPr marL="608013" indent="-608013" algn="just"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200" dirty="0">
                <a:cs typeface="Arial" charset="0"/>
              </a:rPr>
              <a:t>PERSONEL </a:t>
            </a:r>
            <a:r>
              <a:rPr lang="tr-TR" sz="2200" dirty="0" err="1">
                <a:cs typeface="Arial" charset="0"/>
              </a:rPr>
              <a:t>table</a:t>
            </a:r>
            <a:r>
              <a:rPr lang="tr-TR" sz="2200" dirty="0">
                <a:cs typeface="Arial" charset="0"/>
              </a:rPr>
              <a:t> is </a:t>
            </a:r>
            <a:r>
              <a:rPr lang="tr-TR" sz="2200" dirty="0" err="1">
                <a:cs typeface="Arial" charset="0"/>
              </a:rPr>
              <a:t>called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dirty="0" smtClean="0">
                <a:cs typeface="Arial" charset="0"/>
              </a:rPr>
              <a:t>as </a:t>
            </a:r>
            <a:r>
              <a:rPr lang="tr-TR" sz="2200" b="1" dirty="0" err="1" smtClean="0">
                <a:cs typeface="Arial" charset="0"/>
              </a:rPr>
              <a:t>child</a:t>
            </a:r>
            <a:r>
              <a:rPr lang="tr-TR" sz="2200" b="1" dirty="0" smtClean="0">
                <a:cs typeface="Arial" charset="0"/>
              </a:rPr>
              <a:t> </a:t>
            </a:r>
            <a:r>
              <a:rPr lang="tr-TR" sz="2200" b="1" dirty="0" err="1">
                <a:cs typeface="Arial" charset="0"/>
              </a:rPr>
              <a:t>table</a:t>
            </a:r>
            <a:r>
              <a:rPr lang="tr-TR" sz="2200" b="1" dirty="0">
                <a:cs typeface="Arial" charset="0"/>
              </a:rPr>
              <a:t>.</a:t>
            </a:r>
          </a:p>
          <a:p>
            <a:pPr marL="608013" indent="-608013" algn="just"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dirty="0">
              <a:cs typeface="Arial" charset="0"/>
            </a:endParaRPr>
          </a:p>
          <a:p>
            <a:pPr marL="608013" indent="-608013" algn="just"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200" dirty="0" err="1">
                <a:cs typeface="Arial" charset="0"/>
              </a:rPr>
              <a:t>After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dirty="0" err="1">
                <a:cs typeface="Arial" charset="0"/>
              </a:rPr>
              <a:t>this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dirty="0" err="1">
                <a:cs typeface="Arial" charset="0"/>
              </a:rPr>
              <a:t>relation</a:t>
            </a:r>
            <a:r>
              <a:rPr lang="tr-TR" sz="2200" dirty="0">
                <a:cs typeface="Arial" charset="0"/>
              </a:rPr>
              <a:t>, no </a:t>
            </a:r>
            <a:r>
              <a:rPr lang="tr-TR" sz="2200" dirty="0" err="1">
                <a:cs typeface="Arial" charset="0"/>
              </a:rPr>
              <a:t>one</a:t>
            </a:r>
            <a:r>
              <a:rPr lang="tr-TR" sz="2200" dirty="0">
                <a:cs typeface="Arial" charset="0"/>
              </a:rPr>
              <a:t> can </a:t>
            </a:r>
            <a:r>
              <a:rPr lang="tr-TR" sz="2200" dirty="0" err="1">
                <a:cs typeface="Arial" charset="0"/>
              </a:rPr>
              <a:t>enter</a:t>
            </a:r>
            <a:r>
              <a:rPr lang="tr-TR" sz="2200" dirty="0">
                <a:cs typeface="Arial" charset="0"/>
              </a:rPr>
              <a:t> a </a:t>
            </a:r>
            <a:r>
              <a:rPr lang="tr-TR" sz="2200" dirty="0" err="1">
                <a:cs typeface="Arial" charset="0"/>
              </a:rPr>
              <a:t>value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dirty="0" err="1">
                <a:cs typeface="Arial" charset="0"/>
              </a:rPr>
              <a:t>to</a:t>
            </a:r>
            <a:r>
              <a:rPr lang="tr-TR" sz="2200" dirty="0">
                <a:cs typeface="Arial" charset="0"/>
              </a:rPr>
              <a:t> PERSONEL.DEPT_NO </a:t>
            </a:r>
            <a:r>
              <a:rPr lang="tr-TR" sz="2200" dirty="0" err="1">
                <a:cs typeface="Arial" charset="0"/>
              </a:rPr>
              <a:t>column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dirty="0" err="1">
                <a:cs typeface="Arial" charset="0"/>
              </a:rPr>
              <a:t>that</a:t>
            </a:r>
            <a:r>
              <a:rPr lang="tr-TR" sz="2200" dirty="0">
                <a:cs typeface="Arial" charset="0"/>
              </a:rPr>
              <a:t> </a:t>
            </a:r>
            <a:r>
              <a:rPr lang="tr-TR" sz="2200" dirty="0" err="1">
                <a:cs typeface="Arial" charset="0"/>
              </a:rPr>
              <a:t>does</a:t>
            </a:r>
            <a:r>
              <a:rPr lang="tr-TR" sz="2200" dirty="0">
                <a:cs typeface="Arial" charset="0"/>
              </a:rPr>
              <a:t> not </a:t>
            </a:r>
            <a:r>
              <a:rPr lang="tr-TR" sz="2200" dirty="0" err="1">
                <a:cs typeface="Arial" charset="0"/>
              </a:rPr>
              <a:t>exists</a:t>
            </a:r>
            <a:r>
              <a:rPr lang="tr-TR" sz="2200" dirty="0">
                <a:cs typeface="Arial" charset="0"/>
              </a:rPr>
              <a:t> in DEPT.DEP_NO </a:t>
            </a:r>
            <a:r>
              <a:rPr lang="tr-TR" sz="2200" dirty="0" err="1">
                <a:cs typeface="Arial" charset="0"/>
              </a:rPr>
              <a:t>column</a:t>
            </a:r>
            <a:r>
              <a:rPr lang="tr-TR" sz="2200" dirty="0">
                <a:cs typeface="Arial" charset="0"/>
              </a:rPr>
              <a:t>.</a:t>
            </a:r>
            <a:endParaRPr lang="en-GB" sz="2200" dirty="0">
              <a:latin typeface="Times New Roman" pitchFamily="18" charset="0"/>
              <a:cs typeface="Arial" charset="0"/>
            </a:endParaRPr>
          </a:p>
          <a:p>
            <a:pPr marL="608013" indent="-608013" algn="just">
              <a:spcBef>
                <a:spcPts val="550"/>
              </a:spcBef>
              <a:buFont typeface="Times New Roman" pitchFamily="18" charset="0"/>
              <a:buNone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50825" y="850887"/>
            <a:ext cx="8858250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25618"/>
            <a:ext cx="7391400" cy="444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296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 algn="just"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2200" b="1" dirty="0">
              <a:solidFill>
                <a:srgbClr val="000000"/>
              </a:solidFill>
              <a:cs typeface="Arial" charset="0"/>
            </a:endParaRP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>
                <a:cs typeface="Arial" charset="0"/>
              </a:rPr>
              <a:t>But </a:t>
            </a:r>
            <a:r>
              <a:rPr lang="tr-TR" dirty="0" err="1">
                <a:cs typeface="Arial" charset="0"/>
              </a:rPr>
              <a:t>similarly</a:t>
            </a:r>
            <a:r>
              <a:rPr lang="tr-TR" dirty="0">
                <a:cs typeface="Arial" charset="0"/>
              </a:rPr>
              <a:t>, no </a:t>
            </a:r>
            <a:r>
              <a:rPr lang="tr-TR" dirty="0" err="1">
                <a:cs typeface="Arial" charset="0"/>
              </a:rPr>
              <a:t>one</a:t>
            </a:r>
            <a:r>
              <a:rPr lang="tr-TR" dirty="0">
                <a:cs typeface="Arial" charset="0"/>
              </a:rPr>
              <a:t> can </a:t>
            </a:r>
            <a:r>
              <a:rPr lang="tr-TR" dirty="0" err="1">
                <a:cs typeface="Arial" charset="0"/>
              </a:rPr>
              <a:t>also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delete</a:t>
            </a:r>
            <a:r>
              <a:rPr lang="tr-TR" dirty="0">
                <a:cs typeface="Arial" charset="0"/>
              </a:rPr>
              <a:t> a </a:t>
            </a:r>
            <a:r>
              <a:rPr lang="tr-TR" dirty="0" err="1">
                <a:cs typeface="Arial" charset="0"/>
              </a:rPr>
              <a:t>record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from</a:t>
            </a:r>
            <a:r>
              <a:rPr lang="tr-TR" dirty="0">
                <a:cs typeface="Arial" charset="0"/>
              </a:rPr>
              <a:t> DEPT </a:t>
            </a:r>
            <a:r>
              <a:rPr lang="tr-TR" dirty="0" err="1">
                <a:cs typeface="Arial" charset="0"/>
              </a:rPr>
              <a:t>table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that</a:t>
            </a:r>
            <a:r>
              <a:rPr lang="tr-TR" dirty="0">
                <a:cs typeface="Arial" charset="0"/>
              </a:rPr>
              <a:t> has a </a:t>
            </a:r>
            <a:r>
              <a:rPr lang="tr-TR" dirty="0" err="1">
                <a:cs typeface="Arial" charset="0"/>
              </a:rPr>
              <a:t>child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record</a:t>
            </a:r>
            <a:r>
              <a:rPr lang="tr-TR" dirty="0">
                <a:cs typeface="Arial" charset="0"/>
              </a:rPr>
              <a:t> in PERSONEL </a:t>
            </a:r>
            <a:r>
              <a:rPr lang="tr-TR" dirty="0" err="1">
                <a:cs typeface="Arial" charset="0"/>
              </a:rPr>
              <a:t>table</a:t>
            </a:r>
            <a:r>
              <a:rPr lang="tr-TR" dirty="0" smtClean="0">
                <a:cs typeface="Arial" charset="0"/>
              </a:rPr>
              <a:t>.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>
              <a:cs typeface="Arial" charset="0"/>
            </a:endParaRPr>
          </a:p>
          <a:p>
            <a:pPr marL="608013" indent="-608013" algn="just">
              <a:spcBef>
                <a:spcPts val="550"/>
              </a:spcBef>
              <a:buFont typeface="Times New Roman" pitchFamily="18" charset="0"/>
              <a:buNone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50825" y="993763"/>
            <a:ext cx="8678893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296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err="1">
                <a:ea typeface="Tahoma" pitchFamily="34" charset="0"/>
                <a:cs typeface="Tahoma" pitchFamily="34" charset="0"/>
              </a:rPr>
              <a:t>In</a:t>
            </a:r>
            <a:r>
              <a:rPr lang="tr-TR" dirty="0">
                <a:ea typeface="Tahoma" pitchFamily="34" charset="0"/>
                <a:cs typeface="Tahoma" pitchFamily="34" charset="0"/>
              </a:rPr>
              <a:t> a data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entry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application</a:t>
            </a:r>
            <a:r>
              <a:rPr lang="tr-TR" dirty="0">
                <a:ea typeface="Tahoma" pitchFamily="34" charset="0"/>
                <a:cs typeface="Tahoma" pitchFamily="34" charset="0"/>
              </a:rPr>
              <a:t>,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the</a:t>
            </a:r>
            <a:r>
              <a:rPr lang="tr-TR" dirty="0">
                <a:ea typeface="Tahoma" pitchFamily="34" charset="0"/>
                <a:cs typeface="Tahoma" pitchFamily="34" charset="0"/>
              </a:rPr>
              <a:t> ideal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solution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for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consistent</a:t>
            </a:r>
            <a:r>
              <a:rPr lang="tr-TR" dirty="0">
                <a:ea typeface="Tahoma" pitchFamily="34" charset="0"/>
                <a:cs typeface="Tahoma" pitchFamily="34" charset="0"/>
              </a:rPr>
              <a:t> data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collection</a:t>
            </a:r>
            <a:r>
              <a:rPr lang="tr-TR" dirty="0">
                <a:ea typeface="Tahoma" pitchFamily="34" charset="0"/>
                <a:cs typeface="Tahoma" pitchFamily="34" charset="0"/>
              </a:rPr>
              <a:t> is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to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create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ea typeface="Tahoma" pitchFamily="34" charset="0"/>
                <a:cs typeface="Tahoma" pitchFamily="34" charset="0"/>
              </a:rPr>
              <a:t>reference</a:t>
            </a:r>
            <a:r>
              <a:rPr lang="tr-TR" b="1" dirty="0"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 smtClean="0">
                <a:ea typeface="Tahoma" pitchFamily="34" charset="0"/>
                <a:cs typeface="Tahoma" pitchFamily="34" charset="0"/>
              </a:rPr>
              <a:t>tables</a:t>
            </a:r>
            <a:r>
              <a:rPr lang="tr-TR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 smtClean="0">
                <a:ea typeface="Tahoma" pitchFamily="34" charset="0"/>
                <a:cs typeface="Tahoma" pitchFamily="34" charset="0"/>
              </a:rPr>
              <a:t>and</a:t>
            </a:r>
            <a:r>
              <a:rPr lang="tr-TR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establish</a:t>
            </a:r>
            <a:r>
              <a:rPr lang="tr-TR" dirty="0">
                <a:ea typeface="Tahoma" pitchFamily="34" charset="0"/>
                <a:cs typeface="Tahoma" pitchFamily="34" charset="0"/>
              </a:rPr>
              <a:t> a PK-FK </a:t>
            </a:r>
            <a:r>
              <a:rPr lang="tr-TR" dirty="0" err="1" smtClean="0">
                <a:ea typeface="Tahoma" pitchFamily="34" charset="0"/>
                <a:cs typeface="Tahoma" pitchFamily="34" charset="0"/>
              </a:rPr>
              <a:t>relation</a:t>
            </a:r>
            <a:r>
              <a:rPr lang="tr-TR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 smtClean="0">
                <a:ea typeface="Tahoma" pitchFamily="34" charset="0"/>
                <a:cs typeface="Tahoma" pitchFamily="34" charset="0"/>
              </a:rPr>
              <a:t>between</a:t>
            </a:r>
            <a:r>
              <a:rPr lang="tr-TR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 smtClean="0">
                <a:ea typeface="Tahoma" pitchFamily="34" charset="0"/>
                <a:cs typeface="Tahoma" pitchFamily="34" charset="0"/>
              </a:rPr>
              <a:t>the</a:t>
            </a:r>
            <a:r>
              <a:rPr lang="tr-TR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 smtClean="0">
                <a:ea typeface="Tahoma" pitchFamily="34" charset="0"/>
                <a:cs typeface="Tahoma" pitchFamily="34" charset="0"/>
              </a:rPr>
              <a:t>tables</a:t>
            </a:r>
            <a:r>
              <a:rPr lang="tr-TR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>
              <a:ea typeface="Tahoma" pitchFamily="34" charset="0"/>
              <a:cs typeface="Tahoma" pitchFamily="34" charset="0"/>
            </a:endParaRP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err="1">
                <a:ea typeface="Tahoma" pitchFamily="34" charset="0"/>
                <a:cs typeface="Tahoma" pitchFamily="34" charset="0"/>
              </a:rPr>
              <a:t>To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give</a:t>
            </a:r>
            <a:r>
              <a:rPr lang="tr-TR" dirty="0">
                <a:ea typeface="Tahoma" pitchFamily="34" charset="0"/>
                <a:cs typeface="Tahoma" pitchFamily="34" charset="0"/>
              </a:rPr>
              <a:t> an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example</a:t>
            </a:r>
            <a:r>
              <a:rPr lang="tr-TR" dirty="0">
                <a:ea typeface="Tahoma" pitchFamily="34" charset="0"/>
                <a:cs typeface="Tahoma" pitchFamily="34" charset="0"/>
              </a:rPr>
              <a:t>,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if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you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are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making</a:t>
            </a:r>
            <a:r>
              <a:rPr lang="tr-TR" dirty="0">
                <a:ea typeface="Tahoma" pitchFamily="34" charset="0"/>
                <a:cs typeface="Tahoma" pitchFamily="34" charset="0"/>
              </a:rPr>
              <a:t> a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population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census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project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and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the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variables</a:t>
            </a:r>
            <a:r>
              <a:rPr lang="tr-TR" dirty="0">
                <a:ea typeface="Tahoma" pitchFamily="34" charset="0"/>
                <a:cs typeface="Tahoma" pitchFamily="34" charset="0"/>
              </a:rPr>
              <a:t> on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the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survey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paper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include</a:t>
            </a:r>
            <a:r>
              <a:rPr lang="tr-TR" dirty="0">
                <a:ea typeface="Tahoma" pitchFamily="34" charset="0"/>
                <a:cs typeface="Tahoma" pitchFamily="34" charset="0"/>
              </a:rPr>
              <a:t> EDUCATION LEVEL, COUNTRY CODE, GENDER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the</a:t>
            </a:r>
            <a:r>
              <a:rPr lang="tr-TR" dirty="0">
                <a:ea typeface="Tahoma" pitchFamily="34" charset="0"/>
                <a:cs typeface="Tahoma" pitchFamily="34" charset="0"/>
              </a:rPr>
              <a:t> ideal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design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should</a:t>
            </a:r>
            <a:r>
              <a:rPr lang="tr-TR" dirty="0">
                <a:ea typeface="Tahoma" pitchFamily="34" charset="0"/>
                <a:cs typeface="Tahoma" pitchFamily="34" charset="0"/>
              </a:rPr>
              <a:t> be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something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like</a:t>
            </a:r>
            <a:r>
              <a:rPr lang="tr-TR" dirty="0">
                <a:ea typeface="Tahoma" pitchFamily="34" charset="0"/>
                <a:cs typeface="Tahoma" pitchFamily="34" charset="0"/>
              </a:rPr>
              <a:t> </a:t>
            </a:r>
            <a:r>
              <a:rPr lang="tr-TR" dirty="0" err="1">
                <a:ea typeface="Tahoma" pitchFamily="34" charset="0"/>
                <a:cs typeface="Tahoma" pitchFamily="34" charset="0"/>
              </a:rPr>
              <a:t>this</a:t>
            </a:r>
            <a:r>
              <a:rPr lang="tr-TR" dirty="0">
                <a:ea typeface="Tahoma" pitchFamily="34" charset="0"/>
                <a:cs typeface="Tahoma" pitchFamily="34" charset="0"/>
              </a:rPr>
              <a:t>:</a:t>
            </a:r>
            <a:endParaRPr lang="en-GB" dirty="0">
              <a:ea typeface="Tahoma" pitchFamily="34" charset="0"/>
              <a:cs typeface="Tahoma" pitchFamily="34" charset="0"/>
            </a:endParaRP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Times New Roman" pitchFamily="18" charset="0"/>
              <a:buNone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50825" y="785794"/>
            <a:ext cx="8678893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75" y="1500174"/>
            <a:ext cx="5688013" cy="4441825"/>
          </a:xfrm>
          <a:prstGeom prst="rect">
            <a:avLst/>
          </a:prstGeom>
          <a:noFill/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50825" y="785794"/>
            <a:ext cx="8678893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296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err="1">
                <a:cs typeface="Arial" charset="0"/>
              </a:rPr>
              <a:t>By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this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way</a:t>
            </a:r>
            <a:r>
              <a:rPr lang="tr-TR" dirty="0">
                <a:cs typeface="Arial" charset="0"/>
              </a:rPr>
              <a:t>, </a:t>
            </a:r>
            <a:r>
              <a:rPr lang="tr-TR" dirty="0" err="1">
                <a:cs typeface="Arial" charset="0"/>
              </a:rPr>
              <a:t>you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guarantee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that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unknown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values</a:t>
            </a:r>
            <a:r>
              <a:rPr lang="tr-TR" dirty="0">
                <a:cs typeface="Arial" charset="0"/>
              </a:rPr>
              <a:t> of </a:t>
            </a:r>
            <a:r>
              <a:rPr lang="tr-TR" dirty="0" err="1">
                <a:cs typeface="Arial" charset="0"/>
              </a:rPr>
              <a:t>education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level</a:t>
            </a:r>
            <a:r>
              <a:rPr lang="tr-TR" dirty="0">
                <a:cs typeface="Arial" charset="0"/>
              </a:rPr>
              <a:t>, </a:t>
            </a:r>
            <a:r>
              <a:rPr lang="tr-TR" dirty="0" err="1">
                <a:cs typeface="Arial" charset="0"/>
              </a:rPr>
              <a:t>country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code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or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gender</a:t>
            </a:r>
            <a:r>
              <a:rPr lang="tr-TR" dirty="0">
                <a:cs typeface="Arial" charset="0"/>
              </a:rPr>
              <a:t> can not be </a:t>
            </a:r>
            <a:r>
              <a:rPr lang="tr-TR" dirty="0" err="1">
                <a:cs typeface="Arial" charset="0"/>
              </a:rPr>
              <a:t>entered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to</a:t>
            </a:r>
            <a:r>
              <a:rPr lang="tr-TR" dirty="0">
                <a:cs typeface="Arial" charset="0"/>
              </a:rPr>
              <a:t> POPULATION </a:t>
            </a:r>
            <a:r>
              <a:rPr lang="tr-TR" dirty="0" err="1">
                <a:cs typeface="Arial" charset="0"/>
              </a:rPr>
              <a:t>table</a:t>
            </a:r>
            <a:r>
              <a:rPr lang="tr-TR" dirty="0">
                <a:cs typeface="Arial" charset="0"/>
              </a:rPr>
              <a:t>. </a:t>
            </a:r>
            <a:endParaRPr lang="tr-TR" dirty="0" smtClean="0">
              <a:cs typeface="Arial" charset="0"/>
            </a:endParaRP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>
              <a:cs typeface="Arial" charset="0"/>
            </a:endParaRP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err="1">
                <a:cs typeface="Arial" charset="0"/>
              </a:rPr>
              <a:t>You</a:t>
            </a:r>
            <a:r>
              <a:rPr lang="tr-TR" dirty="0">
                <a:cs typeface="Arial" charset="0"/>
              </a:rPr>
              <a:t> can </a:t>
            </a:r>
            <a:r>
              <a:rPr lang="tr-TR" dirty="0" err="1">
                <a:cs typeface="Arial" charset="0"/>
              </a:rPr>
              <a:t>write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your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own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constraints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also</a:t>
            </a:r>
            <a:r>
              <a:rPr lang="tr-TR" dirty="0">
                <a:cs typeface="Arial" charset="0"/>
              </a:rPr>
              <a:t> in </a:t>
            </a:r>
            <a:r>
              <a:rPr lang="tr-TR" dirty="0" err="1">
                <a:cs typeface="Arial" charset="0"/>
              </a:rPr>
              <a:t>the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application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programming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language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like</a:t>
            </a:r>
            <a:r>
              <a:rPr lang="tr-TR" dirty="0">
                <a:cs typeface="Arial" charset="0"/>
              </a:rPr>
              <a:t> Java, .NET, </a:t>
            </a:r>
            <a:r>
              <a:rPr lang="tr-TR" dirty="0" err="1">
                <a:cs typeface="Arial" charset="0"/>
              </a:rPr>
              <a:t>etc</a:t>
            </a:r>
            <a:r>
              <a:rPr lang="tr-TR" dirty="0">
                <a:cs typeface="Arial" charset="0"/>
              </a:rPr>
              <a:t>. </a:t>
            </a:r>
            <a:endParaRPr lang="tr-TR" dirty="0" smtClean="0">
              <a:cs typeface="Arial" charset="0"/>
            </a:endParaRP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dirty="0" smtClean="0">
              <a:cs typeface="Arial" charset="0"/>
            </a:endParaRPr>
          </a:p>
          <a:p>
            <a:pPr marL="608013" indent="-608013" algn="just">
              <a:lnSpc>
                <a:spcPct val="150000"/>
              </a:lnSpc>
              <a:spcBef>
                <a:spcPts val="550"/>
              </a:spcBef>
              <a:buFont typeface="Arial" charset="0"/>
              <a:buChar char="•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dirty="0" smtClean="0">
                <a:cs typeface="Arial" charset="0"/>
              </a:rPr>
              <a:t>But </a:t>
            </a:r>
            <a:r>
              <a:rPr lang="tr-TR" dirty="0">
                <a:cs typeface="Arial" charset="0"/>
              </a:rPr>
              <a:t>it </a:t>
            </a:r>
            <a:r>
              <a:rPr lang="tr-TR" dirty="0" err="1">
                <a:cs typeface="Arial" charset="0"/>
              </a:rPr>
              <a:t>will</a:t>
            </a:r>
            <a:r>
              <a:rPr lang="tr-TR" dirty="0">
                <a:cs typeface="Arial" charset="0"/>
              </a:rPr>
              <a:t> be </a:t>
            </a:r>
            <a:r>
              <a:rPr lang="tr-TR" dirty="0" err="1">
                <a:cs typeface="Arial" charset="0"/>
              </a:rPr>
              <a:t>waste</a:t>
            </a:r>
            <a:r>
              <a:rPr lang="tr-TR" dirty="0">
                <a:cs typeface="Arial" charset="0"/>
              </a:rPr>
              <a:t> of time since </a:t>
            </a:r>
            <a:r>
              <a:rPr lang="tr-TR" dirty="0" err="1">
                <a:cs typeface="Arial" charset="0"/>
              </a:rPr>
              <a:t>any</a:t>
            </a:r>
            <a:r>
              <a:rPr lang="tr-TR" dirty="0">
                <a:cs typeface="Arial" charset="0"/>
              </a:rPr>
              <a:t> RDBMS </a:t>
            </a:r>
            <a:r>
              <a:rPr lang="tr-TR" dirty="0" err="1">
                <a:cs typeface="Arial" charset="0"/>
              </a:rPr>
              <a:t>guarantees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these</a:t>
            </a:r>
            <a:r>
              <a:rPr lang="tr-TR" dirty="0">
                <a:cs typeface="Arial" charset="0"/>
              </a:rPr>
              <a:t> </a:t>
            </a:r>
            <a:r>
              <a:rPr lang="tr-TR" dirty="0" err="1">
                <a:cs typeface="Arial" charset="0"/>
              </a:rPr>
              <a:t>issues</a:t>
            </a:r>
            <a:r>
              <a:rPr lang="tr-TR" dirty="0">
                <a:cs typeface="Arial" charset="0"/>
              </a:rPr>
              <a:t>. </a:t>
            </a:r>
            <a:endParaRPr lang="en-GB" dirty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50825" y="785794"/>
            <a:ext cx="8678893" cy="720725"/>
          </a:xfrm>
          <a:prstGeom prst="rect">
            <a:avLst/>
          </a:prstGeom>
          <a:ln/>
        </p:spPr>
        <p:txBody>
          <a:bodyPr lIns="90000" tIns="46800" rIns="90000" bIns="4680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RELATIONAL DATABASES  (</a:t>
            </a:r>
            <a:r>
              <a:rPr lang="tr-TR" sz="3000" b="1" kern="0" dirty="0" err="1" smtClean="0">
                <a:solidFill>
                  <a:srgbClr val="C00000"/>
                </a:solidFill>
              </a:rPr>
              <a:t>C</a:t>
            </a:r>
            <a:r>
              <a:rPr kumimoji="0" lang="tr-T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ont’d</a:t>
            </a:r>
            <a:r>
              <a:rPr kumimoji="0" lang="tr-T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14282" y="714356"/>
            <a:ext cx="8715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CONCLUSION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28596" y="1275268"/>
            <a:ext cx="8186857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 </a:t>
            </a:r>
            <a:r>
              <a:rPr lang="tr-TR" dirty="0" err="1" smtClean="0"/>
              <a:t>Steps</a:t>
            </a:r>
            <a:r>
              <a:rPr lang="tr-TR" dirty="0" smtClean="0"/>
              <a:t>  </a:t>
            </a:r>
            <a:r>
              <a:rPr lang="tr-TR" dirty="0" err="1" smtClean="0"/>
              <a:t>are</a:t>
            </a:r>
            <a:r>
              <a:rPr lang="tr-TR" dirty="0" smtClean="0"/>
              <a:t>; 				</a:t>
            </a:r>
          </a:p>
          <a:p>
            <a:pPr lvl="7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Required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endParaRPr lang="tr-TR" dirty="0" smtClean="0"/>
          </a:p>
          <a:p>
            <a:pPr lvl="7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Conceptional</a:t>
            </a:r>
            <a:r>
              <a:rPr lang="tr-TR" dirty="0" smtClean="0"/>
              <a:t> Data </a:t>
            </a:r>
            <a:r>
              <a:rPr lang="tr-TR" dirty="0" err="1" smtClean="0"/>
              <a:t>Design</a:t>
            </a:r>
            <a:r>
              <a:rPr lang="tr-TR" dirty="0" smtClean="0"/>
              <a:t>  (ER)</a:t>
            </a:r>
          </a:p>
          <a:p>
            <a:pPr lvl="7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Logical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  (</a:t>
            </a:r>
            <a:r>
              <a:rPr lang="tr-TR" dirty="0" err="1" smtClean="0"/>
              <a:t>Relational</a:t>
            </a:r>
            <a:r>
              <a:rPr lang="tr-TR" dirty="0" smtClean="0"/>
              <a:t>)</a:t>
            </a:r>
          </a:p>
          <a:p>
            <a:pPr lvl="7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  </a:t>
            </a:r>
          </a:p>
          <a:p>
            <a:endParaRPr lang="tr-TR" dirty="0" smtClean="0"/>
          </a:p>
          <a:p>
            <a:r>
              <a:rPr lang="tr-TR" dirty="0" smtClean="0"/>
              <a:t>Before designing a database; requirements analysis should be done carefully !</a:t>
            </a:r>
          </a:p>
          <a:p>
            <a:endParaRPr lang="tr-TR" dirty="0" smtClean="0"/>
          </a:p>
          <a:p>
            <a:r>
              <a:rPr lang="tr-TR" dirty="0" err="1" smtClean="0"/>
              <a:t>Maintenance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considered</a:t>
            </a:r>
            <a:r>
              <a:rPr lang="tr-TR" dirty="0" smtClean="0"/>
              <a:t> </a:t>
            </a:r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designing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Normalization</a:t>
            </a:r>
            <a:r>
              <a:rPr lang="tr-TR" dirty="0" smtClean="0"/>
              <a:t>/</a:t>
            </a:r>
            <a:r>
              <a:rPr lang="tr-TR" dirty="0" err="1" smtClean="0"/>
              <a:t>Denormalization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considered</a:t>
            </a:r>
            <a:r>
              <a:rPr lang="tr-TR" dirty="0" smtClean="0"/>
              <a:t>, </a:t>
            </a:r>
            <a:r>
              <a:rPr lang="tr-TR" dirty="0" err="1" smtClean="0"/>
              <a:t>evaluated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Data </a:t>
            </a:r>
            <a:r>
              <a:rPr lang="tr-TR" dirty="0" err="1" smtClean="0"/>
              <a:t>integrity</a:t>
            </a:r>
            <a:r>
              <a:rPr lang="tr-TR" dirty="0" smtClean="0"/>
              <a:t>, </a:t>
            </a:r>
            <a:r>
              <a:rPr lang="tr-TR" dirty="0" err="1" smtClean="0"/>
              <a:t>consistency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guaranteed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constraints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Performance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evaluated</a:t>
            </a:r>
            <a:endParaRPr lang="tr-T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14282" y="803300"/>
            <a:ext cx="800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DATABASE DESIGN STEPS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000100" y="2147067"/>
            <a:ext cx="6429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dirty="0" err="1" smtClean="0"/>
              <a:t>Requirement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endParaRPr lang="tr-TR" dirty="0" smtClean="0"/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 </a:t>
            </a:r>
            <a:r>
              <a:rPr lang="tr-TR" dirty="0" err="1" smtClean="0"/>
              <a:t>Conceptional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 :  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Relational</a:t>
            </a:r>
            <a:r>
              <a:rPr lang="tr-TR" dirty="0" smtClean="0"/>
              <a:t> Model (E-R </a:t>
            </a:r>
            <a:r>
              <a:rPr lang="tr-TR" dirty="0" err="1" smtClean="0"/>
              <a:t>Modelling</a:t>
            </a:r>
            <a:r>
              <a:rPr lang="tr-TR" dirty="0" smtClean="0"/>
              <a:t>)</a:t>
            </a:r>
          </a:p>
          <a:p>
            <a:r>
              <a:rPr lang="tr-TR" dirty="0" smtClean="0"/>
              <a:t>	 </a:t>
            </a:r>
            <a:r>
              <a:rPr lang="tr-TR" dirty="0" err="1" smtClean="0"/>
              <a:t>Hierarchical</a:t>
            </a:r>
            <a:r>
              <a:rPr lang="tr-TR" dirty="0" smtClean="0"/>
              <a:t>  Model</a:t>
            </a:r>
          </a:p>
          <a:p>
            <a:r>
              <a:rPr lang="tr-TR" dirty="0" smtClean="0"/>
              <a:t>	Network Model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Object</a:t>
            </a:r>
            <a:r>
              <a:rPr lang="tr-TR" dirty="0" smtClean="0"/>
              <a:t> </a:t>
            </a:r>
            <a:r>
              <a:rPr lang="tr-TR" dirty="0" err="1" smtClean="0"/>
              <a:t>Oriented</a:t>
            </a:r>
            <a:r>
              <a:rPr lang="tr-TR" dirty="0" smtClean="0"/>
              <a:t> Model</a:t>
            </a:r>
          </a:p>
          <a:p>
            <a:r>
              <a:rPr lang="tr-TR" dirty="0" smtClean="0"/>
              <a:t>	</a:t>
            </a:r>
          </a:p>
          <a:p>
            <a:pPr>
              <a:buFont typeface="Wingdings" pitchFamily="2" charset="2"/>
              <a:buChar char="§"/>
            </a:pPr>
            <a:r>
              <a:rPr lang="tr-TR" dirty="0" err="1" smtClean="0"/>
              <a:t>Logical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endParaRPr lang="tr-TR" dirty="0" smtClean="0"/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785786" y="150017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Think</a:t>
            </a:r>
            <a:r>
              <a:rPr lang="tr-TR" b="1" dirty="0" smtClean="0"/>
              <a:t> </a:t>
            </a:r>
            <a:r>
              <a:rPr lang="tr-TR" b="1" dirty="0" err="1" smtClean="0"/>
              <a:t>before</a:t>
            </a:r>
            <a:r>
              <a:rPr lang="tr-TR" b="1" dirty="0" smtClean="0"/>
              <a:t> </a:t>
            </a:r>
            <a:r>
              <a:rPr lang="tr-TR" b="1" dirty="0" err="1" smtClean="0"/>
              <a:t>doing</a:t>
            </a:r>
            <a:r>
              <a:rPr lang="tr-TR" b="1" dirty="0" smtClean="0"/>
              <a:t> it !</a:t>
            </a:r>
            <a:endParaRPr lang="tr-TR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86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err="1" smtClean="0">
                <a:solidFill>
                  <a:srgbClr val="C00000"/>
                </a:solidFill>
              </a:rPr>
              <a:t>Case</a:t>
            </a:r>
            <a:r>
              <a:rPr lang="tr-TR" sz="3000" b="1" dirty="0" smtClean="0">
                <a:solidFill>
                  <a:srgbClr val="C00000"/>
                </a:solidFill>
              </a:rPr>
              <a:t> Study: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4" name="5 Metin kutusu"/>
          <p:cNvSpPr txBox="1"/>
          <p:nvPr/>
        </p:nvSpPr>
        <p:spPr>
          <a:xfrm>
            <a:off x="214282" y="2071678"/>
            <a:ext cx="850112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designing</a:t>
            </a:r>
            <a:r>
              <a:rPr lang="tr-TR" dirty="0" smtClean="0"/>
              <a:t> DB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shop</a:t>
            </a:r>
            <a:r>
              <a:rPr lang="tr-TR" dirty="0" smtClean="0"/>
              <a:t>.  </a:t>
            </a:r>
            <a:r>
              <a:rPr lang="tr-TR" dirty="0" err="1" smtClean="0"/>
              <a:t>Sytem</a:t>
            </a:r>
            <a:r>
              <a:rPr lang="tr-TR" dirty="0" smtClean="0"/>
              <a:t> </a:t>
            </a:r>
            <a:r>
              <a:rPr lang="tr-TR" dirty="0" err="1" smtClean="0"/>
              <a:t>includes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sales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1 ) </a:t>
            </a:r>
            <a:r>
              <a:rPr lang="tr-TR" dirty="0" err="1" smtClean="0"/>
              <a:t>Please</a:t>
            </a:r>
            <a:r>
              <a:rPr lang="tr-TR" dirty="0" smtClean="0"/>
              <a:t> </a:t>
            </a:r>
            <a:r>
              <a:rPr lang="tr-TR" dirty="0" err="1" smtClean="0"/>
              <a:t>draw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dirty="0" smtClean="0"/>
              <a:t>ER</a:t>
            </a:r>
            <a:r>
              <a:rPr lang="tr-TR" dirty="0" smtClean="0"/>
              <a:t> </a:t>
            </a:r>
            <a:r>
              <a:rPr lang="tr-TR" dirty="0" err="1" smtClean="0"/>
              <a:t>diagram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 smtClean="0"/>
          </a:p>
          <a:p>
            <a:pPr marL="342900" indent="-342900">
              <a:lnSpc>
                <a:spcPct val="150000"/>
              </a:lnSpc>
              <a:buAutoNum type="arabicParenR" startAt="2"/>
            </a:pPr>
            <a:r>
              <a:rPr lang="tr-TR" dirty="0" err="1" smtClean="0"/>
              <a:t>After</a:t>
            </a:r>
            <a:r>
              <a:rPr lang="tr-TR" dirty="0" smtClean="0"/>
              <a:t> ER </a:t>
            </a:r>
            <a:r>
              <a:rPr lang="tr-TR" dirty="0" err="1" smtClean="0"/>
              <a:t>diagram</a:t>
            </a:r>
            <a:r>
              <a:rPr lang="tr-TR" dirty="0" smtClean="0"/>
              <a:t>; </a:t>
            </a:r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r>
              <a:rPr lang="tr-TR" dirty="0" smtClean="0"/>
              <a:t> </a:t>
            </a:r>
            <a:r>
              <a:rPr lang="tr-TR" dirty="0" err="1" smtClean="0"/>
              <a:t>names</a:t>
            </a:r>
            <a:r>
              <a:rPr lang="tr-TR" dirty="0" smtClean="0"/>
              <a:t>, </a:t>
            </a:r>
            <a:r>
              <a:rPr lang="tr-TR" dirty="0" err="1" smtClean="0"/>
              <a:t>columns</a:t>
            </a:r>
            <a:r>
              <a:rPr lang="tr-TR" dirty="0" smtClean="0"/>
              <a:t>, </a:t>
            </a:r>
            <a:r>
              <a:rPr lang="tr-TR" dirty="0" err="1" smtClean="0"/>
              <a:t>undeline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keys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foreign</a:t>
            </a:r>
            <a:r>
              <a:rPr lang="tr-TR" dirty="0" smtClean="0"/>
              <a:t> </a:t>
            </a:r>
            <a:r>
              <a:rPr lang="tr-TR" dirty="0" err="1" smtClean="0"/>
              <a:t>keys</a:t>
            </a:r>
            <a:r>
              <a:rPr lang="tr-TR" dirty="0" smtClean="0"/>
              <a:t> </a:t>
            </a:r>
            <a:r>
              <a:rPr lang="tr-TR" dirty="0" err="1" smtClean="0"/>
              <a:t>columns</a:t>
            </a:r>
            <a:endParaRPr lang="tr-TR" dirty="0" smtClean="0"/>
          </a:p>
          <a:p>
            <a:pPr marL="342900" indent="-342900"/>
            <a:endParaRPr lang="tr-T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282" y="642918"/>
            <a:ext cx="871543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>
                <a:solidFill>
                  <a:srgbClr val="C00000"/>
                </a:solidFill>
              </a:rPr>
              <a:t>The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requirements</a:t>
            </a:r>
            <a:r>
              <a:rPr lang="tr-TR" sz="2800" b="1" dirty="0" smtClean="0">
                <a:solidFill>
                  <a:srgbClr val="C00000"/>
                </a:solidFill>
              </a:rPr>
              <a:t> of </a:t>
            </a:r>
            <a:r>
              <a:rPr lang="tr-TR" sz="2800" b="1" dirty="0" err="1" smtClean="0">
                <a:solidFill>
                  <a:srgbClr val="C00000"/>
                </a:solidFill>
              </a:rPr>
              <a:t>the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system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are</a:t>
            </a:r>
            <a:r>
              <a:rPr lang="tr-TR" sz="2800" b="1" dirty="0" smtClean="0">
                <a:solidFill>
                  <a:srgbClr val="C00000"/>
                </a:solidFill>
              </a:rPr>
              <a:t> : 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product</a:t>
            </a:r>
            <a:r>
              <a:rPr lang="tr-TR" dirty="0" smtClean="0"/>
              <a:t> has </a:t>
            </a:r>
            <a:r>
              <a:rPr lang="tr-TR" dirty="0" err="1" smtClean="0"/>
              <a:t>product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r>
              <a:rPr lang="tr-TR" dirty="0" smtClean="0"/>
              <a:t>, </a:t>
            </a:r>
            <a:r>
              <a:rPr lang="tr-TR" dirty="0" err="1" smtClean="0"/>
              <a:t>trademark</a:t>
            </a:r>
            <a:r>
              <a:rPr lang="tr-TR" dirty="0" smtClean="0"/>
              <a:t>, model, </a:t>
            </a:r>
            <a:r>
              <a:rPr lang="tr-TR" dirty="0" err="1" smtClean="0"/>
              <a:t>properties</a:t>
            </a:r>
            <a:r>
              <a:rPr lang="tr-TR" dirty="0" smtClean="0"/>
              <a:t>, </a:t>
            </a:r>
            <a:r>
              <a:rPr lang="tr-TR" dirty="0" err="1" smtClean="0"/>
              <a:t>unit</a:t>
            </a:r>
            <a:r>
              <a:rPr lang="tr-TR" dirty="0" smtClean="0"/>
              <a:t> </a:t>
            </a:r>
            <a:r>
              <a:rPr lang="tr-TR" dirty="0" err="1" smtClean="0"/>
              <a:t>price</a:t>
            </a:r>
            <a:r>
              <a:rPr lang="tr-TR" dirty="0" smtClean="0"/>
              <a:t>, </a:t>
            </a:r>
            <a:r>
              <a:rPr lang="tr-TR" dirty="0" err="1" smtClean="0"/>
              <a:t>guarantee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stock</a:t>
            </a:r>
            <a:r>
              <a:rPr lang="tr-TR" dirty="0" smtClean="0"/>
              <a:t> </a:t>
            </a:r>
            <a:r>
              <a:rPr lang="tr-TR" dirty="0" err="1" smtClean="0"/>
              <a:t>quantity</a:t>
            </a:r>
            <a:r>
              <a:rPr lang="tr-TR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product</a:t>
            </a:r>
            <a:r>
              <a:rPr lang="tr-TR" dirty="0" smtClean="0"/>
              <a:t> </a:t>
            </a:r>
            <a:r>
              <a:rPr lang="tr-TR" dirty="0" err="1" smtClean="0"/>
              <a:t>belongs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product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, a </a:t>
            </a:r>
            <a:r>
              <a:rPr lang="tr-TR" dirty="0" err="1" smtClean="0"/>
              <a:t>product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customers</a:t>
            </a:r>
            <a:r>
              <a:rPr lang="tr-TR" dirty="0" smtClean="0"/>
              <a:t> -</a:t>
            </a:r>
            <a:r>
              <a:rPr lang="tr-TR" dirty="0" err="1" smtClean="0"/>
              <a:t>that</a:t>
            </a:r>
            <a:r>
              <a:rPr lang="tr-TR" dirty="0" smtClean="0"/>
              <a:t> buy </a:t>
            </a:r>
            <a:r>
              <a:rPr lang="tr-TR" dirty="0" err="1" smtClean="0"/>
              <a:t>products</a:t>
            </a:r>
            <a:r>
              <a:rPr lang="tr-TR" dirty="0" smtClean="0"/>
              <a:t>-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saved</a:t>
            </a:r>
            <a:r>
              <a:rPr lang="tr-TR" dirty="0" smtClean="0"/>
              <a:t>. </a:t>
            </a:r>
            <a:r>
              <a:rPr lang="tr-TR" dirty="0" err="1" smtClean="0"/>
              <a:t>Customers</a:t>
            </a:r>
            <a:r>
              <a:rPr lang="tr-TR" dirty="0" smtClean="0"/>
              <a:t> 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id</a:t>
            </a:r>
            <a:r>
              <a:rPr lang="tr-TR" dirty="0" smtClean="0"/>
              <a:t>, name, </a:t>
            </a:r>
            <a:r>
              <a:rPr lang="tr-TR" dirty="0" err="1" smtClean="0"/>
              <a:t>surname</a:t>
            </a:r>
            <a:r>
              <a:rPr lang="tr-TR" dirty="0" smtClean="0"/>
              <a:t>, </a:t>
            </a:r>
            <a:r>
              <a:rPr lang="tr-TR" dirty="0" err="1" smtClean="0"/>
              <a:t>address</a:t>
            </a:r>
            <a:r>
              <a:rPr lang="tr-TR" dirty="0" smtClean="0"/>
              <a:t>, </a:t>
            </a:r>
            <a:r>
              <a:rPr lang="tr-TR" dirty="0" err="1" smtClean="0"/>
              <a:t>phone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. </a:t>
            </a:r>
            <a:r>
              <a:rPr lang="tr-TR" dirty="0" err="1" smtClean="0"/>
              <a:t>When</a:t>
            </a:r>
            <a:r>
              <a:rPr lang="tr-TR" dirty="0" smtClean="0"/>
              <a:t> a </a:t>
            </a:r>
            <a:r>
              <a:rPr lang="tr-TR" dirty="0" err="1" smtClean="0"/>
              <a:t>customer</a:t>
            </a:r>
            <a:r>
              <a:rPr lang="tr-TR" dirty="0" smtClean="0"/>
              <a:t> buy a </a:t>
            </a:r>
            <a:r>
              <a:rPr lang="tr-TR" dirty="0" err="1" smtClean="0"/>
              <a:t>product</a:t>
            </a:r>
            <a:r>
              <a:rPr lang="tr-TR" dirty="0" smtClean="0"/>
              <a:t>, </a:t>
            </a:r>
            <a:r>
              <a:rPr lang="tr-TR" dirty="0" err="1" smtClean="0"/>
              <a:t>invoice</a:t>
            </a:r>
            <a:r>
              <a:rPr lang="tr-TR" dirty="0" smtClean="0"/>
              <a:t> is </a:t>
            </a:r>
            <a:r>
              <a:rPr lang="tr-TR" dirty="0" err="1" smtClean="0"/>
              <a:t>arranged</a:t>
            </a:r>
            <a:r>
              <a:rPr lang="tr-TR" dirty="0" smtClean="0"/>
              <a:t>. 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invoice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arranged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customer</a:t>
            </a:r>
            <a:r>
              <a:rPr lang="tr-TR" dirty="0" smtClean="0"/>
              <a:t>, but an </a:t>
            </a:r>
            <a:r>
              <a:rPr lang="tr-TR" dirty="0" err="1" smtClean="0"/>
              <a:t>invoice</a:t>
            </a:r>
            <a:r>
              <a:rPr lang="tr-TR" dirty="0" smtClean="0"/>
              <a:t> is </a:t>
            </a:r>
            <a:r>
              <a:rPr lang="tr-TR" dirty="0" err="1" smtClean="0"/>
              <a:t>arranged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customer</a:t>
            </a:r>
            <a:r>
              <a:rPr lang="tr-TR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in an </a:t>
            </a:r>
            <a:r>
              <a:rPr lang="tr-TR" dirty="0" err="1" smtClean="0"/>
              <a:t>invoice</a:t>
            </a:r>
            <a:r>
              <a:rPr lang="tr-TR" dirty="0" smtClean="0"/>
              <a:t>. A </a:t>
            </a:r>
            <a:r>
              <a:rPr lang="tr-TR" dirty="0" err="1" smtClean="0"/>
              <a:t>product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exist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invoice</a:t>
            </a:r>
            <a:r>
              <a:rPr lang="tr-TR" dirty="0" smtClean="0"/>
              <a:t>.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price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quantity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recorded</a:t>
            </a:r>
            <a:r>
              <a:rPr lang="tr-TR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payment</a:t>
            </a:r>
            <a:r>
              <a:rPr lang="tr-TR" dirty="0" smtClean="0"/>
              <a:t> is </a:t>
            </a:r>
            <a:r>
              <a:rPr lang="tr-TR" dirty="0" err="1" smtClean="0"/>
              <a:t>available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sale</a:t>
            </a:r>
            <a:r>
              <a:rPr lang="tr-TR" dirty="0" smtClean="0"/>
              <a:t>.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payment</a:t>
            </a:r>
            <a:r>
              <a:rPr lang="tr-TR" dirty="0" smtClean="0"/>
              <a:t> has </a:t>
            </a:r>
            <a:r>
              <a:rPr lang="tr-TR" dirty="0" err="1" smtClean="0"/>
              <a:t>date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paid</a:t>
            </a:r>
            <a:r>
              <a:rPr lang="tr-TR" dirty="0" smtClean="0"/>
              <a:t> </a:t>
            </a:r>
            <a:r>
              <a:rPr lang="tr-TR" dirty="0" err="1" smtClean="0"/>
              <a:t>price</a:t>
            </a:r>
            <a:r>
              <a:rPr lang="tr-TR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/>
            <a:r>
              <a:rPr lang="tr-TR" dirty="0" smtClean="0"/>
              <a:t>** Hint : 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Underline</a:t>
            </a:r>
            <a:r>
              <a:rPr lang="tr-TR" dirty="0" smtClean="0"/>
              <a:t> </a:t>
            </a:r>
            <a:r>
              <a:rPr lang="tr-TR" dirty="0" err="1" smtClean="0"/>
              <a:t>objects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err="1" smtClean="0"/>
              <a:t>entities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attributes</a:t>
            </a:r>
            <a:endParaRPr lang="tr-TR" dirty="0" smtClean="0"/>
          </a:p>
          <a:p>
            <a:endParaRPr lang="tr-TR" sz="17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500166" y="3714752"/>
            <a:ext cx="114300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dirty="0" err="1" smtClean="0">
                <a:solidFill>
                  <a:schemeClr val="tx1"/>
                </a:solidFill>
              </a:rPr>
              <a:t>Customer</a:t>
            </a:r>
            <a:endParaRPr lang="tr-TR" sz="1500" dirty="0">
              <a:solidFill>
                <a:schemeClr val="tx1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143372" y="4214818"/>
            <a:ext cx="106204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dirty="0" err="1" smtClean="0">
                <a:solidFill>
                  <a:schemeClr val="tx1"/>
                </a:solidFill>
              </a:rPr>
              <a:t>Payment</a:t>
            </a:r>
            <a:endParaRPr lang="tr-TR" sz="15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143108" y="1214422"/>
            <a:ext cx="114300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dirty="0" err="1" smtClean="0">
                <a:solidFill>
                  <a:schemeClr val="tx1"/>
                </a:solidFill>
              </a:rPr>
              <a:t>Invoice</a:t>
            </a:r>
            <a:endParaRPr lang="tr-TR" sz="1500" dirty="0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6357950" y="1571612"/>
            <a:ext cx="114300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dirty="0" err="1" smtClean="0">
                <a:solidFill>
                  <a:schemeClr val="tx1"/>
                </a:solidFill>
              </a:rPr>
              <a:t>Product</a:t>
            </a:r>
            <a:endParaRPr lang="tr-TR" sz="1500" dirty="0">
              <a:solidFill>
                <a:schemeClr val="tx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6429388" y="4643446"/>
            <a:ext cx="114300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dirty="0" err="1" smtClean="0">
                <a:solidFill>
                  <a:schemeClr val="tx1"/>
                </a:solidFill>
              </a:rPr>
              <a:t>Product</a:t>
            </a:r>
            <a:r>
              <a:rPr lang="tr-TR" sz="1500" dirty="0" smtClean="0">
                <a:solidFill>
                  <a:schemeClr val="tx1"/>
                </a:solidFill>
              </a:rPr>
              <a:t> </a:t>
            </a:r>
            <a:r>
              <a:rPr lang="tr-TR" sz="1500" dirty="0" err="1" smtClean="0">
                <a:solidFill>
                  <a:schemeClr val="tx1"/>
                </a:solidFill>
              </a:rPr>
              <a:t>Group</a:t>
            </a:r>
            <a:endParaRPr lang="tr-TR" sz="1500" dirty="0">
              <a:solidFill>
                <a:schemeClr val="tx1"/>
              </a:solidFill>
            </a:endParaRPr>
          </a:p>
        </p:txBody>
      </p:sp>
      <p:sp>
        <p:nvSpPr>
          <p:cNvPr id="8" name="7 Oval"/>
          <p:cNvSpPr/>
          <p:nvPr/>
        </p:nvSpPr>
        <p:spPr>
          <a:xfrm>
            <a:off x="5786446" y="857232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productId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0" name="9 Oval"/>
          <p:cNvSpPr/>
          <p:nvPr/>
        </p:nvSpPr>
        <p:spPr>
          <a:xfrm>
            <a:off x="7143768" y="785794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trademark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1" name="10 Oval"/>
          <p:cNvSpPr/>
          <p:nvPr/>
        </p:nvSpPr>
        <p:spPr>
          <a:xfrm>
            <a:off x="7858148" y="1500174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model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2" name="11 Oval"/>
          <p:cNvSpPr/>
          <p:nvPr/>
        </p:nvSpPr>
        <p:spPr>
          <a:xfrm>
            <a:off x="7786710" y="2285992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price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3" name="12 Oval"/>
          <p:cNvSpPr/>
          <p:nvPr/>
        </p:nvSpPr>
        <p:spPr>
          <a:xfrm>
            <a:off x="7572396" y="3143248"/>
            <a:ext cx="1000132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Guarantee</a:t>
            </a:r>
            <a:r>
              <a:rPr lang="tr-TR" sz="1200" dirty="0" smtClean="0">
                <a:solidFill>
                  <a:schemeClr val="tx1"/>
                </a:solidFill>
              </a:rPr>
              <a:t>_</a:t>
            </a:r>
            <a:r>
              <a:rPr lang="tr-TR" sz="1200" dirty="0" err="1" smtClean="0">
                <a:solidFill>
                  <a:schemeClr val="tx1"/>
                </a:solidFill>
              </a:rPr>
              <a:t>period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4" name="13 Oval"/>
          <p:cNvSpPr/>
          <p:nvPr/>
        </p:nvSpPr>
        <p:spPr>
          <a:xfrm>
            <a:off x="5000628" y="2214554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properties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5" name="14 Akış Çizelgesi: Karar"/>
          <p:cNvSpPr/>
          <p:nvPr/>
        </p:nvSpPr>
        <p:spPr>
          <a:xfrm>
            <a:off x="6572264" y="3143248"/>
            <a:ext cx="785818" cy="85725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500" dirty="0" smtClean="0">
                <a:solidFill>
                  <a:schemeClr val="tx1"/>
                </a:solidFill>
              </a:rPr>
              <a:t>Is</a:t>
            </a:r>
            <a:endParaRPr lang="tr-TR" sz="1500" dirty="0">
              <a:solidFill>
                <a:schemeClr val="tx1"/>
              </a:solidFill>
            </a:endParaRPr>
          </a:p>
        </p:txBody>
      </p:sp>
      <p:cxnSp>
        <p:nvCxnSpPr>
          <p:cNvPr id="17" name="16 Düz Bağlayıcı"/>
          <p:cNvCxnSpPr>
            <a:stCxn id="6" idx="2"/>
            <a:endCxn id="15" idx="0"/>
          </p:cNvCxnSpPr>
          <p:nvPr/>
        </p:nvCxnSpPr>
        <p:spPr>
          <a:xfrm rot="16200000" flipH="1">
            <a:off x="6411528" y="2589603"/>
            <a:ext cx="107157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>
            <a:stCxn id="15" idx="2"/>
            <a:endCxn id="7" idx="0"/>
          </p:cNvCxnSpPr>
          <p:nvPr/>
        </p:nvCxnSpPr>
        <p:spPr>
          <a:xfrm rot="16200000" flipH="1">
            <a:off x="6661561" y="4304115"/>
            <a:ext cx="64294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Metin kutusu"/>
          <p:cNvSpPr txBox="1"/>
          <p:nvPr/>
        </p:nvSpPr>
        <p:spPr>
          <a:xfrm>
            <a:off x="7116614" y="4071942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/>
              <a:t>1</a:t>
            </a:r>
            <a:endParaRPr lang="tr-TR" sz="1500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7000892" y="2428868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/>
              <a:t>n</a:t>
            </a:r>
            <a:endParaRPr lang="tr-TR" sz="1500" dirty="0"/>
          </a:p>
        </p:txBody>
      </p:sp>
      <p:sp>
        <p:nvSpPr>
          <p:cNvPr id="23" name="22 Oval"/>
          <p:cNvSpPr/>
          <p:nvPr/>
        </p:nvSpPr>
        <p:spPr>
          <a:xfrm>
            <a:off x="5500694" y="2928934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quantity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24" name="23 Oval"/>
          <p:cNvSpPr/>
          <p:nvPr/>
        </p:nvSpPr>
        <p:spPr>
          <a:xfrm>
            <a:off x="642910" y="2571744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name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25" name="24 Oval"/>
          <p:cNvSpPr/>
          <p:nvPr/>
        </p:nvSpPr>
        <p:spPr>
          <a:xfrm>
            <a:off x="285720" y="3143248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surname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26" name="25 Oval"/>
          <p:cNvSpPr/>
          <p:nvPr/>
        </p:nvSpPr>
        <p:spPr>
          <a:xfrm>
            <a:off x="214282" y="3714752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custId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27" name="26 Oval"/>
          <p:cNvSpPr/>
          <p:nvPr/>
        </p:nvSpPr>
        <p:spPr>
          <a:xfrm>
            <a:off x="428596" y="4500570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address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28" name="27 Oval"/>
          <p:cNvSpPr/>
          <p:nvPr/>
        </p:nvSpPr>
        <p:spPr>
          <a:xfrm>
            <a:off x="1000100" y="5214950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phone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30" name="29 Akış Çizelgesi: Karar"/>
          <p:cNvSpPr/>
          <p:nvPr/>
        </p:nvSpPr>
        <p:spPr>
          <a:xfrm>
            <a:off x="2000232" y="2428868"/>
            <a:ext cx="785818" cy="857256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dirty="0" err="1" smtClean="0"/>
              <a:t>Arranged</a:t>
            </a:r>
            <a:endParaRPr lang="tr-TR" sz="1000" dirty="0"/>
          </a:p>
        </p:txBody>
      </p:sp>
      <p:sp>
        <p:nvSpPr>
          <p:cNvPr id="31" name="30 Akış Çizelgesi: Karar"/>
          <p:cNvSpPr/>
          <p:nvPr/>
        </p:nvSpPr>
        <p:spPr>
          <a:xfrm>
            <a:off x="4071934" y="1357298"/>
            <a:ext cx="1143008" cy="428628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Has</a:t>
            </a:r>
            <a:endParaRPr lang="tr-TR" sz="1000" dirty="0"/>
          </a:p>
        </p:txBody>
      </p:sp>
      <p:cxnSp>
        <p:nvCxnSpPr>
          <p:cNvPr id="33" name="32 Düz Bağlayıcı"/>
          <p:cNvCxnSpPr>
            <a:stCxn id="31" idx="3"/>
            <a:endCxn id="6" idx="1"/>
          </p:cNvCxnSpPr>
          <p:nvPr/>
        </p:nvCxnSpPr>
        <p:spPr>
          <a:xfrm>
            <a:off x="5214942" y="1571612"/>
            <a:ext cx="1143008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üz Bağlayıcı"/>
          <p:cNvCxnSpPr>
            <a:stCxn id="5" idx="3"/>
            <a:endCxn id="31" idx="1"/>
          </p:cNvCxnSpPr>
          <p:nvPr/>
        </p:nvCxnSpPr>
        <p:spPr>
          <a:xfrm>
            <a:off x="3286116" y="1464455"/>
            <a:ext cx="785818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Düz Bağlayıcı"/>
          <p:cNvCxnSpPr>
            <a:stCxn id="30" idx="0"/>
            <a:endCxn id="5" idx="2"/>
          </p:cNvCxnSpPr>
          <p:nvPr/>
        </p:nvCxnSpPr>
        <p:spPr>
          <a:xfrm rot="5400000" flipH="1" flipV="1">
            <a:off x="2196686" y="1910943"/>
            <a:ext cx="714380" cy="321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Düz Bağlayıcı"/>
          <p:cNvCxnSpPr>
            <a:stCxn id="30" idx="2"/>
            <a:endCxn id="3" idx="0"/>
          </p:cNvCxnSpPr>
          <p:nvPr/>
        </p:nvCxnSpPr>
        <p:spPr>
          <a:xfrm rot="5400000">
            <a:off x="2018092" y="3339703"/>
            <a:ext cx="428628" cy="321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Akış Çizelgesi: Karar"/>
          <p:cNvSpPr/>
          <p:nvPr/>
        </p:nvSpPr>
        <p:spPr>
          <a:xfrm>
            <a:off x="3571868" y="2714620"/>
            <a:ext cx="1071570" cy="785818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dirty="0" err="1" smtClean="0"/>
              <a:t>Made</a:t>
            </a:r>
            <a:endParaRPr lang="tr-TR" sz="1100" dirty="0"/>
          </a:p>
        </p:txBody>
      </p:sp>
      <p:cxnSp>
        <p:nvCxnSpPr>
          <p:cNvPr id="44" name="43 Düz Bağlayıcı"/>
          <p:cNvCxnSpPr>
            <a:endCxn id="40" idx="0"/>
          </p:cNvCxnSpPr>
          <p:nvPr/>
        </p:nvCxnSpPr>
        <p:spPr>
          <a:xfrm>
            <a:off x="3071802" y="1714488"/>
            <a:ext cx="1035851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Düz Bağlayıcı"/>
          <p:cNvCxnSpPr>
            <a:stCxn id="40" idx="2"/>
          </p:cNvCxnSpPr>
          <p:nvPr/>
        </p:nvCxnSpPr>
        <p:spPr>
          <a:xfrm rot="16200000" flipH="1">
            <a:off x="4054074" y="3554016"/>
            <a:ext cx="785818" cy="67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Düz Bağlayıcı"/>
          <p:cNvCxnSpPr>
            <a:stCxn id="24" idx="5"/>
          </p:cNvCxnSpPr>
          <p:nvPr/>
        </p:nvCxnSpPr>
        <p:spPr>
          <a:xfrm rot="16200000" flipH="1">
            <a:off x="1252672" y="3181505"/>
            <a:ext cx="777151" cy="289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Düz Bağlayıcı"/>
          <p:cNvCxnSpPr>
            <a:stCxn id="25" idx="6"/>
          </p:cNvCxnSpPr>
          <p:nvPr/>
        </p:nvCxnSpPr>
        <p:spPr>
          <a:xfrm>
            <a:off x="1285852" y="3357562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Düz Bağlayıcı"/>
          <p:cNvCxnSpPr>
            <a:stCxn id="26" idx="6"/>
            <a:endCxn id="3" idx="1"/>
          </p:cNvCxnSpPr>
          <p:nvPr/>
        </p:nvCxnSpPr>
        <p:spPr>
          <a:xfrm>
            <a:off x="1214414" y="3929066"/>
            <a:ext cx="28575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Düz Bağlayıcı"/>
          <p:cNvCxnSpPr>
            <a:stCxn id="27" idx="6"/>
          </p:cNvCxnSpPr>
          <p:nvPr/>
        </p:nvCxnSpPr>
        <p:spPr>
          <a:xfrm flipV="1">
            <a:off x="1428728" y="4214818"/>
            <a:ext cx="28575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Düz Bağlayıcı"/>
          <p:cNvCxnSpPr>
            <a:stCxn id="28" idx="0"/>
            <a:endCxn id="3" idx="2"/>
          </p:cNvCxnSpPr>
          <p:nvPr/>
        </p:nvCxnSpPr>
        <p:spPr>
          <a:xfrm rot="5400000" flipH="1" flipV="1">
            <a:off x="1285852" y="4429132"/>
            <a:ext cx="100013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Düz Bağlayıcı"/>
          <p:cNvCxnSpPr/>
          <p:nvPr/>
        </p:nvCxnSpPr>
        <p:spPr>
          <a:xfrm rot="16200000" flipH="1">
            <a:off x="6393669" y="1321579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Düz Bağlayıcı"/>
          <p:cNvCxnSpPr/>
          <p:nvPr/>
        </p:nvCxnSpPr>
        <p:spPr>
          <a:xfrm rot="5400000">
            <a:off x="7179487" y="1250141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Düz Bağlayıcı"/>
          <p:cNvCxnSpPr>
            <a:stCxn id="11" idx="2"/>
            <a:endCxn id="6" idx="3"/>
          </p:cNvCxnSpPr>
          <p:nvPr/>
        </p:nvCxnSpPr>
        <p:spPr>
          <a:xfrm rot="10800000" flipV="1">
            <a:off x="7500958" y="1714487"/>
            <a:ext cx="357190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Düz Bağlayıcı"/>
          <p:cNvCxnSpPr>
            <a:stCxn id="12" idx="0"/>
          </p:cNvCxnSpPr>
          <p:nvPr/>
        </p:nvCxnSpPr>
        <p:spPr>
          <a:xfrm rot="16200000" flipV="1">
            <a:off x="7786710" y="1785926"/>
            <a:ext cx="285752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Düz Bağlayıcı"/>
          <p:cNvCxnSpPr/>
          <p:nvPr/>
        </p:nvCxnSpPr>
        <p:spPr>
          <a:xfrm rot="16200000" flipV="1">
            <a:off x="7036611" y="2321711"/>
            <a:ext cx="107157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Düz Bağlayıcı"/>
          <p:cNvCxnSpPr>
            <a:stCxn id="14" idx="6"/>
          </p:cNvCxnSpPr>
          <p:nvPr/>
        </p:nvCxnSpPr>
        <p:spPr>
          <a:xfrm flipV="1">
            <a:off x="6000760" y="2071678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Düz Bağlayıcı"/>
          <p:cNvCxnSpPr/>
          <p:nvPr/>
        </p:nvCxnSpPr>
        <p:spPr>
          <a:xfrm rot="5400000" flipH="1" flipV="1">
            <a:off x="5965041" y="2178835"/>
            <a:ext cx="92869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Oval"/>
          <p:cNvSpPr/>
          <p:nvPr/>
        </p:nvSpPr>
        <p:spPr>
          <a:xfrm>
            <a:off x="357158" y="1428736"/>
            <a:ext cx="114300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invoiceId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73" name="72 Oval"/>
          <p:cNvSpPr/>
          <p:nvPr/>
        </p:nvSpPr>
        <p:spPr>
          <a:xfrm>
            <a:off x="500034" y="714356"/>
            <a:ext cx="1428760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invoiceDate</a:t>
            </a:r>
            <a:endParaRPr lang="tr-TR" sz="1200" dirty="0">
              <a:solidFill>
                <a:schemeClr val="tx1"/>
              </a:solidFill>
            </a:endParaRPr>
          </a:p>
        </p:txBody>
      </p:sp>
      <p:cxnSp>
        <p:nvCxnSpPr>
          <p:cNvPr id="75" name="74 Düz Bağlayıcı"/>
          <p:cNvCxnSpPr>
            <a:stCxn id="72" idx="6"/>
            <a:endCxn id="5" idx="1"/>
          </p:cNvCxnSpPr>
          <p:nvPr/>
        </p:nvCxnSpPr>
        <p:spPr>
          <a:xfrm flipV="1">
            <a:off x="1500166" y="1464455"/>
            <a:ext cx="642942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Oval"/>
          <p:cNvSpPr/>
          <p:nvPr/>
        </p:nvSpPr>
        <p:spPr>
          <a:xfrm>
            <a:off x="2786050" y="4714884"/>
            <a:ext cx="121444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paymentNumber</a:t>
            </a:r>
            <a:endParaRPr lang="tr-TR" sz="1200" dirty="0" smtClean="0">
              <a:solidFill>
                <a:schemeClr val="tx1"/>
              </a:solidFill>
            </a:endParaRPr>
          </a:p>
        </p:txBody>
      </p:sp>
      <p:sp>
        <p:nvSpPr>
          <p:cNvPr id="79" name="78 Oval"/>
          <p:cNvSpPr/>
          <p:nvPr/>
        </p:nvSpPr>
        <p:spPr>
          <a:xfrm>
            <a:off x="3714744" y="5214950"/>
            <a:ext cx="121444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payment</a:t>
            </a:r>
            <a:endParaRPr lang="tr-TR" sz="1200" dirty="0" smtClean="0">
              <a:solidFill>
                <a:schemeClr val="tx1"/>
              </a:solidFill>
            </a:endParaRPr>
          </a:p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Date</a:t>
            </a:r>
            <a:endParaRPr lang="tr-TR" sz="1200" dirty="0" smtClean="0">
              <a:solidFill>
                <a:schemeClr val="tx1"/>
              </a:solidFill>
            </a:endParaRPr>
          </a:p>
        </p:txBody>
      </p:sp>
      <p:sp>
        <p:nvSpPr>
          <p:cNvPr id="80" name="79 Oval"/>
          <p:cNvSpPr/>
          <p:nvPr/>
        </p:nvSpPr>
        <p:spPr>
          <a:xfrm>
            <a:off x="5072066" y="5367350"/>
            <a:ext cx="121444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amount</a:t>
            </a:r>
            <a:endParaRPr lang="tr-TR" sz="1200" dirty="0" smtClean="0">
              <a:solidFill>
                <a:schemeClr val="tx1"/>
              </a:solidFill>
            </a:endParaRPr>
          </a:p>
        </p:txBody>
      </p:sp>
      <p:cxnSp>
        <p:nvCxnSpPr>
          <p:cNvPr id="82" name="81 Düz Bağlayıcı"/>
          <p:cNvCxnSpPr>
            <a:stCxn id="78" idx="0"/>
            <a:endCxn id="4" idx="1"/>
          </p:cNvCxnSpPr>
          <p:nvPr/>
        </p:nvCxnSpPr>
        <p:spPr>
          <a:xfrm rot="5400000" flipH="1" flipV="1">
            <a:off x="3643306" y="4214819"/>
            <a:ext cx="250033" cy="75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Düz Bağlayıcı"/>
          <p:cNvCxnSpPr>
            <a:stCxn id="4" idx="2"/>
            <a:endCxn id="79" idx="0"/>
          </p:cNvCxnSpPr>
          <p:nvPr/>
        </p:nvCxnSpPr>
        <p:spPr>
          <a:xfrm rot="5400000">
            <a:off x="4248148" y="4788703"/>
            <a:ext cx="500066" cy="352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Düz Bağlayıcı"/>
          <p:cNvCxnSpPr/>
          <p:nvPr/>
        </p:nvCxnSpPr>
        <p:spPr>
          <a:xfrm rot="16200000" flipH="1">
            <a:off x="4929190" y="4714884"/>
            <a:ext cx="642942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Düz Bağlayıcı"/>
          <p:cNvCxnSpPr>
            <a:stCxn id="73" idx="6"/>
            <a:endCxn id="5" idx="0"/>
          </p:cNvCxnSpPr>
          <p:nvPr/>
        </p:nvCxnSpPr>
        <p:spPr>
          <a:xfrm>
            <a:off x="1928794" y="928670"/>
            <a:ext cx="78581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Oval"/>
          <p:cNvSpPr/>
          <p:nvPr/>
        </p:nvSpPr>
        <p:spPr>
          <a:xfrm>
            <a:off x="3428992" y="714356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quantity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91" name="90 Oval"/>
          <p:cNvSpPr/>
          <p:nvPr/>
        </p:nvSpPr>
        <p:spPr>
          <a:xfrm>
            <a:off x="4500562" y="714356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price</a:t>
            </a:r>
            <a:endParaRPr lang="tr-TR" sz="1200" dirty="0">
              <a:solidFill>
                <a:schemeClr val="tx1"/>
              </a:solidFill>
            </a:endParaRPr>
          </a:p>
        </p:txBody>
      </p:sp>
      <p:cxnSp>
        <p:nvCxnSpPr>
          <p:cNvPr id="93" name="92 Düz Bağlayıcı"/>
          <p:cNvCxnSpPr>
            <a:stCxn id="90" idx="5"/>
          </p:cNvCxnSpPr>
          <p:nvPr/>
        </p:nvCxnSpPr>
        <p:spPr>
          <a:xfrm rot="16200000" flipH="1">
            <a:off x="4120654" y="1120265"/>
            <a:ext cx="348523" cy="268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Düz Bağlayıcı"/>
          <p:cNvCxnSpPr>
            <a:stCxn id="91" idx="4"/>
          </p:cNvCxnSpPr>
          <p:nvPr/>
        </p:nvCxnSpPr>
        <p:spPr>
          <a:xfrm rot="5400000">
            <a:off x="4786314" y="128586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Metin kutusu"/>
          <p:cNvSpPr txBox="1"/>
          <p:nvPr/>
        </p:nvSpPr>
        <p:spPr>
          <a:xfrm>
            <a:off x="5500694" y="1357298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/>
              <a:t>n</a:t>
            </a:r>
            <a:endParaRPr lang="tr-TR" sz="1500" dirty="0"/>
          </a:p>
        </p:txBody>
      </p:sp>
      <p:sp>
        <p:nvSpPr>
          <p:cNvPr id="97" name="96 Metin kutusu"/>
          <p:cNvSpPr txBox="1"/>
          <p:nvPr/>
        </p:nvSpPr>
        <p:spPr>
          <a:xfrm>
            <a:off x="3428992" y="1214422"/>
            <a:ext cx="3449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/>
              <a:t>m</a:t>
            </a:r>
            <a:endParaRPr lang="tr-TR" sz="1500" dirty="0"/>
          </a:p>
        </p:txBody>
      </p:sp>
      <p:sp>
        <p:nvSpPr>
          <p:cNvPr id="98" name="97 Metin kutusu"/>
          <p:cNvSpPr txBox="1"/>
          <p:nvPr/>
        </p:nvSpPr>
        <p:spPr>
          <a:xfrm>
            <a:off x="2500298" y="2000240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/>
              <a:t>n</a:t>
            </a:r>
            <a:endParaRPr lang="tr-TR" sz="1500" dirty="0"/>
          </a:p>
        </p:txBody>
      </p:sp>
      <p:sp>
        <p:nvSpPr>
          <p:cNvPr id="99" name="98 Metin kutusu"/>
          <p:cNvSpPr txBox="1"/>
          <p:nvPr/>
        </p:nvSpPr>
        <p:spPr>
          <a:xfrm>
            <a:off x="2214546" y="3391587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/>
              <a:t>1</a:t>
            </a:r>
            <a:endParaRPr lang="tr-TR" sz="1500" dirty="0"/>
          </a:p>
        </p:txBody>
      </p:sp>
      <p:sp>
        <p:nvSpPr>
          <p:cNvPr id="100" name="99 Metin kutusu"/>
          <p:cNvSpPr txBox="1"/>
          <p:nvPr/>
        </p:nvSpPr>
        <p:spPr>
          <a:xfrm>
            <a:off x="3422676" y="2177141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/>
              <a:t>1</a:t>
            </a:r>
            <a:endParaRPr lang="tr-TR" sz="1500" dirty="0"/>
          </a:p>
        </p:txBody>
      </p:sp>
      <p:sp>
        <p:nvSpPr>
          <p:cNvPr id="101" name="100 Metin kutusu"/>
          <p:cNvSpPr txBox="1"/>
          <p:nvPr/>
        </p:nvSpPr>
        <p:spPr>
          <a:xfrm>
            <a:off x="4429124" y="3605901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/>
              <a:t>n</a:t>
            </a:r>
            <a:endParaRPr lang="tr-TR" sz="1500" dirty="0"/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785786" y="857232"/>
            <a:ext cx="4431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err="1" smtClean="0">
                <a:solidFill>
                  <a:srgbClr val="C00000"/>
                </a:solidFill>
              </a:rPr>
              <a:t>Tables</a:t>
            </a:r>
            <a:r>
              <a:rPr lang="tr-TR" sz="3000" b="1" dirty="0" smtClean="0">
                <a:solidFill>
                  <a:srgbClr val="C00000"/>
                </a:solidFill>
              </a:rPr>
              <a:t> of </a:t>
            </a:r>
            <a:r>
              <a:rPr lang="tr-TR" sz="3000" b="1" dirty="0" err="1" smtClean="0">
                <a:solidFill>
                  <a:srgbClr val="C00000"/>
                </a:solidFill>
              </a:rPr>
              <a:t>the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r>
              <a:rPr lang="tr-TR" sz="3000" b="1" dirty="0" err="1" smtClean="0">
                <a:solidFill>
                  <a:srgbClr val="C00000"/>
                </a:solidFill>
              </a:rPr>
              <a:t>database</a:t>
            </a:r>
            <a:r>
              <a:rPr lang="tr-TR" sz="3000" b="1" dirty="0" smtClean="0">
                <a:solidFill>
                  <a:srgbClr val="C00000"/>
                </a:solidFill>
              </a:rPr>
              <a:t>: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14348" y="1643050"/>
            <a:ext cx="79464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err="1" smtClean="0"/>
              <a:t>Customer</a:t>
            </a:r>
            <a:r>
              <a:rPr lang="tr-TR" dirty="0" smtClean="0"/>
              <a:t> (</a:t>
            </a:r>
            <a:r>
              <a:rPr lang="tr-TR" b="1" dirty="0" err="1" smtClean="0"/>
              <a:t>customerId</a:t>
            </a:r>
            <a:r>
              <a:rPr lang="tr-TR" dirty="0" smtClean="0"/>
              <a:t>, name, </a:t>
            </a:r>
            <a:r>
              <a:rPr lang="tr-TR" dirty="0" err="1" smtClean="0"/>
              <a:t>surname</a:t>
            </a:r>
            <a:r>
              <a:rPr lang="tr-TR" dirty="0" smtClean="0"/>
              <a:t>, </a:t>
            </a:r>
            <a:r>
              <a:rPr lang="tr-TR" dirty="0" err="1" smtClean="0"/>
              <a:t>address</a:t>
            </a:r>
            <a:r>
              <a:rPr lang="tr-TR" dirty="0" smtClean="0"/>
              <a:t>, </a:t>
            </a:r>
            <a:r>
              <a:rPr lang="tr-TR" dirty="0" err="1" smtClean="0"/>
              <a:t>phone</a:t>
            </a:r>
            <a:r>
              <a:rPr lang="tr-TR" dirty="0" smtClean="0"/>
              <a:t>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err="1" smtClean="0"/>
              <a:t>Invoice</a:t>
            </a:r>
            <a:r>
              <a:rPr lang="tr-TR" dirty="0" smtClean="0"/>
              <a:t> (</a:t>
            </a:r>
            <a:r>
              <a:rPr lang="tr-TR" b="1" dirty="0" err="1" smtClean="0"/>
              <a:t>invoiceId</a:t>
            </a:r>
            <a:r>
              <a:rPr lang="tr-TR" b="1" dirty="0" smtClean="0"/>
              <a:t>,</a:t>
            </a:r>
            <a:r>
              <a:rPr lang="tr-TR" dirty="0" err="1" smtClean="0"/>
              <a:t>invoiceDate</a:t>
            </a:r>
            <a:r>
              <a:rPr lang="tr-TR" dirty="0" smtClean="0"/>
              <a:t>, </a:t>
            </a:r>
            <a:r>
              <a:rPr lang="tr-TR" u="sng" dirty="0" err="1" smtClean="0"/>
              <a:t>customerId</a:t>
            </a:r>
            <a:r>
              <a:rPr lang="tr-TR" dirty="0" smtClean="0"/>
              <a:t>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err="1" smtClean="0"/>
              <a:t>Product</a:t>
            </a:r>
            <a:r>
              <a:rPr lang="tr-TR" dirty="0" smtClean="0"/>
              <a:t> (</a:t>
            </a:r>
            <a:r>
              <a:rPr lang="tr-TR" b="1" dirty="0" err="1" smtClean="0"/>
              <a:t>productId</a:t>
            </a:r>
            <a:r>
              <a:rPr lang="tr-TR" dirty="0" smtClean="0"/>
              <a:t>, </a:t>
            </a:r>
            <a:r>
              <a:rPr lang="tr-TR" dirty="0" err="1" smtClean="0"/>
              <a:t>trademark</a:t>
            </a:r>
            <a:r>
              <a:rPr lang="tr-TR" dirty="0" smtClean="0"/>
              <a:t>,model,</a:t>
            </a:r>
            <a:r>
              <a:rPr lang="tr-TR" dirty="0" err="1" smtClean="0"/>
              <a:t>properties</a:t>
            </a:r>
            <a:r>
              <a:rPr lang="tr-TR" dirty="0" smtClean="0"/>
              <a:t>,</a:t>
            </a:r>
            <a:r>
              <a:rPr lang="tr-TR" dirty="0" err="1" smtClean="0"/>
              <a:t>unitPrice</a:t>
            </a:r>
            <a:r>
              <a:rPr lang="tr-TR" dirty="0" smtClean="0"/>
              <a:t>,</a:t>
            </a:r>
            <a:r>
              <a:rPr lang="tr-TR" dirty="0" err="1" smtClean="0"/>
              <a:t>guranteePeriod</a:t>
            </a:r>
            <a:r>
              <a:rPr lang="tr-TR" dirty="0" smtClean="0"/>
              <a:t>, 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	</a:t>
            </a:r>
            <a:r>
              <a:rPr lang="tr-TR" dirty="0" err="1" smtClean="0"/>
              <a:t>quantity</a:t>
            </a:r>
            <a:r>
              <a:rPr lang="tr-TR" dirty="0" smtClean="0"/>
              <a:t>, </a:t>
            </a:r>
            <a:r>
              <a:rPr lang="tr-TR" u="sng" dirty="0" err="1" smtClean="0"/>
              <a:t>productGroupId</a:t>
            </a:r>
            <a:r>
              <a:rPr lang="tr-TR" dirty="0" smtClean="0"/>
              <a:t>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err="1" smtClean="0"/>
              <a:t>ProductGroup</a:t>
            </a:r>
            <a:r>
              <a:rPr lang="tr-TR" dirty="0" smtClean="0"/>
              <a:t> (</a:t>
            </a:r>
            <a:r>
              <a:rPr lang="tr-TR" b="1" dirty="0" err="1" smtClean="0"/>
              <a:t>productGroupId</a:t>
            </a:r>
            <a:r>
              <a:rPr lang="tr-TR" dirty="0" smtClean="0"/>
              <a:t>, name)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err="1" smtClean="0"/>
              <a:t>Payment</a:t>
            </a:r>
            <a:r>
              <a:rPr lang="tr-TR" dirty="0" smtClean="0"/>
              <a:t> (</a:t>
            </a:r>
            <a:r>
              <a:rPr lang="tr-TR" b="1" dirty="0" err="1" smtClean="0"/>
              <a:t>invoiceId</a:t>
            </a:r>
            <a:r>
              <a:rPr lang="tr-TR" b="1" dirty="0" smtClean="0"/>
              <a:t> , </a:t>
            </a:r>
            <a:r>
              <a:rPr lang="tr-TR" b="1" dirty="0" err="1" smtClean="0"/>
              <a:t>paymentNumber</a:t>
            </a:r>
            <a:r>
              <a:rPr lang="tr-TR" b="1" dirty="0" smtClean="0"/>
              <a:t>,</a:t>
            </a:r>
            <a:r>
              <a:rPr lang="tr-TR" dirty="0" smtClean="0"/>
              <a:t> </a:t>
            </a:r>
            <a:r>
              <a:rPr lang="tr-TR" dirty="0" err="1" smtClean="0"/>
              <a:t>date</a:t>
            </a:r>
            <a:r>
              <a:rPr lang="tr-TR" dirty="0" smtClean="0"/>
              <a:t>, </a:t>
            </a:r>
            <a:r>
              <a:rPr lang="tr-TR" dirty="0" err="1" smtClean="0"/>
              <a:t>amount</a:t>
            </a:r>
            <a:r>
              <a:rPr lang="tr-TR" dirty="0" smtClean="0"/>
              <a:t>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dirty="0" err="1" smtClean="0"/>
              <a:t>Sale</a:t>
            </a:r>
            <a:r>
              <a:rPr lang="tr-TR" dirty="0" smtClean="0"/>
              <a:t> (</a:t>
            </a:r>
            <a:r>
              <a:rPr lang="tr-TR" b="1" dirty="0" err="1" smtClean="0"/>
              <a:t>saleId</a:t>
            </a:r>
            <a:r>
              <a:rPr lang="tr-TR" dirty="0" smtClean="0"/>
              <a:t>, </a:t>
            </a:r>
            <a:r>
              <a:rPr lang="tr-TR" u="sng" dirty="0" err="1" smtClean="0"/>
              <a:t>invoiceId</a:t>
            </a:r>
            <a:r>
              <a:rPr lang="tr-TR" u="sng" dirty="0" smtClean="0"/>
              <a:t>, </a:t>
            </a:r>
            <a:r>
              <a:rPr lang="tr-TR" u="sng" dirty="0" err="1" smtClean="0"/>
              <a:t>productId</a:t>
            </a:r>
            <a:r>
              <a:rPr lang="tr-TR" u="sng" dirty="0" smtClean="0"/>
              <a:t>,</a:t>
            </a:r>
            <a:r>
              <a:rPr lang="tr-TR" dirty="0" smtClean="0"/>
              <a:t> </a:t>
            </a:r>
            <a:r>
              <a:rPr lang="tr-TR" dirty="0" err="1" smtClean="0"/>
              <a:t>quantity</a:t>
            </a:r>
            <a:r>
              <a:rPr lang="tr-TR" dirty="0" smtClean="0"/>
              <a:t>, </a:t>
            </a:r>
            <a:r>
              <a:rPr lang="tr-TR" dirty="0" err="1" smtClean="0"/>
              <a:t>salePrice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866" y="785794"/>
            <a:ext cx="42083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C00000"/>
                </a:solidFill>
                <a:latin typeface="+mj-lt"/>
              </a:rPr>
              <a:t>Requirement Analysis</a:t>
            </a:r>
            <a:endParaRPr 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928802"/>
            <a:ext cx="74558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tr-TR" u="sng" dirty="0" smtClean="0"/>
              <a:t>During this phase, the below questions must be answered:</a:t>
            </a:r>
          </a:p>
          <a:p>
            <a:pPr>
              <a:lnSpc>
                <a:spcPct val="150000"/>
              </a:lnSpc>
              <a:buNone/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What will the system serve for?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Which requirements will this database meet?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Which data will this database store?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What will the tables of this database be?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Upon completing the answers for these questions on paper, 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passing to the conceptional design can be advantegeous for your work.</a:t>
            </a:r>
          </a:p>
          <a:p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57158" y="785794"/>
            <a:ext cx="8143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ENTITY-RELATIONSHIP MODEL</a:t>
            </a:r>
            <a:endParaRPr lang="tr-TR" sz="3000" b="1" dirty="0">
              <a:solidFill>
                <a:srgbClr val="C00000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785786" y="1785926"/>
            <a:ext cx="81612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ER Model is the concept of the Relational Databases.</a:t>
            </a:r>
          </a:p>
          <a:p>
            <a:endParaRPr lang="tr-TR" dirty="0" smtClean="0"/>
          </a:p>
          <a:p>
            <a:r>
              <a:rPr lang="tr-TR" dirty="0" smtClean="0"/>
              <a:t>ER Model describes data model using objects ( </a:t>
            </a:r>
            <a:r>
              <a:rPr lang="tr-TR" dirty="0" err="1" smtClean="0"/>
              <a:t>Entity</a:t>
            </a:r>
            <a:r>
              <a:rPr lang="tr-TR" dirty="0" smtClean="0"/>
              <a:t>) and their  relationships</a:t>
            </a:r>
          </a:p>
          <a:p>
            <a:endParaRPr lang="tr-TR" dirty="0" smtClean="0"/>
          </a:p>
          <a:p>
            <a:r>
              <a:rPr lang="tr-TR" dirty="0" err="1" smtClean="0"/>
              <a:t>Entity</a:t>
            </a:r>
            <a:r>
              <a:rPr lang="tr-TR" dirty="0" smtClean="0"/>
              <a:t> : </a:t>
            </a:r>
          </a:p>
          <a:p>
            <a:r>
              <a:rPr lang="tr-TR" dirty="0" smtClean="0"/>
              <a:t>	is an </a:t>
            </a:r>
            <a:r>
              <a:rPr lang="tr-TR" dirty="0" err="1" smtClean="0"/>
              <a:t>object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exists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can be </a:t>
            </a:r>
            <a:r>
              <a:rPr lang="tr-TR" dirty="0" err="1" smtClean="0"/>
              <a:t>distinguished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objects</a:t>
            </a:r>
            <a:endParaRPr lang="tr-TR" dirty="0" smtClean="0"/>
          </a:p>
          <a:p>
            <a:r>
              <a:rPr lang="tr-TR" dirty="0" smtClean="0"/>
              <a:t>	has </a:t>
            </a:r>
            <a:r>
              <a:rPr lang="tr-TR" dirty="0" err="1" smtClean="0"/>
              <a:t>attributes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Relationship</a:t>
            </a:r>
            <a:r>
              <a:rPr lang="tr-TR" dirty="0" smtClean="0"/>
              <a:t>: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Relate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entities</a:t>
            </a:r>
            <a:endParaRPr lang="tr-TR" dirty="0" smtClean="0"/>
          </a:p>
          <a:p>
            <a:r>
              <a:rPr lang="tr-TR" dirty="0" smtClean="0"/>
              <a:t>	</a:t>
            </a:r>
            <a:r>
              <a:rPr lang="tr-TR" dirty="0" err="1" smtClean="0"/>
              <a:t>Relationship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attributes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2807</Words>
  <Application>Microsoft Office PowerPoint</Application>
  <PresentationFormat>On-screen Show (4:3)</PresentationFormat>
  <Paragraphs>742</Paragraphs>
  <Slides>73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DATABASE DESIGN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PK – FK RELATIONS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2014-08-06T07:24:41Z</dcterms:modified>
</cp:coreProperties>
</file>