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8" r:id="rId2"/>
    <p:sldId id="317" r:id="rId3"/>
    <p:sldId id="277" r:id="rId4"/>
    <p:sldId id="276" r:id="rId5"/>
    <p:sldId id="280" r:id="rId6"/>
    <p:sldId id="318" r:id="rId7"/>
    <p:sldId id="319" r:id="rId8"/>
    <p:sldId id="295" r:id="rId9"/>
    <p:sldId id="344" r:id="rId10"/>
    <p:sldId id="345" r:id="rId11"/>
    <p:sldId id="333" r:id="rId12"/>
    <p:sldId id="334" r:id="rId13"/>
    <p:sldId id="296" r:id="rId14"/>
    <p:sldId id="349" r:id="rId15"/>
    <p:sldId id="293" r:id="rId16"/>
    <p:sldId id="298" r:id="rId17"/>
    <p:sldId id="328" r:id="rId18"/>
    <p:sldId id="331" r:id="rId19"/>
    <p:sldId id="329" r:id="rId20"/>
    <p:sldId id="347" r:id="rId21"/>
    <p:sldId id="346" r:id="rId22"/>
    <p:sldId id="299" r:id="rId23"/>
    <p:sldId id="300" r:id="rId24"/>
    <p:sldId id="339" r:id="rId25"/>
    <p:sldId id="340" r:id="rId26"/>
    <p:sldId id="341" r:id="rId27"/>
    <p:sldId id="343" r:id="rId28"/>
    <p:sldId id="348" r:id="rId29"/>
    <p:sldId id="308" r:id="rId30"/>
    <p:sldId id="335" r:id="rId31"/>
    <p:sldId id="336" r:id="rId32"/>
    <p:sldId id="337" r:id="rId33"/>
    <p:sldId id="310" r:id="rId3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272" autoAdjust="0"/>
    <p:restoredTop sz="81525" autoAdjust="0"/>
  </p:normalViewPr>
  <p:slideViewPr>
    <p:cSldViewPr>
      <p:cViewPr varScale="1">
        <p:scale>
          <a:sx n="69" d="100"/>
          <a:sy n="69" d="100"/>
        </p:scale>
        <p:origin x="-132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199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US"/>
              <a:t>Click to edit the notes format</a:t>
            </a:r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US"/>
              <a:t>&lt;header&gt;</a:t>
            </a:r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r>
              <a:rPr lang="en-US"/>
              <a:t>&lt;date/time&gt;</a:t>
            </a:r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r>
              <a:rPr lang="en-US"/>
              <a:t>&lt;footer&gt;</a:t>
            </a:r>
            <a:endParaRPr/>
          </a:p>
        </p:txBody>
      </p:sp>
      <p:sp>
        <p:nvSpPr>
          <p:cNvPr id="87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pPr algn="r"/>
            <a:fld id="{AE1E9DC9-203C-4C69-A036-5C20413A086F}" type="slidenum">
              <a:rPr lang="en-US"/>
              <a:pPr algn="r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1797BE-825A-4F71-926A-5D6ACEED41DD}" type="slidenum">
              <a:rPr lang="en-US"/>
              <a:pPr/>
              <a:t>17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prstGeom prst="rect">
            <a:avLst/>
          </a:prstGeom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  <a:noFill/>
          <a:ln/>
        </p:spPr>
        <p:txBody>
          <a:bodyPr/>
          <a:lstStyle/>
          <a:p>
            <a:endParaRPr lang="tr-TR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ct val="35000"/>
              </a:spcBef>
              <a:buClr>
                <a:schemeClr val="tx2"/>
              </a:buClr>
              <a:buFont typeface="Monotype Sorts" charset="2"/>
              <a:buNone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/>
          <p:cNvSpPr/>
          <p:nvPr/>
        </p:nvSpPr>
        <p:spPr>
          <a:xfrm>
            <a:off x="108000" y="176040"/>
            <a:ext cx="3236400" cy="356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endParaRPr/>
          </a:p>
          <a:p>
            <a:pPr>
              <a:lnSpc>
                <a:spcPct val="100000"/>
              </a:lnSpc>
            </a:pPr>
            <a:r>
              <a:rPr lang="en-US" sz="1400" b="1" dirty="0" smtClean="0">
                <a:solidFill>
                  <a:srgbClr val="AB2328"/>
                </a:solidFill>
                <a:latin typeface="Calibri"/>
              </a:rPr>
              <a:t>T</a:t>
            </a:r>
            <a:r>
              <a:rPr lang="tr-TR" sz="1400" b="1" dirty="0" smtClean="0">
                <a:solidFill>
                  <a:srgbClr val="AB2328"/>
                </a:solidFill>
                <a:latin typeface="Calibri"/>
              </a:rPr>
              <a:t>URKISH</a:t>
            </a:r>
            <a:r>
              <a:rPr lang="tr-TR" sz="1400" b="1" baseline="0" dirty="0" smtClean="0">
                <a:solidFill>
                  <a:srgbClr val="AB2328"/>
                </a:solidFill>
                <a:latin typeface="Calibri"/>
              </a:rPr>
              <a:t> STATISTICAL INSTITUTE</a:t>
            </a:r>
            <a:endParaRPr/>
          </a:p>
        </p:txBody>
      </p:sp>
      <p:pic>
        <p:nvPicPr>
          <p:cNvPr id="2" name="Picture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247240" y="117360"/>
            <a:ext cx="675720" cy="399600"/>
          </a:xfrm>
          <a:prstGeom prst="rect">
            <a:avLst/>
          </a:prstGeom>
          <a:ln>
            <a:noFill/>
          </a:ln>
        </p:spPr>
      </p:pic>
      <p:sp>
        <p:nvSpPr>
          <p:cNvPr id="3" name="Line 3"/>
          <p:cNvSpPr/>
          <p:nvPr/>
        </p:nvSpPr>
        <p:spPr>
          <a:xfrm>
            <a:off x="0" y="647640"/>
            <a:ext cx="9144000" cy="1440"/>
          </a:xfrm>
          <a:prstGeom prst="line">
            <a:avLst/>
          </a:prstGeom>
          <a:ln w="19080">
            <a:solidFill>
              <a:srgbClr val="AB2328"/>
            </a:solidFill>
            <a:miter/>
          </a:ln>
        </p:spPr>
      </p:sp>
      <p:sp>
        <p:nvSpPr>
          <p:cNvPr id="4" name="Line 4"/>
          <p:cNvSpPr/>
          <p:nvPr/>
        </p:nvSpPr>
        <p:spPr>
          <a:xfrm>
            <a:off x="0" y="6286320"/>
            <a:ext cx="9144000" cy="1440"/>
          </a:xfrm>
          <a:prstGeom prst="line">
            <a:avLst/>
          </a:prstGeom>
          <a:ln w="19080">
            <a:solidFill>
              <a:srgbClr val="AB2328"/>
            </a:solidFill>
            <a:miter/>
          </a:ln>
        </p:spPr>
      </p:sp>
      <p:sp>
        <p:nvSpPr>
          <p:cNvPr id="7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n-US" dirty="0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 dirty="0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 dirty="0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dirty="0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dirty="0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dirty="0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 dirty="0"/>
              <a:t>Seventh Outline Level</a:t>
            </a:r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8072462" y="635795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214A31F-A0C0-452D-A7A2-16B0FA5E257F}" type="slidenum">
              <a:rPr lang="tr-TR" smtClean="0"/>
              <a:pPr/>
              <a:t>‹#›</a:t>
            </a:fld>
            <a:r>
              <a:rPr lang="tr-TR" dirty="0" smtClean="0"/>
              <a:t> /34</a:t>
            </a:r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229240" cy="1357322"/>
          </a:xfrm>
        </p:spPr>
        <p:txBody>
          <a:bodyPr/>
          <a:lstStyle/>
          <a:p>
            <a:pPr algn="ctr"/>
            <a:r>
              <a:rPr lang="tr-TR" sz="3400" b="1" i="1" dirty="0" smtClean="0">
                <a:solidFill>
                  <a:srgbClr val="C00000"/>
                </a:solidFill>
              </a:rPr>
              <a:t>SQL FUNDEMANTALS</a:t>
            </a:r>
            <a:endParaRPr lang="tr-TR" sz="3400" b="1" i="1" dirty="0">
              <a:solidFill>
                <a:srgbClr val="C00000"/>
              </a:solidFill>
            </a:endParaRPr>
          </a:p>
        </p:txBody>
      </p:sp>
      <p:sp>
        <p:nvSpPr>
          <p:cNvPr id="3" name="4 Metin kutusu"/>
          <p:cNvSpPr txBox="1"/>
          <p:nvPr/>
        </p:nvSpPr>
        <p:spPr>
          <a:xfrm>
            <a:off x="1785918" y="3782801"/>
            <a:ext cx="52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i="1" dirty="0" smtClean="0">
                <a:solidFill>
                  <a:srgbClr val="C00000"/>
                </a:solidFill>
              </a:rPr>
              <a:t>31.03.2014</a:t>
            </a:r>
            <a:br>
              <a:rPr lang="tr-TR" b="1" i="1" dirty="0" smtClean="0">
                <a:solidFill>
                  <a:srgbClr val="C00000"/>
                </a:solidFill>
              </a:rPr>
            </a:br>
            <a:r>
              <a:rPr lang="tr-TR" b="1" i="1" dirty="0" smtClean="0">
                <a:solidFill>
                  <a:srgbClr val="C00000"/>
                </a:solidFill>
              </a:rPr>
              <a:t>(</a:t>
            </a:r>
            <a:r>
              <a:rPr lang="tr-TR" b="1" i="1" dirty="0" err="1" smtClean="0">
                <a:solidFill>
                  <a:srgbClr val="C00000"/>
                </a:solidFill>
              </a:rPr>
              <a:t>Muscat</a:t>
            </a:r>
            <a:r>
              <a:rPr lang="tr-TR" b="1" i="1" dirty="0" smtClean="0">
                <a:solidFill>
                  <a:srgbClr val="C00000"/>
                </a:solidFill>
              </a:rPr>
              <a:t>, </a:t>
            </a:r>
            <a:r>
              <a:rPr lang="tr-TR" b="1" i="1" dirty="0" err="1" smtClean="0">
                <a:solidFill>
                  <a:srgbClr val="C00000"/>
                </a:solidFill>
              </a:rPr>
              <a:t>Oman</a:t>
            </a:r>
            <a:r>
              <a:rPr lang="tr-TR" b="1" i="1" dirty="0" smtClean="0">
                <a:solidFill>
                  <a:srgbClr val="C00000"/>
                </a:solidFill>
              </a:rPr>
              <a:t>)</a:t>
            </a:r>
            <a:endParaRPr lang="tr-T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71472" y="928670"/>
            <a:ext cx="37147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b="1" dirty="0" err="1" smtClean="0">
                <a:solidFill>
                  <a:srgbClr val="C00000"/>
                </a:solidFill>
              </a:rPr>
              <a:t>Exercises</a:t>
            </a:r>
            <a:r>
              <a:rPr lang="tr-TR" sz="3000" b="1" dirty="0" smtClean="0">
                <a:solidFill>
                  <a:srgbClr val="C00000"/>
                </a:solidFill>
              </a:rPr>
              <a:t>: </a:t>
            </a:r>
            <a:endParaRPr lang="tr-TR" sz="3000" b="1" dirty="0">
              <a:solidFill>
                <a:srgbClr val="C00000"/>
              </a:solidFill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00034" y="1785926"/>
            <a:ext cx="8289449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 smtClean="0"/>
          </a:p>
          <a:p>
            <a:r>
              <a:rPr lang="tr-TR" dirty="0" smtClean="0"/>
              <a:t>Q5:  </a:t>
            </a:r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sailors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rating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equals</a:t>
            </a:r>
            <a:r>
              <a:rPr lang="tr-TR" dirty="0" smtClean="0"/>
              <a:t> 3 </a:t>
            </a:r>
            <a:r>
              <a:rPr lang="tr-TR" dirty="0" err="1" smtClean="0"/>
              <a:t>times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endParaRPr lang="tr-TR" dirty="0" smtClean="0"/>
          </a:p>
          <a:p>
            <a:r>
              <a:rPr lang="tr-TR" dirty="0" smtClean="0"/>
              <a:t>(</a:t>
            </a:r>
            <a:r>
              <a:rPr lang="tr-TR" dirty="0" err="1" smtClean="0"/>
              <a:t>hint</a:t>
            </a:r>
            <a:r>
              <a:rPr lang="tr-TR" dirty="0" smtClean="0"/>
              <a:t>: </a:t>
            </a:r>
            <a:r>
              <a:rPr lang="tr-TR" dirty="0" err="1" smtClean="0"/>
              <a:t>result</a:t>
            </a:r>
            <a:r>
              <a:rPr lang="tr-TR" dirty="0" smtClean="0"/>
              <a:t> is Art, Bob, </a:t>
            </a:r>
            <a:r>
              <a:rPr lang="tr-TR" dirty="0" err="1" smtClean="0"/>
              <a:t>Horatio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Q6:</a:t>
            </a:r>
            <a:r>
              <a:rPr lang="tr-TR" dirty="0" err="1" smtClean="0"/>
              <a:t>Find</a:t>
            </a:r>
            <a:r>
              <a:rPr lang="tr-TR" dirty="0" smtClean="0"/>
              <a:t> 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names</a:t>
            </a:r>
            <a:r>
              <a:rPr lang="tr-TR" dirty="0" smtClean="0"/>
              <a:t> of </a:t>
            </a:r>
            <a:r>
              <a:rPr lang="tr-TR" dirty="0" err="1" smtClean="0"/>
              <a:t>sailors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red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green</a:t>
            </a:r>
            <a:r>
              <a:rPr lang="tr-TR" dirty="0" smtClean="0"/>
              <a:t> </a:t>
            </a:r>
            <a:r>
              <a:rPr lang="tr-TR" dirty="0" err="1" smtClean="0"/>
              <a:t>boat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Q7: </a:t>
            </a:r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names</a:t>
            </a:r>
            <a:r>
              <a:rPr lang="tr-TR" dirty="0" smtClean="0"/>
              <a:t> of </a:t>
            </a:r>
            <a:r>
              <a:rPr lang="tr-TR" dirty="0" err="1" smtClean="0"/>
              <a:t>sailors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reserved</a:t>
            </a:r>
            <a:r>
              <a:rPr lang="tr-TR" dirty="0" smtClean="0"/>
              <a:t> a </a:t>
            </a:r>
            <a:r>
              <a:rPr lang="tr-TR" dirty="0" err="1" smtClean="0"/>
              <a:t>red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a </a:t>
            </a:r>
            <a:r>
              <a:rPr lang="tr-TR" dirty="0" err="1" smtClean="0"/>
              <a:t>green</a:t>
            </a:r>
            <a:r>
              <a:rPr lang="tr-TR" dirty="0" smtClean="0"/>
              <a:t> </a:t>
            </a:r>
            <a:r>
              <a:rPr lang="tr-TR" dirty="0" err="1" smtClean="0"/>
              <a:t>boat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Q8: </a:t>
            </a:r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sname</a:t>
            </a:r>
            <a:r>
              <a:rPr lang="tr-TR" dirty="0" smtClean="0"/>
              <a:t> of </a:t>
            </a:r>
            <a:r>
              <a:rPr lang="tr-TR" dirty="0" err="1" smtClean="0"/>
              <a:t>sailors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reserved</a:t>
            </a:r>
            <a:r>
              <a:rPr lang="tr-TR" dirty="0" smtClean="0"/>
              <a:t> </a:t>
            </a:r>
            <a:r>
              <a:rPr lang="tr-TR" dirty="0" err="1" smtClean="0"/>
              <a:t>red</a:t>
            </a:r>
            <a:r>
              <a:rPr lang="tr-TR" dirty="0" smtClean="0"/>
              <a:t> </a:t>
            </a:r>
            <a:r>
              <a:rPr lang="tr-TR" dirty="0" err="1" smtClean="0"/>
              <a:t>boats</a:t>
            </a:r>
            <a:r>
              <a:rPr lang="tr-TR" dirty="0" smtClean="0"/>
              <a:t> but not </a:t>
            </a:r>
            <a:r>
              <a:rPr lang="tr-TR" dirty="0" err="1" smtClean="0"/>
              <a:t>green</a:t>
            </a:r>
            <a:r>
              <a:rPr lang="tr-TR" dirty="0" smtClean="0"/>
              <a:t> </a:t>
            </a:r>
            <a:r>
              <a:rPr lang="tr-TR" dirty="0" err="1" smtClean="0"/>
              <a:t>boats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571472" y="5500702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*</a:t>
            </a:r>
            <a:r>
              <a:rPr lang="tr-TR" dirty="0" err="1" smtClean="0"/>
              <a:t>Live</a:t>
            </a:r>
            <a:r>
              <a:rPr lang="tr-TR" dirty="0" smtClean="0"/>
              <a:t> </a:t>
            </a:r>
            <a:r>
              <a:rPr lang="tr-TR" dirty="0" err="1" smtClean="0"/>
              <a:t>Demo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966957" y="857232"/>
            <a:ext cx="7302064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u="sng" dirty="0" err="1" smtClean="0"/>
              <a:t>Answers</a:t>
            </a:r>
            <a:r>
              <a:rPr lang="tr-TR" b="1" u="sng" dirty="0" smtClean="0"/>
              <a:t>:</a:t>
            </a:r>
          </a:p>
          <a:p>
            <a:endParaRPr lang="tr-TR" dirty="0" smtClean="0"/>
          </a:p>
          <a:p>
            <a:r>
              <a:rPr lang="tr-TR" b="1" dirty="0" smtClean="0"/>
              <a:t>Q7 </a:t>
            </a:r>
            <a:r>
              <a:rPr lang="tr-TR" b="1" dirty="0" err="1" smtClean="0"/>
              <a:t>Answer</a:t>
            </a:r>
            <a:r>
              <a:rPr lang="tr-TR" b="1" dirty="0" smtClean="0"/>
              <a:t> -1  </a:t>
            </a:r>
            <a:r>
              <a:rPr lang="tr-TR" dirty="0" smtClean="0"/>
              <a:t>( </a:t>
            </a:r>
            <a:r>
              <a:rPr lang="tr-TR" dirty="0" err="1" smtClean="0"/>
              <a:t>It</a:t>
            </a:r>
            <a:r>
              <a:rPr lang="tr-TR" dirty="0" smtClean="0"/>
              <a:t> is a </a:t>
            </a:r>
            <a:r>
              <a:rPr lang="tr-TR" dirty="0" err="1" smtClean="0"/>
              <a:t>complex</a:t>
            </a:r>
            <a:r>
              <a:rPr lang="tr-TR" dirty="0" smtClean="0"/>
              <a:t> </a:t>
            </a:r>
            <a:r>
              <a:rPr lang="tr-TR" dirty="0" err="1" smtClean="0"/>
              <a:t>query</a:t>
            </a:r>
            <a:r>
              <a:rPr lang="tr-TR" dirty="0" smtClean="0"/>
              <a:t> )</a:t>
            </a:r>
          </a:p>
          <a:p>
            <a:endParaRPr lang="tr-TR" dirty="0" smtClean="0"/>
          </a:p>
          <a:p>
            <a:r>
              <a:rPr lang="tr-TR" dirty="0" err="1" smtClean="0"/>
              <a:t>Select</a:t>
            </a:r>
            <a:r>
              <a:rPr lang="tr-TR" dirty="0" smtClean="0"/>
              <a:t>  s.</a:t>
            </a:r>
            <a:r>
              <a:rPr lang="tr-TR" dirty="0" err="1" smtClean="0"/>
              <a:t>sname</a:t>
            </a:r>
            <a:endParaRPr lang="tr-TR" dirty="0" smtClean="0"/>
          </a:p>
          <a:p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sailors</a:t>
            </a:r>
            <a:r>
              <a:rPr lang="tr-TR" dirty="0" smtClean="0"/>
              <a:t>  s, </a:t>
            </a:r>
            <a:r>
              <a:rPr lang="tr-TR" dirty="0" err="1" smtClean="0"/>
              <a:t>reserves</a:t>
            </a:r>
            <a:r>
              <a:rPr lang="tr-TR" dirty="0" smtClean="0"/>
              <a:t> r 1, </a:t>
            </a:r>
            <a:r>
              <a:rPr lang="tr-TR" dirty="0" err="1" smtClean="0"/>
              <a:t>boats</a:t>
            </a:r>
            <a:r>
              <a:rPr lang="tr-TR" dirty="0" smtClean="0"/>
              <a:t> b1, r 2, </a:t>
            </a:r>
            <a:r>
              <a:rPr lang="tr-TR" dirty="0" err="1" smtClean="0"/>
              <a:t>boats</a:t>
            </a:r>
            <a:r>
              <a:rPr lang="tr-TR" dirty="0" smtClean="0"/>
              <a:t> b2</a:t>
            </a:r>
          </a:p>
          <a:p>
            <a:r>
              <a:rPr lang="tr-TR" dirty="0" err="1" smtClean="0"/>
              <a:t>where</a:t>
            </a:r>
            <a:r>
              <a:rPr lang="tr-TR" dirty="0" smtClean="0"/>
              <a:t>  s.</a:t>
            </a:r>
            <a:r>
              <a:rPr lang="tr-TR" dirty="0" err="1" smtClean="0"/>
              <a:t>sid</a:t>
            </a:r>
            <a:r>
              <a:rPr lang="tr-TR" dirty="0" smtClean="0"/>
              <a:t> = r1.</a:t>
            </a:r>
            <a:r>
              <a:rPr lang="tr-TR" dirty="0" err="1" smtClean="0"/>
              <a:t>sid</a:t>
            </a:r>
            <a:r>
              <a:rPr lang="tr-TR" dirty="0" smtClean="0"/>
              <a:t>  </a:t>
            </a:r>
            <a:r>
              <a:rPr lang="tr-TR" dirty="0" err="1" smtClean="0"/>
              <a:t>and</a:t>
            </a:r>
            <a:r>
              <a:rPr lang="tr-TR" dirty="0" smtClean="0"/>
              <a:t> r1.</a:t>
            </a:r>
            <a:r>
              <a:rPr lang="tr-TR" dirty="0" err="1" smtClean="0"/>
              <a:t>bid</a:t>
            </a:r>
            <a:r>
              <a:rPr lang="tr-TR" dirty="0" smtClean="0"/>
              <a:t>=b1.</a:t>
            </a:r>
            <a:r>
              <a:rPr lang="tr-TR" dirty="0" err="1" smtClean="0"/>
              <a:t>bid</a:t>
            </a:r>
            <a:r>
              <a:rPr lang="tr-TR" dirty="0" smtClean="0"/>
              <a:t> </a:t>
            </a:r>
          </a:p>
          <a:p>
            <a:r>
              <a:rPr lang="tr-TR" dirty="0" smtClean="0"/>
              <a:t>	</a:t>
            </a:r>
            <a:r>
              <a:rPr lang="tr-TR" dirty="0" err="1" smtClean="0"/>
              <a:t>and</a:t>
            </a:r>
            <a:r>
              <a:rPr lang="tr-TR" dirty="0" smtClean="0"/>
              <a:t> s.</a:t>
            </a:r>
            <a:r>
              <a:rPr lang="tr-TR" dirty="0" err="1" smtClean="0"/>
              <a:t>sid</a:t>
            </a:r>
            <a:r>
              <a:rPr lang="tr-TR" dirty="0" smtClean="0"/>
              <a:t> = r2.</a:t>
            </a:r>
            <a:r>
              <a:rPr lang="tr-TR" dirty="0" err="1" smtClean="0"/>
              <a:t>sid</a:t>
            </a:r>
            <a:r>
              <a:rPr lang="tr-TR" dirty="0" smtClean="0"/>
              <a:t>  </a:t>
            </a:r>
            <a:r>
              <a:rPr lang="tr-TR" dirty="0" err="1" smtClean="0"/>
              <a:t>and</a:t>
            </a:r>
            <a:r>
              <a:rPr lang="tr-TR" dirty="0" smtClean="0"/>
              <a:t> r2.</a:t>
            </a:r>
            <a:r>
              <a:rPr lang="tr-TR" dirty="0" err="1" smtClean="0"/>
              <a:t>bid</a:t>
            </a:r>
            <a:r>
              <a:rPr lang="tr-TR" dirty="0" smtClean="0"/>
              <a:t>=b2.</a:t>
            </a:r>
            <a:r>
              <a:rPr lang="tr-TR" dirty="0" err="1" smtClean="0"/>
              <a:t>bid</a:t>
            </a:r>
            <a:r>
              <a:rPr lang="tr-TR" dirty="0" smtClean="0"/>
              <a:t> </a:t>
            </a:r>
          </a:p>
          <a:p>
            <a:r>
              <a:rPr lang="tr-TR" dirty="0" smtClean="0"/>
              <a:t>	</a:t>
            </a:r>
            <a:r>
              <a:rPr lang="tr-TR" dirty="0" err="1" smtClean="0"/>
              <a:t>and</a:t>
            </a:r>
            <a:r>
              <a:rPr lang="tr-TR" dirty="0" smtClean="0"/>
              <a:t>  b1.</a:t>
            </a:r>
            <a:r>
              <a:rPr lang="tr-TR" dirty="0" err="1" smtClean="0"/>
              <a:t>color</a:t>
            </a:r>
            <a:r>
              <a:rPr lang="tr-TR" dirty="0" smtClean="0"/>
              <a:t>=‘</a:t>
            </a:r>
            <a:r>
              <a:rPr lang="tr-TR" dirty="0" err="1" smtClean="0"/>
              <a:t>red</a:t>
            </a:r>
            <a:r>
              <a:rPr lang="tr-TR" dirty="0" smtClean="0"/>
              <a:t>’  </a:t>
            </a:r>
            <a:r>
              <a:rPr lang="tr-TR" dirty="0" err="1" smtClean="0"/>
              <a:t>and</a:t>
            </a:r>
            <a:r>
              <a:rPr lang="tr-TR" dirty="0" smtClean="0"/>
              <a:t>  b2.</a:t>
            </a:r>
            <a:r>
              <a:rPr lang="tr-TR" dirty="0" err="1" smtClean="0"/>
              <a:t>color</a:t>
            </a:r>
            <a:r>
              <a:rPr lang="tr-TR" dirty="0" smtClean="0"/>
              <a:t>=‘</a:t>
            </a:r>
            <a:r>
              <a:rPr lang="tr-TR" dirty="0" err="1" smtClean="0"/>
              <a:t>green</a:t>
            </a:r>
            <a:r>
              <a:rPr lang="tr-TR" dirty="0" smtClean="0"/>
              <a:t>’;</a:t>
            </a:r>
          </a:p>
          <a:p>
            <a:endParaRPr lang="tr-TR" dirty="0" smtClean="0"/>
          </a:p>
          <a:p>
            <a:r>
              <a:rPr lang="tr-TR" b="1" dirty="0" smtClean="0"/>
              <a:t>Q7 </a:t>
            </a:r>
            <a:r>
              <a:rPr lang="tr-TR" b="1" dirty="0" err="1" smtClean="0"/>
              <a:t>Answer</a:t>
            </a:r>
            <a:r>
              <a:rPr lang="tr-TR" b="1" dirty="0" smtClean="0"/>
              <a:t> -2 </a:t>
            </a:r>
            <a:r>
              <a:rPr lang="tr-TR" dirty="0" smtClean="0"/>
              <a:t>–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Intersect</a:t>
            </a:r>
            <a:r>
              <a:rPr lang="tr-TR" dirty="0" smtClean="0"/>
              <a:t> </a:t>
            </a:r>
            <a:r>
              <a:rPr lang="tr-TR" dirty="0" err="1" smtClean="0"/>
              <a:t>operation</a:t>
            </a:r>
            <a:r>
              <a:rPr lang="tr-TR" dirty="0" smtClean="0"/>
              <a:t> (</a:t>
            </a:r>
            <a:r>
              <a:rPr lang="tr-TR" dirty="0" err="1" smtClean="0"/>
              <a:t>easily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understand</a:t>
            </a:r>
            <a:r>
              <a:rPr lang="tr-TR" dirty="0" smtClean="0"/>
              <a:t>, </a:t>
            </a:r>
            <a:r>
              <a:rPr lang="tr-TR" dirty="0" err="1" smtClean="0"/>
              <a:t>write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r>
              <a:rPr lang="tr-TR" dirty="0" err="1" smtClean="0"/>
              <a:t>Select</a:t>
            </a:r>
            <a:r>
              <a:rPr lang="tr-TR" dirty="0" smtClean="0"/>
              <a:t>  s.</a:t>
            </a:r>
            <a:r>
              <a:rPr lang="tr-TR" dirty="0" err="1" smtClean="0"/>
              <a:t>sname</a:t>
            </a:r>
            <a:endParaRPr lang="tr-TR" dirty="0" smtClean="0"/>
          </a:p>
          <a:p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sailors</a:t>
            </a:r>
            <a:r>
              <a:rPr lang="tr-TR" dirty="0" smtClean="0"/>
              <a:t>  s, </a:t>
            </a:r>
            <a:r>
              <a:rPr lang="tr-TR" dirty="0" err="1" smtClean="0"/>
              <a:t>reserves</a:t>
            </a:r>
            <a:r>
              <a:rPr lang="tr-TR" dirty="0" smtClean="0"/>
              <a:t> r , </a:t>
            </a:r>
            <a:r>
              <a:rPr lang="tr-TR" dirty="0" err="1" smtClean="0"/>
              <a:t>boats</a:t>
            </a:r>
            <a:r>
              <a:rPr lang="tr-TR" dirty="0" smtClean="0"/>
              <a:t> b</a:t>
            </a:r>
          </a:p>
          <a:p>
            <a:r>
              <a:rPr lang="tr-TR" dirty="0" err="1" smtClean="0"/>
              <a:t>where</a:t>
            </a:r>
            <a:r>
              <a:rPr lang="tr-TR" dirty="0" smtClean="0"/>
              <a:t>  s.</a:t>
            </a:r>
            <a:r>
              <a:rPr lang="tr-TR" dirty="0" err="1" smtClean="0"/>
              <a:t>sid</a:t>
            </a:r>
            <a:r>
              <a:rPr lang="tr-TR" dirty="0" smtClean="0"/>
              <a:t> = r.</a:t>
            </a:r>
            <a:r>
              <a:rPr lang="tr-TR" dirty="0" err="1" smtClean="0"/>
              <a:t>sid</a:t>
            </a:r>
            <a:r>
              <a:rPr lang="tr-TR" dirty="0" smtClean="0"/>
              <a:t>  </a:t>
            </a:r>
            <a:r>
              <a:rPr lang="tr-TR" dirty="0" err="1" smtClean="0"/>
              <a:t>and</a:t>
            </a:r>
            <a:r>
              <a:rPr lang="tr-TR" dirty="0" smtClean="0"/>
              <a:t> r.</a:t>
            </a:r>
            <a:r>
              <a:rPr lang="tr-TR" dirty="0" err="1" smtClean="0"/>
              <a:t>bid</a:t>
            </a:r>
            <a:r>
              <a:rPr lang="tr-TR" dirty="0" smtClean="0"/>
              <a:t>=b.</a:t>
            </a:r>
            <a:r>
              <a:rPr lang="tr-TR" dirty="0" err="1" smtClean="0"/>
              <a:t>bid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b.</a:t>
            </a:r>
            <a:r>
              <a:rPr lang="tr-TR" dirty="0" err="1" smtClean="0"/>
              <a:t>color</a:t>
            </a:r>
            <a:r>
              <a:rPr lang="tr-TR" dirty="0" smtClean="0"/>
              <a:t>=‘</a:t>
            </a:r>
            <a:r>
              <a:rPr lang="tr-TR" dirty="0" err="1" smtClean="0"/>
              <a:t>red</a:t>
            </a:r>
            <a:r>
              <a:rPr lang="tr-TR" dirty="0" smtClean="0"/>
              <a:t>’ </a:t>
            </a:r>
          </a:p>
          <a:p>
            <a:r>
              <a:rPr lang="tr-TR" b="1" dirty="0" smtClean="0"/>
              <a:t>INTERSECT</a:t>
            </a:r>
          </a:p>
          <a:p>
            <a:r>
              <a:rPr lang="tr-TR" dirty="0" err="1" smtClean="0"/>
              <a:t>Select</a:t>
            </a:r>
            <a:r>
              <a:rPr lang="tr-TR" dirty="0" smtClean="0"/>
              <a:t>  s2.</a:t>
            </a:r>
            <a:r>
              <a:rPr lang="tr-TR" dirty="0" err="1" smtClean="0"/>
              <a:t>sname</a:t>
            </a:r>
            <a:endParaRPr lang="tr-TR" dirty="0" smtClean="0"/>
          </a:p>
          <a:p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sailors</a:t>
            </a:r>
            <a:r>
              <a:rPr lang="tr-TR" dirty="0" smtClean="0"/>
              <a:t>  s2, </a:t>
            </a:r>
            <a:r>
              <a:rPr lang="tr-TR" dirty="0" err="1" smtClean="0"/>
              <a:t>reserves</a:t>
            </a:r>
            <a:r>
              <a:rPr lang="tr-TR" dirty="0" smtClean="0"/>
              <a:t> r 2, </a:t>
            </a:r>
            <a:r>
              <a:rPr lang="tr-TR" dirty="0" err="1" smtClean="0"/>
              <a:t>boats</a:t>
            </a:r>
            <a:r>
              <a:rPr lang="tr-TR" dirty="0" smtClean="0"/>
              <a:t> b2</a:t>
            </a:r>
          </a:p>
          <a:p>
            <a:r>
              <a:rPr lang="tr-TR" dirty="0" err="1" smtClean="0"/>
              <a:t>where</a:t>
            </a:r>
            <a:r>
              <a:rPr lang="tr-TR" dirty="0" smtClean="0"/>
              <a:t>  s2.</a:t>
            </a:r>
            <a:r>
              <a:rPr lang="tr-TR" dirty="0" err="1" smtClean="0"/>
              <a:t>sid</a:t>
            </a:r>
            <a:r>
              <a:rPr lang="tr-TR" dirty="0" smtClean="0"/>
              <a:t> = r2.</a:t>
            </a:r>
            <a:r>
              <a:rPr lang="tr-TR" dirty="0" err="1" smtClean="0"/>
              <a:t>sid</a:t>
            </a:r>
            <a:r>
              <a:rPr lang="tr-TR" dirty="0" smtClean="0"/>
              <a:t>  </a:t>
            </a:r>
            <a:r>
              <a:rPr lang="tr-TR" dirty="0" err="1" smtClean="0"/>
              <a:t>and</a:t>
            </a:r>
            <a:r>
              <a:rPr lang="tr-TR" dirty="0" smtClean="0"/>
              <a:t> r2.</a:t>
            </a:r>
            <a:r>
              <a:rPr lang="tr-TR" dirty="0" err="1" smtClean="0"/>
              <a:t>bid</a:t>
            </a:r>
            <a:r>
              <a:rPr lang="tr-TR" dirty="0" smtClean="0"/>
              <a:t>=b2.</a:t>
            </a:r>
            <a:r>
              <a:rPr lang="tr-TR" dirty="0" err="1" smtClean="0"/>
              <a:t>bid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b2.</a:t>
            </a:r>
            <a:r>
              <a:rPr lang="tr-TR" dirty="0" err="1" smtClean="0"/>
              <a:t>color</a:t>
            </a:r>
            <a:r>
              <a:rPr lang="tr-TR" dirty="0" smtClean="0"/>
              <a:t>=‘</a:t>
            </a:r>
            <a:r>
              <a:rPr lang="tr-TR" dirty="0" err="1" smtClean="0"/>
              <a:t>red</a:t>
            </a:r>
            <a:r>
              <a:rPr lang="tr-TR" dirty="0" smtClean="0"/>
              <a:t>’ ;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642910" y="1214422"/>
            <a:ext cx="791755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Q8 </a:t>
            </a:r>
            <a:r>
              <a:rPr lang="tr-TR" b="1" dirty="0" err="1" smtClean="0"/>
              <a:t>Answer</a:t>
            </a:r>
            <a:r>
              <a:rPr lang="tr-TR" b="1" dirty="0" smtClean="0"/>
              <a:t>: </a:t>
            </a:r>
          </a:p>
          <a:p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sname</a:t>
            </a:r>
            <a:r>
              <a:rPr lang="tr-TR" dirty="0" smtClean="0"/>
              <a:t> of </a:t>
            </a:r>
            <a:r>
              <a:rPr lang="tr-TR" dirty="0" err="1" smtClean="0"/>
              <a:t>sailors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reserved</a:t>
            </a:r>
            <a:r>
              <a:rPr lang="tr-TR" dirty="0" smtClean="0"/>
              <a:t> </a:t>
            </a:r>
            <a:r>
              <a:rPr lang="tr-TR" dirty="0" err="1" smtClean="0"/>
              <a:t>red</a:t>
            </a:r>
            <a:r>
              <a:rPr lang="tr-TR" dirty="0" smtClean="0"/>
              <a:t> </a:t>
            </a:r>
            <a:r>
              <a:rPr lang="tr-TR" dirty="0" err="1" smtClean="0"/>
              <a:t>boats</a:t>
            </a:r>
            <a:r>
              <a:rPr lang="tr-TR" dirty="0" smtClean="0"/>
              <a:t> but not </a:t>
            </a:r>
            <a:r>
              <a:rPr lang="tr-TR" dirty="0" err="1" smtClean="0"/>
              <a:t>green</a:t>
            </a:r>
            <a:r>
              <a:rPr lang="tr-TR" dirty="0" smtClean="0"/>
              <a:t> </a:t>
            </a:r>
            <a:r>
              <a:rPr lang="tr-TR" dirty="0" err="1" smtClean="0"/>
              <a:t>boats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Select</a:t>
            </a:r>
            <a:r>
              <a:rPr lang="tr-TR" dirty="0" smtClean="0"/>
              <a:t>  s.</a:t>
            </a:r>
            <a:r>
              <a:rPr lang="tr-TR" dirty="0" err="1" smtClean="0"/>
              <a:t>sname</a:t>
            </a:r>
            <a:endParaRPr lang="tr-TR" dirty="0" smtClean="0"/>
          </a:p>
          <a:p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sailors</a:t>
            </a:r>
            <a:r>
              <a:rPr lang="tr-TR" dirty="0" smtClean="0"/>
              <a:t>  s, </a:t>
            </a:r>
            <a:r>
              <a:rPr lang="tr-TR" dirty="0" err="1" smtClean="0"/>
              <a:t>reserves</a:t>
            </a:r>
            <a:r>
              <a:rPr lang="tr-TR" dirty="0" smtClean="0"/>
              <a:t> r , </a:t>
            </a:r>
            <a:r>
              <a:rPr lang="tr-TR" dirty="0" err="1" smtClean="0"/>
              <a:t>boats</a:t>
            </a:r>
            <a:r>
              <a:rPr lang="tr-TR" dirty="0" smtClean="0"/>
              <a:t> b</a:t>
            </a:r>
          </a:p>
          <a:p>
            <a:r>
              <a:rPr lang="tr-TR" dirty="0" err="1" smtClean="0"/>
              <a:t>where</a:t>
            </a:r>
            <a:r>
              <a:rPr lang="tr-TR" dirty="0" smtClean="0"/>
              <a:t>  s.</a:t>
            </a:r>
            <a:r>
              <a:rPr lang="tr-TR" dirty="0" err="1" smtClean="0"/>
              <a:t>sid</a:t>
            </a:r>
            <a:r>
              <a:rPr lang="tr-TR" dirty="0" smtClean="0"/>
              <a:t> = r.</a:t>
            </a:r>
            <a:r>
              <a:rPr lang="tr-TR" dirty="0" err="1" smtClean="0"/>
              <a:t>sid</a:t>
            </a:r>
            <a:r>
              <a:rPr lang="tr-TR" dirty="0" smtClean="0"/>
              <a:t>  </a:t>
            </a:r>
            <a:r>
              <a:rPr lang="tr-TR" dirty="0" err="1" smtClean="0"/>
              <a:t>and</a:t>
            </a:r>
            <a:r>
              <a:rPr lang="tr-TR" dirty="0" smtClean="0"/>
              <a:t> r.</a:t>
            </a:r>
            <a:r>
              <a:rPr lang="tr-TR" dirty="0" err="1" smtClean="0"/>
              <a:t>bid</a:t>
            </a:r>
            <a:r>
              <a:rPr lang="tr-TR" dirty="0" smtClean="0"/>
              <a:t>=b.</a:t>
            </a:r>
            <a:r>
              <a:rPr lang="tr-TR" dirty="0" err="1" smtClean="0"/>
              <a:t>bid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b.</a:t>
            </a:r>
            <a:r>
              <a:rPr lang="tr-TR" dirty="0" err="1" smtClean="0"/>
              <a:t>color</a:t>
            </a:r>
            <a:r>
              <a:rPr lang="tr-TR" dirty="0" smtClean="0"/>
              <a:t>=‘</a:t>
            </a:r>
            <a:r>
              <a:rPr lang="tr-TR" dirty="0" err="1" smtClean="0"/>
              <a:t>red</a:t>
            </a:r>
            <a:r>
              <a:rPr lang="tr-TR" dirty="0" smtClean="0"/>
              <a:t>’ </a:t>
            </a:r>
          </a:p>
          <a:p>
            <a:r>
              <a:rPr lang="tr-TR" b="1" dirty="0" smtClean="0"/>
              <a:t>MINUS</a:t>
            </a:r>
          </a:p>
          <a:p>
            <a:r>
              <a:rPr lang="tr-TR" dirty="0" err="1" smtClean="0"/>
              <a:t>Select</a:t>
            </a:r>
            <a:r>
              <a:rPr lang="tr-TR" dirty="0" smtClean="0"/>
              <a:t>  s2.</a:t>
            </a:r>
            <a:r>
              <a:rPr lang="tr-TR" dirty="0" err="1" smtClean="0"/>
              <a:t>sname</a:t>
            </a:r>
            <a:endParaRPr lang="tr-TR" dirty="0" smtClean="0"/>
          </a:p>
          <a:p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sailors</a:t>
            </a:r>
            <a:r>
              <a:rPr lang="tr-TR" dirty="0" smtClean="0"/>
              <a:t>  s2, </a:t>
            </a:r>
            <a:r>
              <a:rPr lang="tr-TR" dirty="0" err="1" smtClean="0"/>
              <a:t>reserves</a:t>
            </a:r>
            <a:r>
              <a:rPr lang="tr-TR" dirty="0" smtClean="0"/>
              <a:t> r2, </a:t>
            </a:r>
            <a:r>
              <a:rPr lang="tr-TR" dirty="0" err="1" smtClean="0"/>
              <a:t>boats</a:t>
            </a:r>
            <a:r>
              <a:rPr lang="tr-TR" dirty="0" smtClean="0"/>
              <a:t> b2</a:t>
            </a:r>
          </a:p>
          <a:p>
            <a:r>
              <a:rPr lang="tr-TR" dirty="0" err="1" smtClean="0"/>
              <a:t>where</a:t>
            </a:r>
            <a:r>
              <a:rPr lang="tr-TR" dirty="0" smtClean="0"/>
              <a:t>  s2.</a:t>
            </a:r>
            <a:r>
              <a:rPr lang="tr-TR" dirty="0" err="1" smtClean="0"/>
              <a:t>sid</a:t>
            </a:r>
            <a:r>
              <a:rPr lang="tr-TR" dirty="0" smtClean="0"/>
              <a:t> = r2.</a:t>
            </a:r>
            <a:r>
              <a:rPr lang="tr-TR" dirty="0" err="1" smtClean="0"/>
              <a:t>sid</a:t>
            </a:r>
            <a:r>
              <a:rPr lang="tr-TR" dirty="0" smtClean="0"/>
              <a:t>  </a:t>
            </a:r>
            <a:r>
              <a:rPr lang="tr-TR" dirty="0" err="1" smtClean="0"/>
              <a:t>and</a:t>
            </a:r>
            <a:r>
              <a:rPr lang="tr-TR" dirty="0" smtClean="0"/>
              <a:t> r2.</a:t>
            </a:r>
            <a:r>
              <a:rPr lang="tr-TR" dirty="0" err="1" smtClean="0"/>
              <a:t>bid</a:t>
            </a:r>
            <a:r>
              <a:rPr lang="tr-TR" dirty="0" smtClean="0"/>
              <a:t>=b2.</a:t>
            </a:r>
            <a:r>
              <a:rPr lang="tr-TR" dirty="0" err="1" smtClean="0"/>
              <a:t>bid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b2.</a:t>
            </a:r>
            <a:r>
              <a:rPr lang="tr-TR" dirty="0" err="1" smtClean="0"/>
              <a:t>color</a:t>
            </a:r>
            <a:r>
              <a:rPr lang="tr-TR" dirty="0" smtClean="0"/>
              <a:t>=‘</a:t>
            </a:r>
            <a:r>
              <a:rPr lang="tr-TR" dirty="0" err="1" smtClean="0"/>
              <a:t>green</a:t>
            </a:r>
            <a:r>
              <a:rPr lang="tr-TR" dirty="0" smtClean="0"/>
              <a:t>’;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240" cy="785818"/>
          </a:xfrm>
        </p:spPr>
        <p:txBody>
          <a:bodyPr/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</a:rPr>
              <a:t>ALL, SOME,ANY</a:t>
            </a:r>
            <a:endParaRPr lang="tr-TR" sz="3000" b="1" dirty="0">
              <a:solidFill>
                <a:srgbClr val="C00000"/>
              </a:solidFill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642910" y="2143116"/>
            <a:ext cx="804579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compare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datasets</a:t>
            </a:r>
            <a:endParaRPr lang="tr-TR" dirty="0" smtClean="0"/>
          </a:p>
          <a:p>
            <a:endParaRPr lang="tr-TR" dirty="0" smtClean="0"/>
          </a:p>
          <a:p>
            <a:r>
              <a:rPr lang="tr-TR" b="1" dirty="0" err="1" smtClean="0"/>
              <a:t>Example</a:t>
            </a:r>
            <a:r>
              <a:rPr lang="tr-TR" b="1" dirty="0" smtClean="0"/>
              <a:t>:</a:t>
            </a:r>
          </a:p>
          <a:p>
            <a:endParaRPr lang="tr-TR" dirty="0" smtClean="0"/>
          </a:p>
          <a:p>
            <a:r>
              <a:rPr lang="en-US" dirty="0" smtClean="0"/>
              <a:t>Find names of instructors with salary greater than that of some (at least one) </a:t>
            </a:r>
            <a:endParaRPr lang="tr-TR" dirty="0" smtClean="0"/>
          </a:p>
          <a:p>
            <a:r>
              <a:rPr lang="en-US" dirty="0" smtClean="0"/>
              <a:t>instructor in the Biology department. </a:t>
            </a:r>
            <a:endParaRPr lang="tr-TR" dirty="0" smtClean="0"/>
          </a:p>
          <a:p>
            <a:endParaRPr lang="tr-TR" dirty="0" smtClean="0"/>
          </a:p>
          <a:p>
            <a:r>
              <a:rPr lang="tr-TR" b="1" dirty="0" err="1" smtClean="0"/>
              <a:t>Answer</a:t>
            </a:r>
            <a:r>
              <a:rPr lang="tr-TR" b="1" dirty="0" smtClean="0"/>
              <a:t>-1 :</a:t>
            </a:r>
          </a:p>
          <a:p>
            <a:endParaRPr lang="tr-TR" dirty="0" smtClean="0"/>
          </a:p>
          <a:p>
            <a:r>
              <a:rPr lang="en-US" dirty="0" smtClean="0"/>
              <a:t>select distinct T.name</a:t>
            </a:r>
            <a:endParaRPr lang="tr-TR" dirty="0" smtClean="0"/>
          </a:p>
          <a:p>
            <a:r>
              <a:rPr lang="en-US" dirty="0" smtClean="0"/>
              <a:t>from instructor as T, instructor as S</a:t>
            </a:r>
            <a:endParaRPr lang="tr-TR" dirty="0" smtClean="0"/>
          </a:p>
          <a:p>
            <a:r>
              <a:rPr lang="en-US" dirty="0" smtClean="0"/>
              <a:t>where </a:t>
            </a:r>
            <a:r>
              <a:rPr lang="en-US" dirty="0" err="1" smtClean="0"/>
              <a:t>T.salary</a:t>
            </a:r>
            <a:r>
              <a:rPr lang="en-US" dirty="0" smtClean="0"/>
              <a:t> &gt; </a:t>
            </a:r>
            <a:r>
              <a:rPr lang="en-US" dirty="0" err="1" smtClean="0"/>
              <a:t>S.salary</a:t>
            </a:r>
            <a:r>
              <a:rPr lang="en-US" dirty="0" smtClean="0"/>
              <a:t> and </a:t>
            </a:r>
            <a:r>
              <a:rPr lang="en-US" dirty="0" err="1" smtClean="0"/>
              <a:t>S.dept_name</a:t>
            </a:r>
            <a:r>
              <a:rPr lang="en-US" dirty="0" smtClean="0"/>
              <a:t> = ’Biology’; 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642910" y="785794"/>
            <a:ext cx="72152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/>
          </a:p>
          <a:p>
            <a:r>
              <a:rPr lang="en-US" dirty="0" smtClean="0"/>
              <a:t> Same query using  </a:t>
            </a:r>
            <a:r>
              <a:rPr lang="en-US" b="1" dirty="0" smtClean="0"/>
              <a:t>some</a:t>
            </a:r>
            <a:r>
              <a:rPr lang="en-US" dirty="0" smtClean="0"/>
              <a:t> clause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select name</a:t>
            </a:r>
            <a:endParaRPr lang="tr-TR" dirty="0" smtClean="0"/>
          </a:p>
          <a:p>
            <a:r>
              <a:rPr lang="en-US" dirty="0" smtClean="0"/>
              <a:t>from instructor</a:t>
            </a:r>
            <a:endParaRPr lang="tr-TR" dirty="0" smtClean="0"/>
          </a:p>
          <a:p>
            <a:r>
              <a:rPr lang="en-US" dirty="0" smtClean="0"/>
              <a:t>where salary &gt; </a:t>
            </a:r>
            <a:r>
              <a:rPr lang="en-US" b="1" dirty="0" smtClean="0"/>
              <a:t>some</a:t>
            </a:r>
            <a:r>
              <a:rPr lang="en-US" dirty="0" smtClean="0"/>
              <a:t> (select salary</a:t>
            </a:r>
            <a:endParaRPr lang="tr-TR" dirty="0" smtClean="0"/>
          </a:p>
          <a:p>
            <a:r>
              <a:rPr lang="en-US" dirty="0" smtClean="0"/>
              <a:t>                                     from instructor</a:t>
            </a:r>
            <a:endParaRPr lang="tr-TR" dirty="0" smtClean="0"/>
          </a:p>
          <a:p>
            <a:r>
              <a:rPr lang="en-US" dirty="0" smtClean="0"/>
              <a:t>                                     where </a:t>
            </a:r>
            <a:r>
              <a:rPr lang="en-US" dirty="0" err="1" smtClean="0"/>
              <a:t>dept_name</a:t>
            </a:r>
            <a:r>
              <a:rPr lang="en-US" dirty="0" smtClean="0"/>
              <a:t> = ’Biology’);</a:t>
            </a:r>
            <a:endParaRPr lang="tr-TR" dirty="0" smtClean="0"/>
          </a:p>
        </p:txBody>
      </p:sp>
      <p:sp>
        <p:nvSpPr>
          <p:cNvPr id="5" name="4 Dikdörtgen"/>
          <p:cNvSpPr/>
          <p:nvPr/>
        </p:nvSpPr>
        <p:spPr>
          <a:xfrm>
            <a:off x="642910" y="3478130"/>
            <a:ext cx="72152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/>
          </a:p>
          <a:p>
            <a:r>
              <a:rPr lang="en-US" dirty="0" smtClean="0"/>
              <a:t> Same query using  </a:t>
            </a:r>
            <a:r>
              <a:rPr lang="tr-TR" b="1" dirty="0" err="1" smtClean="0"/>
              <a:t>any</a:t>
            </a:r>
            <a:r>
              <a:rPr lang="tr-TR" b="1" dirty="0" smtClean="0"/>
              <a:t> </a:t>
            </a:r>
            <a:r>
              <a:rPr lang="en-US" dirty="0" smtClean="0"/>
              <a:t>clause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select name</a:t>
            </a:r>
            <a:endParaRPr lang="tr-TR" dirty="0" smtClean="0"/>
          </a:p>
          <a:p>
            <a:r>
              <a:rPr lang="en-US" dirty="0" smtClean="0"/>
              <a:t>from instructor</a:t>
            </a:r>
            <a:endParaRPr lang="tr-TR" dirty="0" smtClean="0"/>
          </a:p>
          <a:p>
            <a:r>
              <a:rPr lang="en-US" dirty="0" smtClean="0"/>
              <a:t>where salary &gt; </a:t>
            </a:r>
            <a:r>
              <a:rPr lang="tr-TR" b="1" dirty="0" err="1" smtClean="0"/>
              <a:t>any</a:t>
            </a:r>
            <a:r>
              <a:rPr lang="tr-TR" b="1" dirty="0" smtClean="0"/>
              <a:t> </a:t>
            </a:r>
            <a:r>
              <a:rPr lang="en-US" dirty="0" smtClean="0"/>
              <a:t>(select salary</a:t>
            </a:r>
            <a:endParaRPr lang="tr-TR" dirty="0" smtClean="0"/>
          </a:p>
          <a:p>
            <a:r>
              <a:rPr lang="en-US" dirty="0" smtClean="0"/>
              <a:t>                                     from instructor</a:t>
            </a:r>
            <a:endParaRPr lang="tr-TR" dirty="0" smtClean="0"/>
          </a:p>
          <a:p>
            <a:r>
              <a:rPr lang="en-US" dirty="0" smtClean="0"/>
              <a:t>                                     where </a:t>
            </a:r>
            <a:r>
              <a:rPr lang="en-US" dirty="0" err="1" smtClean="0"/>
              <a:t>dept_name</a:t>
            </a:r>
            <a:r>
              <a:rPr lang="en-US" dirty="0" smtClean="0"/>
              <a:t> = ’Biology’);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7890"/>
            <a:ext cx="8229240" cy="1145160"/>
          </a:xfrm>
        </p:spPr>
        <p:txBody>
          <a:bodyPr/>
          <a:lstStyle/>
          <a:p>
            <a:pPr algn="ctr"/>
            <a:r>
              <a:rPr lang="en-US" sz="3000" b="1" dirty="0" smtClean="0">
                <a:solidFill>
                  <a:srgbClr val="C00000"/>
                </a:solidFill>
              </a:rPr>
              <a:t>Example Query</a:t>
            </a:r>
            <a:r>
              <a:rPr lang="tr-TR" sz="3000" b="1" dirty="0" smtClean="0">
                <a:solidFill>
                  <a:srgbClr val="C00000"/>
                </a:solidFill>
              </a:rPr>
              <a:t> for All Clause</a:t>
            </a:r>
            <a:endParaRPr lang="tr-TR" sz="3000" b="1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457200" y="1809174"/>
            <a:ext cx="8229240" cy="3977280"/>
          </a:xfrm>
        </p:spPr>
        <p:txBody>
          <a:bodyPr/>
          <a:lstStyle/>
          <a:p>
            <a:r>
              <a:rPr lang="en-US" dirty="0" smtClean="0"/>
              <a:t>Find the names of all instructors whose salary is greater than </a:t>
            </a:r>
            <a:endParaRPr lang="tr-TR" dirty="0" smtClean="0"/>
          </a:p>
          <a:p>
            <a:r>
              <a:rPr lang="en-US" dirty="0" smtClean="0"/>
              <a:t>the salary of </a:t>
            </a:r>
            <a:r>
              <a:rPr lang="en-US" b="1" dirty="0" smtClean="0"/>
              <a:t>all</a:t>
            </a:r>
            <a:r>
              <a:rPr lang="en-US" dirty="0" smtClean="0"/>
              <a:t> instructors in the Biology department.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en-US" b="1" dirty="0" smtClean="0"/>
              <a:t>select </a:t>
            </a:r>
            <a:r>
              <a:rPr lang="en-US" i="1" dirty="0" smtClean="0"/>
              <a:t>name</a:t>
            </a:r>
          </a:p>
          <a:p>
            <a:r>
              <a:rPr lang="en-US" b="1" dirty="0" smtClean="0"/>
              <a:t>from </a:t>
            </a:r>
            <a:r>
              <a:rPr lang="en-US" i="1" dirty="0" smtClean="0"/>
              <a:t>instructor</a:t>
            </a:r>
          </a:p>
          <a:p>
            <a:r>
              <a:rPr lang="en-US" b="1" dirty="0" smtClean="0"/>
              <a:t>where </a:t>
            </a:r>
            <a:r>
              <a:rPr lang="en-US" i="1" dirty="0" smtClean="0"/>
              <a:t>salary </a:t>
            </a:r>
            <a:r>
              <a:rPr lang="en-US" dirty="0" smtClean="0"/>
              <a:t>&gt; </a:t>
            </a:r>
            <a:r>
              <a:rPr lang="en-US" b="1" dirty="0" smtClean="0"/>
              <a:t>all </a:t>
            </a:r>
            <a:r>
              <a:rPr lang="en-US" dirty="0" smtClean="0"/>
              <a:t>(</a:t>
            </a:r>
            <a:r>
              <a:rPr lang="en-US" b="1" dirty="0" smtClean="0"/>
              <a:t>select </a:t>
            </a:r>
            <a:r>
              <a:rPr lang="en-US" i="1" dirty="0" smtClean="0"/>
              <a:t>salary</a:t>
            </a:r>
          </a:p>
          <a:p>
            <a:r>
              <a:rPr lang="en-US" b="1" dirty="0" smtClean="0"/>
              <a:t>                                from </a:t>
            </a:r>
            <a:r>
              <a:rPr lang="en-US" i="1" dirty="0" smtClean="0"/>
              <a:t>instructor</a:t>
            </a:r>
          </a:p>
          <a:p>
            <a:r>
              <a:rPr lang="en-US" b="1" dirty="0" smtClean="0"/>
              <a:t>                                where </a:t>
            </a:r>
            <a:r>
              <a:rPr lang="en-US" i="1" dirty="0" err="1" smtClean="0"/>
              <a:t>dept_name</a:t>
            </a:r>
            <a:r>
              <a:rPr lang="en-US" i="1" dirty="0" smtClean="0"/>
              <a:t> </a:t>
            </a:r>
            <a:r>
              <a:rPr lang="en-US" dirty="0" smtClean="0"/>
              <a:t>= ’Biology’);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240" cy="785818"/>
          </a:xfrm>
        </p:spPr>
        <p:txBody>
          <a:bodyPr/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</a:rPr>
              <a:t>UNION vs UNION ALL</a:t>
            </a:r>
            <a:endParaRPr lang="tr-TR" sz="3000" b="1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457200" y="1952050"/>
            <a:ext cx="8115328" cy="3548652"/>
          </a:xfrm>
        </p:spPr>
        <p:txBody>
          <a:bodyPr/>
          <a:lstStyle/>
          <a:p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concetane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result</a:t>
            </a:r>
            <a:r>
              <a:rPr lang="tr-TR" dirty="0" smtClean="0"/>
              <a:t> of 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  </a:t>
            </a:r>
            <a:r>
              <a:rPr lang="tr-TR" dirty="0" err="1" smtClean="0"/>
              <a:t>SQLs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en-US" kern="1200" dirty="0">
                <a:solidFill>
                  <a:schemeClr val="tx1"/>
                </a:solidFill>
              </a:rPr>
              <a:t>They differ in the way they handle </a:t>
            </a:r>
            <a:r>
              <a:rPr lang="en-US" b="1" kern="1200" dirty="0">
                <a:solidFill>
                  <a:schemeClr val="tx1"/>
                </a:solidFill>
              </a:rPr>
              <a:t>duplicates</a:t>
            </a:r>
            <a:r>
              <a:rPr lang="en-US" kern="1200" dirty="0" smtClean="0">
                <a:solidFill>
                  <a:schemeClr val="tx1"/>
                </a:solidFill>
              </a:rPr>
              <a:t>.</a:t>
            </a:r>
            <a:endParaRPr lang="tr-TR" kern="1200" dirty="0" smtClean="0">
              <a:solidFill>
                <a:schemeClr val="tx1"/>
              </a:solidFill>
            </a:endParaRPr>
          </a:p>
          <a:p>
            <a:endParaRPr lang="tr-TR" kern="1200" dirty="0">
              <a:solidFill>
                <a:schemeClr val="tx1"/>
              </a:solidFill>
            </a:endParaRPr>
          </a:p>
          <a:p>
            <a:r>
              <a:rPr lang="tr-TR" kern="1200" dirty="0" err="1" smtClean="0">
                <a:solidFill>
                  <a:schemeClr val="tx1"/>
                </a:solidFill>
              </a:rPr>
              <a:t>Selected</a:t>
            </a:r>
            <a:r>
              <a:rPr lang="tr-TR" kern="1200" dirty="0" smtClean="0">
                <a:solidFill>
                  <a:schemeClr val="tx1"/>
                </a:solidFill>
              </a:rPr>
              <a:t> </a:t>
            </a:r>
            <a:r>
              <a:rPr lang="tr-TR" kern="1200" dirty="0" err="1" smtClean="0">
                <a:solidFill>
                  <a:schemeClr val="tx1"/>
                </a:solidFill>
              </a:rPr>
              <a:t>columns</a:t>
            </a:r>
            <a:r>
              <a:rPr lang="tr-TR" kern="1200" dirty="0" smtClean="0">
                <a:solidFill>
                  <a:schemeClr val="tx1"/>
                </a:solidFill>
              </a:rPr>
              <a:t> </a:t>
            </a:r>
            <a:r>
              <a:rPr lang="tr-TR" kern="1200" dirty="0" err="1" smtClean="0">
                <a:solidFill>
                  <a:schemeClr val="tx1"/>
                </a:solidFill>
              </a:rPr>
              <a:t>need</a:t>
            </a:r>
            <a:r>
              <a:rPr lang="tr-TR" kern="1200" dirty="0" smtClean="0">
                <a:solidFill>
                  <a:schemeClr val="tx1"/>
                </a:solidFill>
              </a:rPr>
              <a:t> </a:t>
            </a:r>
            <a:r>
              <a:rPr lang="tr-TR" kern="1200" dirty="0" err="1" smtClean="0">
                <a:solidFill>
                  <a:schemeClr val="tx1"/>
                </a:solidFill>
              </a:rPr>
              <a:t>to</a:t>
            </a:r>
            <a:r>
              <a:rPr lang="tr-TR" kern="1200" dirty="0" smtClean="0">
                <a:solidFill>
                  <a:schemeClr val="tx1"/>
                </a:solidFill>
              </a:rPr>
              <a:t> be of </a:t>
            </a:r>
            <a:r>
              <a:rPr lang="tr-TR" kern="1200" dirty="0" err="1" smtClean="0">
                <a:solidFill>
                  <a:schemeClr val="tx1"/>
                </a:solidFill>
              </a:rPr>
              <a:t>the</a:t>
            </a:r>
            <a:r>
              <a:rPr lang="tr-TR" kern="1200" dirty="0" smtClean="0">
                <a:solidFill>
                  <a:schemeClr val="tx1"/>
                </a:solidFill>
              </a:rPr>
              <a:t> </a:t>
            </a:r>
            <a:r>
              <a:rPr lang="tr-TR" kern="1200" dirty="0" err="1" smtClean="0">
                <a:solidFill>
                  <a:schemeClr val="tx1"/>
                </a:solidFill>
              </a:rPr>
              <a:t>same</a:t>
            </a:r>
            <a:r>
              <a:rPr lang="tr-TR" kern="1200" dirty="0" smtClean="0">
                <a:solidFill>
                  <a:schemeClr val="tx1"/>
                </a:solidFill>
              </a:rPr>
              <a:t> data </a:t>
            </a:r>
            <a:r>
              <a:rPr lang="tr-TR" kern="1200" dirty="0" err="1" smtClean="0">
                <a:solidFill>
                  <a:schemeClr val="tx1"/>
                </a:solidFill>
              </a:rPr>
              <a:t>type</a:t>
            </a:r>
            <a:endParaRPr lang="tr-TR" kern="1200" dirty="0" smtClean="0">
              <a:solidFill>
                <a:schemeClr val="tx1"/>
              </a:solidFill>
            </a:endParaRPr>
          </a:p>
          <a:p>
            <a:endParaRPr lang="tr-TR" kern="1200" dirty="0">
              <a:solidFill>
                <a:schemeClr val="tx1"/>
              </a:solidFill>
            </a:endParaRPr>
          </a:p>
          <a:p>
            <a:r>
              <a:rPr lang="en-US" dirty="0"/>
              <a:t>There is a performance hit when using UNION </a:t>
            </a:r>
            <a:r>
              <a:rPr lang="en-US" dirty="0" err="1"/>
              <a:t>vs</a:t>
            </a:r>
            <a:r>
              <a:rPr lang="en-US" dirty="0"/>
              <a:t> UNION ALL</a:t>
            </a:r>
            <a:r>
              <a:rPr lang="en-US" dirty="0" smtClean="0"/>
              <a:t>,</a:t>
            </a:r>
            <a:endParaRPr lang="tr-TR" kern="1200" dirty="0" smtClean="0">
              <a:solidFill>
                <a:schemeClr val="tx1"/>
              </a:solidFill>
            </a:endParaRP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71480"/>
            <a:ext cx="8229240" cy="642942"/>
          </a:xfrm>
        </p:spPr>
        <p:txBody>
          <a:bodyPr/>
          <a:lstStyle/>
          <a:p>
            <a:pPr algn="ctr">
              <a:defRPr/>
            </a:pPr>
            <a:r>
              <a:rPr lang="en-US" sz="3000" b="1" dirty="0" smtClean="0">
                <a:solidFill>
                  <a:srgbClr val="C00000"/>
                </a:solidFill>
              </a:rPr>
              <a:t>AGGREGATE FUNCT</a:t>
            </a:r>
            <a:r>
              <a:rPr lang="tr-TR" sz="3000" b="1" dirty="0">
                <a:solidFill>
                  <a:srgbClr val="C00000"/>
                </a:solidFill>
              </a:rPr>
              <a:t>I</a:t>
            </a:r>
            <a:r>
              <a:rPr lang="en-US" sz="3000" b="1" dirty="0" smtClean="0">
                <a:solidFill>
                  <a:srgbClr val="C00000"/>
                </a:solidFill>
              </a:rPr>
              <a:t>ONS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1214422"/>
            <a:ext cx="3543298" cy="1643074"/>
          </a:xfrm>
          <a:prstGeom prst="rect">
            <a:avLst/>
          </a:prstGeom>
        </p:spPr>
        <p:txBody>
          <a:bodyPr/>
          <a:lstStyle/>
          <a:p>
            <a:pPr algn="l">
              <a:buFont typeface="Monotype Sorts" charset="2"/>
              <a:buNone/>
              <a:tabLst>
                <a:tab pos="2222500" algn="l"/>
              </a:tabLst>
            </a:pPr>
            <a:r>
              <a:rPr lang="en-US" sz="2000" b="1" dirty="0" err="1" smtClean="0"/>
              <a:t>avg</a:t>
            </a:r>
            <a:r>
              <a:rPr lang="en-US" sz="2000" b="1" dirty="0" smtClean="0"/>
              <a:t>: </a:t>
            </a:r>
            <a:r>
              <a:rPr lang="en-US" sz="2000" dirty="0" smtClean="0"/>
              <a:t>average value</a:t>
            </a:r>
            <a:br>
              <a:rPr lang="en-US" sz="2000" dirty="0" smtClean="0"/>
            </a:br>
            <a:r>
              <a:rPr lang="en-US" sz="2000" b="1" dirty="0" smtClean="0"/>
              <a:t>min:  </a:t>
            </a:r>
            <a:r>
              <a:rPr lang="en-US" sz="2000" dirty="0" smtClean="0"/>
              <a:t>minimum value</a:t>
            </a:r>
            <a:br>
              <a:rPr lang="en-US" sz="2000" dirty="0" smtClean="0"/>
            </a:br>
            <a:r>
              <a:rPr lang="en-US" sz="2000" b="1" dirty="0" smtClean="0"/>
              <a:t>max:  </a:t>
            </a:r>
            <a:r>
              <a:rPr lang="en-US" sz="2000" dirty="0" smtClean="0"/>
              <a:t>maximum value</a:t>
            </a:r>
            <a:br>
              <a:rPr lang="en-US" sz="2000" dirty="0" smtClean="0"/>
            </a:br>
            <a:r>
              <a:rPr lang="en-US" sz="2000" b="1" dirty="0" smtClean="0"/>
              <a:t>sum:  </a:t>
            </a:r>
            <a:r>
              <a:rPr lang="en-US" sz="2000" dirty="0" smtClean="0"/>
              <a:t>sum of values</a:t>
            </a:r>
            <a:br>
              <a:rPr lang="en-US" sz="2000" dirty="0" smtClean="0"/>
            </a:br>
            <a:r>
              <a:rPr lang="en-US" sz="2000" b="1" dirty="0" smtClean="0"/>
              <a:t>count:  </a:t>
            </a:r>
            <a:r>
              <a:rPr lang="en-US" sz="2000" dirty="0" smtClean="0"/>
              <a:t>number of values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500034" y="2928934"/>
            <a:ext cx="835824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711325" algn="l"/>
              </a:tabLst>
            </a:pPr>
            <a:r>
              <a:rPr lang="en-US" sz="2000" dirty="0" smtClean="0"/>
              <a:t>Find the average salary of instructors in the Computer Science department</a:t>
            </a:r>
            <a:r>
              <a:rPr lang="en-US" dirty="0" smtClean="0"/>
              <a:t> </a:t>
            </a:r>
            <a:r>
              <a:rPr lang="tr-TR" dirty="0" smtClean="0"/>
              <a:t>: </a:t>
            </a:r>
            <a:r>
              <a:rPr lang="tr-TR" sz="2000" b="1" dirty="0" smtClean="0"/>
              <a:t>	</a:t>
            </a:r>
          </a:p>
          <a:p>
            <a:pPr>
              <a:tabLst>
                <a:tab pos="1711325" algn="l"/>
              </a:tabLst>
            </a:pPr>
            <a:endParaRPr lang="tr-TR" sz="2000" b="1" dirty="0" smtClean="0"/>
          </a:p>
          <a:p>
            <a:pPr>
              <a:tabLst>
                <a:tab pos="1711325" algn="l"/>
              </a:tabLst>
            </a:pPr>
            <a:r>
              <a:rPr lang="en-US" sz="2000" b="1" dirty="0" smtClean="0"/>
              <a:t>select </a:t>
            </a:r>
            <a:r>
              <a:rPr lang="en-US" sz="2000" b="1" dirty="0" err="1" smtClean="0"/>
              <a:t>avg</a:t>
            </a:r>
            <a:r>
              <a:rPr lang="en-US" sz="2000" b="1" dirty="0" smtClean="0"/>
              <a:t> </a:t>
            </a:r>
            <a:r>
              <a:rPr lang="en-US" sz="2000" dirty="0" smtClean="0"/>
              <a:t>(</a:t>
            </a:r>
            <a:r>
              <a:rPr lang="en-US" sz="2000" i="1" dirty="0" smtClean="0"/>
              <a:t>salary</a:t>
            </a:r>
            <a:r>
              <a:rPr lang="en-US" sz="2000" dirty="0" smtClean="0"/>
              <a:t>)</a:t>
            </a:r>
            <a:r>
              <a:rPr lang="tr-TR" sz="2000" dirty="0" smtClean="0"/>
              <a:t>  f</a:t>
            </a:r>
            <a:r>
              <a:rPr lang="en-US" sz="2000" b="1" dirty="0" err="1" smtClean="0"/>
              <a:t>rom</a:t>
            </a:r>
            <a:r>
              <a:rPr lang="en-US" sz="2000" b="1" dirty="0" smtClean="0"/>
              <a:t> </a:t>
            </a:r>
            <a:r>
              <a:rPr lang="en-US" sz="2000" i="1" dirty="0" smtClean="0"/>
              <a:t>instructor</a:t>
            </a:r>
            <a:r>
              <a:rPr lang="tr-TR" sz="2000" i="1" dirty="0" smtClean="0"/>
              <a:t>  </a:t>
            </a:r>
            <a:r>
              <a:rPr lang="en-US" sz="2000" b="1" dirty="0" smtClean="0"/>
              <a:t>where </a:t>
            </a:r>
            <a:r>
              <a:rPr lang="en-US" sz="2000" i="1" dirty="0" err="1" smtClean="0"/>
              <a:t>dept_name</a:t>
            </a:r>
            <a:r>
              <a:rPr lang="en-US" sz="2000" dirty="0" smtClean="0"/>
              <a:t>= ’Comp. Sci.’;</a:t>
            </a:r>
            <a:endParaRPr lang="tr-TR" sz="2000" dirty="0" smtClean="0"/>
          </a:p>
          <a:p>
            <a:pPr>
              <a:tabLst>
                <a:tab pos="1711325" algn="l"/>
              </a:tabLst>
            </a:pPr>
            <a:endParaRPr lang="tr-TR" sz="2000" dirty="0" smtClean="0"/>
          </a:p>
          <a:p>
            <a:pPr>
              <a:tabLst>
                <a:tab pos="1711325" algn="l"/>
              </a:tabLst>
            </a:pPr>
            <a:r>
              <a:rPr lang="en-US" sz="2000" dirty="0" smtClean="0"/>
              <a:t>Find the total number of instructors who teach a course in the Spring 2010 semester</a:t>
            </a:r>
            <a:r>
              <a:rPr lang="tr-TR" sz="2000" dirty="0" smtClean="0"/>
              <a:t>: </a:t>
            </a:r>
          </a:p>
          <a:p>
            <a:pPr>
              <a:tabLst>
                <a:tab pos="1711325" algn="l"/>
              </a:tabLst>
            </a:pPr>
            <a:endParaRPr lang="tr-TR" sz="2000" b="1" dirty="0" smtClean="0"/>
          </a:p>
          <a:p>
            <a:pPr>
              <a:tabLst>
                <a:tab pos="1711325" algn="l"/>
              </a:tabLst>
            </a:pPr>
            <a:r>
              <a:rPr lang="en-US" sz="2000" b="1" dirty="0" smtClean="0"/>
              <a:t>select count </a:t>
            </a:r>
            <a:r>
              <a:rPr lang="en-US" sz="2000" dirty="0" smtClean="0"/>
              <a:t>(</a:t>
            </a:r>
            <a:r>
              <a:rPr lang="en-US" sz="2000" b="1" dirty="0" smtClean="0"/>
              <a:t>distinct </a:t>
            </a:r>
            <a:r>
              <a:rPr lang="en-US" sz="2000" i="1" dirty="0" smtClean="0"/>
              <a:t>ID</a:t>
            </a:r>
            <a:r>
              <a:rPr lang="en-US" sz="2000" dirty="0" smtClean="0"/>
              <a:t>)</a:t>
            </a:r>
            <a:r>
              <a:rPr lang="tr-TR" sz="2000" dirty="0" smtClean="0"/>
              <a:t>  </a:t>
            </a:r>
            <a:r>
              <a:rPr lang="en-US" sz="2000" b="1" dirty="0" smtClean="0"/>
              <a:t>from </a:t>
            </a:r>
            <a:r>
              <a:rPr lang="en-US" sz="2000" i="1" dirty="0" smtClean="0"/>
              <a:t>teaches</a:t>
            </a:r>
            <a:r>
              <a:rPr lang="tr-TR" sz="2000" i="1" dirty="0" smtClean="0"/>
              <a:t>  </a:t>
            </a:r>
            <a:r>
              <a:rPr lang="en-US" sz="2000" b="1" dirty="0" smtClean="0"/>
              <a:t>where </a:t>
            </a:r>
            <a:r>
              <a:rPr lang="en-US" sz="2000" i="1" dirty="0" smtClean="0"/>
              <a:t>semester </a:t>
            </a:r>
            <a:r>
              <a:rPr lang="en-US" sz="2000" dirty="0" smtClean="0"/>
              <a:t>= ’Spring’ </a:t>
            </a:r>
            <a:r>
              <a:rPr lang="en-US" sz="2000" b="1" dirty="0" smtClean="0"/>
              <a:t>and </a:t>
            </a:r>
            <a:r>
              <a:rPr lang="en-US" sz="2000" i="1" dirty="0" smtClean="0"/>
              <a:t>year </a:t>
            </a:r>
            <a:r>
              <a:rPr lang="en-US" sz="2000" dirty="0" smtClean="0"/>
              <a:t>= 2010</a:t>
            </a:r>
            <a:r>
              <a:rPr lang="tr-TR" sz="2000" dirty="0" smtClean="0"/>
              <a:t>;</a:t>
            </a:r>
          </a:p>
          <a:p>
            <a:pPr>
              <a:tabLst>
                <a:tab pos="1711325" algn="l"/>
              </a:tabLst>
            </a:pPr>
            <a:endParaRPr lang="tr-T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9328"/>
            <a:ext cx="8229240" cy="1145160"/>
          </a:xfrm>
        </p:spPr>
        <p:txBody>
          <a:bodyPr/>
          <a:lstStyle/>
          <a:p>
            <a:r>
              <a:rPr lang="tr-TR" sz="3000" b="1" dirty="0" smtClean="0">
                <a:solidFill>
                  <a:srgbClr val="C00000"/>
                </a:solidFill>
              </a:rPr>
              <a:t>..GROUP BY</a:t>
            </a:r>
            <a:endParaRPr lang="tr-TR" sz="3000" b="1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457200" y="1818834"/>
            <a:ext cx="8229240" cy="3681868"/>
          </a:xfrm>
        </p:spPr>
        <p:txBody>
          <a:bodyPr/>
          <a:lstStyle/>
          <a:p>
            <a:r>
              <a:rPr lang="en-US" dirty="0" smtClean="0"/>
              <a:t>Attributes in select clause outside of aggregate functions must appear</a:t>
            </a:r>
            <a:endParaRPr lang="tr-TR" dirty="0" smtClean="0"/>
          </a:p>
          <a:p>
            <a:r>
              <a:rPr lang="en-US" dirty="0" smtClean="0"/>
              <a:t> in group by list</a:t>
            </a:r>
          </a:p>
          <a:p>
            <a:pPr lvl="1"/>
            <a:endParaRPr lang="tr-TR" dirty="0" smtClean="0"/>
          </a:p>
          <a:p>
            <a:pPr lvl="1"/>
            <a:r>
              <a:rPr lang="en-US" dirty="0" smtClean="0"/>
              <a:t>/* erroneous query */</a:t>
            </a:r>
            <a:endParaRPr lang="tr-TR" dirty="0" smtClean="0"/>
          </a:p>
          <a:p>
            <a:pPr lvl="1"/>
            <a:endParaRPr lang="tr-TR" dirty="0" smtClean="0"/>
          </a:p>
          <a:p>
            <a:r>
              <a:rPr lang="en-US" dirty="0" smtClean="0"/>
              <a:t>select city, </a:t>
            </a:r>
            <a:r>
              <a:rPr lang="en-US" dirty="0" err="1" smtClean="0"/>
              <a:t>student_name</a:t>
            </a:r>
            <a:r>
              <a:rPr lang="en-US" dirty="0" smtClean="0"/>
              <a:t>, count(*), </a:t>
            </a:r>
            <a:r>
              <a:rPr lang="en-US" dirty="0" err="1" smtClean="0"/>
              <a:t>avg</a:t>
            </a:r>
            <a:r>
              <a:rPr lang="en-US" dirty="0" smtClean="0"/>
              <a:t>(</a:t>
            </a:r>
            <a:r>
              <a:rPr lang="en-US" dirty="0" err="1" smtClean="0"/>
              <a:t>average_note</a:t>
            </a:r>
            <a:r>
              <a:rPr lang="en-US" dirty="0" smtClean="0"/>
              <a:t>) note from student</a:t>
            </a:r>
          </a:p>
          <a:p>
            <a:r>
              <a:rPr lang="en-US" dirty="0" smtClean="0"/>
              <a:t>group by city 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58" y="1785926"/>
            <a:ext cx="8429684" cy="4071966"/>
          </a:xfrm>
          <a:prstGeom prst="rect">
            <a:avLst/>
          </a:prstGeom>
        </p:spPr>
        <p:txBody>
          <a:bodyPr/>
          <a:lstStyle/>
          <a:p>
            <a:pPr lvl="1" eaLnBrk="1" hangingPunct="1"/>
            <a:r>
              <a:rPr lang="en-US" sz="2000" dirty="0" smtClean="0">
                <a:solidFill>
                  <a:srgbClr val="990000"/>
                </a:solidFill>
              </a:rPr>
              <a:t>SELECT</a:t>
            </a:r>
          </a:p>
          <a:p>
            <a:pPr lvl="2" eaLnBrk="1" hangingPunct="1"/>
            <a:r>
              <a:rPr lang="en-US" sz="1800" dirty="0" smtClean="0"/>
              <a:t>List the </a:t>
            </a:r>
            <a:r>
              <a:rPr lang="en-US" sz="1800" b="1" u="sng" dirty="0" smtClean="0">
                <a:solidFill>
                  <a:srgbClr val="FF3300"/>
                </a:solidFill>
              </a:rPr>
              <a:t>columns</a:t>
            </a:r>
            <a:r>
              <a:rPr lang="en-US" sz="1800" dirty="0" smtClean="0"/>
              <a:t> (and expressions) that should be returned from the query</a:t>
            </a:r>
          </a:p>
          <a:p>
            <a:pPr lvl="1" eaLnBrk="1" hangingPunct="1"/>
            <a:r>
              <a:rPr lang="en-US" sz="2000" dirty="0" smtClean="0">
                <a:solidFill>
                  <a:srgbClr val="990000"/>
                </a:solidFill>
              </a:rPr>
              <a:t>FROM</a:t>
            </a:r>
          </a:p>
          <a:p>
            <a:pPr lvl="2" eaLnBrk="1" hangingPunct="1"/>
            <a:r>
              <a:rPr lang="en-US" sz="1800" dirty="0" smtClean="0"/>
              <a:t>Indicate the </a:t>
            </a:r>
            <a:r>
              <a:rPr lang="en-US" sz="1800" b="1" u="sng" dirty="0" smtClean="0">
                <a:solidFill>
                  <a:srgbClr val="FF3300"/>
                </a:solidFill>
              </a:rPr>
              <a:t>table</a:t>
            </a:r>
            <a:r>
              <a:rPr lang="en-US" sz="1800" dirty="0" smtClean="0"/>
              <a:t>(s) or view(s) from which data will be obtained</a:t>
            </a:r>
          </a:p>
          <a:p>
            <a:pPr lvl="1" eaLnBrk="1" hangingPunct="1"/>
            <a:r>
              <a:rPr lang="en-US" sz="2000" dirty="0" smtClean="0">
                <a:solidFill>
                  <a:srgbClr val="990000"/>
                </a:solidFill>
              </a:rPr>
              <a:t>WHERE</a:t>
            </a:r>
          </a:p>
          <a:p>
            <a:pPr lvl="2" eaLnBrk="1" hangingPunct="1"/>
            <a:r>
              <a:rPr lang="en-US" sz="1800" dirty="0" smtClean="0"/>
              <a:t>Indicate the </a:t>
            </a:r>
            <a:r>
              <a:rPr lang="en-US" sz="1800" b="1" u="sng" dirty="0" smtClean="0">
                <a:solidFill>
                  <a:srgbClr val="FF3300"/>
                </a:solidFill>
              </a:rPr>
              <a:t>conditions</a:t>
            </a:r>
            <a:r>
              <a:rPr lang="en-US" sz="1800" dirty="0" smtClean="0"/>
              <a:t> under which a </a:t>
            </a:r>
            <a:r>
              <a:rPr lang="en-US" sz="1800" b="1" u="sng" dirty="0" smtClean="0"/>
              <a:t>row</a:t>
            </a:r>
            <a:r>
              <a:rPr lang="en-US" sz="1800" dirty="0" smtClean="0"/>
              <a:t> will be included in the result</a:t>
            </a:r>
          </a:p>
          <a:p>
            <a:pPr lvl="1" eaLnBrk="1" hangingPunct="1"/>
            <a:r>
              <a:rPr lang="en-US" sz="2000" dirty="0" smtClean="0">
                <a:solidFill>
                  <a:srgbClr val="990000"/>
                </a:solidFill>
              </a:rPr>
              <a:t>GROUP BY</a:t>
            </a:r>
          </a:p>
          <a:p>
            <a:pPr lvl="2" eaLnBrk="1" hangingPunct="1"/>
            <a:r>
              <a:rPr lang="en-US" sz="1800" dirty="0" smtClean="0"/>
              <a:t>Indicate </a:t>
            </a:r>
            <a:r>
              <a:rPr lang="en-US" sz="1800" b="1" u="sng" dirty="0" smtClean="0">
                <a:solidFill>
                  <a:srgbClr val="FF3300"/>
                </a:solidFill>
              </a:rPr>
              <a:t>columns</a:t>
            </a:r>
            <a:r>
              <a:rPr lang="en-US" sz="1800" dirty="0" smtClean="0"/>
              <a:t> to group the results </a:t>
            </a:r>
          </a:p>
          <a:p>
            <a:pPr lvl="1" eaLnBrk="1" hangingPunct="1"/>
            <a:r>
              <a:rPr lang="en-US" sz="2000" dirty="0" smtClean="0">
                <a:solidFill>
                  <a:srgbClr val="990000"/>
                </a:solidFill>
              </a:rPr>
              <a:t>HAVING</a:t>
            </a:r>
          </a:p>
          <a:p>
            <a:pPr lvl="2" eaLnBrk="1" hangingPunct="1"/>
            <a:r>
              <a:rPr lang="en-US" sz="1800" dirty="0" smtClean="0"/>
              <a:t>Indicate the </a:t>
            </a:r>
            <a:r>
              <a:rPr lang="en-US" sz="1800" b="1" u="sng" dirty="0" smtClean="0">
                <a:solidFill>
                  <a:srgbClr val="FF3300"/>
                </a:solidFill>
              </a:rPr>
              <a:t>conditions</a:t>
            </a:r>
            <a:r>
              <a:rPr lang="en-US" sz="1800" dirty="0" smtClean="0"/>
              <a:t> under which a </a:t>
            </a:r>
            <a:r>
              <a:rPr lang="en-US" sz="1800" b="1" u="sng" dirty="0" smtClean="0"/>
              <a:t>group</a:t>
            </a:r>
            <a:r>
              <a:rPr lang="en-US" sz="1800" dirty="0" smtClean="0"/>
              <a:t> will be included</a:t>
            </a:r>
          </a:p>
          <a:p>
            <a:pPr lvl="1" eaLnBrk="1" hangingPunct="1"/>
            <a:r>
              <a:rPr lang="en-US" sz="2000" dirty="0" smtClean="0">
                <a:solidFill>
                  <a:srgbClr val="990000"/>
                </a:solidFill>
              </a:rPr>
              <a:t>ORDER BY</a:t>
            </a:r>
          </a:p>
          <a:p>
            <a:pPr lvl="2" eaLnBrk="1" hangingPunct="1"/>
            <a:r>
              <a:rPr lang="en-US" sz="1800" dirty="0" smtClean="0"/>
              <a:t>Sorts the result according to specified </a:t>
            </a:r>
            <a:r>
              <a:rPr lang="en-US" sz="1800" b="1" u="sng" dirty="0" smtClean="0">
                <a:solidFill>
                  <a:srgbClr val="FF3300"/>
                </a:solidFill>
              </a:rPr>
              <a:t>columns</a:t>
            </a:r>
            <a:r>
              <a:rPr lang="en-US" sz="1800" dirty="0" smtClean="0"/>
              <a:t>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2844" y="714356"/>
            <a:ext cx="8229240" cy="869384"/>
          </a:xfrm>
        </p:spPr>
        <p:txBody>
          <a:bodyPr/>
          <a:lstStyle/>
          <a:p>
            <a:pPr algn="ctr" eaLnBrk="1" hangingPunct="1"/>
            <a:r>
              <a:rPr lang="en-US" sz="2400" b="1" dirty="0" smtClean="0">
                <a:solidFill>
                  <a:srgbClr val="C00000"/>
                </a:solidFill>
              </a:rPr>
              <a:t>Used for queries on single or multiple tables</a:t>
            </a:r>
            <a:br>
              <a:rPr lang="en-US" sz="2400" b="1" dirty="0" smtClean="0">
                <a:solidFill>
                  <a:srgbClr val="C00000"/>
                </a:solidFill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Clauses of the SELECT statement: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240" cy="500066"/>
          </a:xfrm>
        </p:spPr>
        <p:txBody>
          <a:bodyPr/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</a:rPr>
              <a:t>OUTLINE</a:t>
            </a:r>
            <a:endParaRPr lang="tr-TR" sz="3000" b="1" dirty="0">
              <a:solidFill>
                <a:srgbClr val="C00000"/>
              </a:solidFill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785786" y="1214422"/>
            <a:ext cx="78581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Def</a:t>
            </a:r>
            <a:r>
              <a:rPr lang="tr-TR" dirty="0" err="1" smtClean="0"/>
              <a:t>inition</a:t>
            </a:r>
            <a:r>
              <a:rPr lang="tr-TR" dirty="0" smtClean="0"/>
              <a:t> of SQL</a:t>
            </a:r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Ma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Categor</a:t>
            </a:r>
            <a:r>
              <a:rPr lang="tr-TR" dirty="0" smtClean="0"/>
              <a:t>i</a:t>
            </a:r>
            <a:r>
              <a:rPr lang="en-US" dirty="0" err="1" smtClean="0"/>
              <a:t>es</a:t>
            </a:r>
            <a:r>
              <a:rPr lang="tr-TR" dirty="0" smtClean="0"/>
              <a:t> Of </a:t>
            </a:r>
            <a:r>
              <a:rPr lang="tr-TR" dirty="0" err="1" smtClean="0"/>
              <a:t>Sql</a:t>
            </a:r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Bas</a:t>
            </a:r>
            <a:r>
              <a:rPr lang="tr-TR" dirty="0" smtClean="0"/>
              <a:t>i</a:t>
            </a:r>
            <a:r>
              <a:rPr lang="en-US" dirty="0" smtClean="0"/>
              <a:t>c </a:t>
            </a:r>
            <a:r>
              <a:rPr lang="en-US" dirty="0" err="1" smtClean="0"/>
              <a:t>Sql</a:t>
            </a:r>
            <a:r>
              <a:rPr lang="en-US" dirty="0" smtClean="0"/>
              <a:t> Commands</a:t>
            </a:r>
            <a:endParaRPr lang="tr-T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Nested Queries and </a:t>
            </a:r>
            <a:r>
              <a:rPr lang="en-US" dirty="0" err="1" smtClean="0"/>
              <a:t>Subqueries</a:t>
            </a:r>
            <a:endParaRPr lang="tr-T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dirty="0" smtClean="0"/>
              <a:t>Set </a:t>
            </a:r>
            <a:r>
              <a:rPr lang="tr-TR" dirty="0" err="1" smtClean="0"/>
              <a:t>Operators</a:t>
            </a:r>
            <a:r>
              <a:rPr lang="tr-TR" dirty="0" smtClean="0"/>
              <a:t> (</a:t>
            </a:r>
            <a:r>
              <a:rPr lang="tr-TR" dirty="0" err="1" smtClean="0"/>
              <a:t>minus</a:t>
            </a:r>
            <a:r>
              <a:rPr lang="tr-TR" dirty="0" smtClean="0"/>
              <a:t>,  in, not in, </a:t>
            </a:r>
            <a:r>
              <a:rPr lang="tr-TR" dirty="0" err="1" smtClean="0"/>
              <a:t>all</a:t>
            </a:r>
            <a:r>
              <a:rPr lang="tr-TR" dirty="0" smtClean="0"/>
              <a:t>, </a:t>
            </a:r>
            <a:r>
              <a:rPr lang="tr-TR" dirty="0" err="1" smtClean="0"/>
              <a:t>some</a:t>
            </a:r>
            <a:r>
              <a:rPr lang="tr-TR" dirty="0" smtClean="0"/>
              <a:t>, </a:t>
            </a:r>
            <a:r>
              <a:rPr lang="tr-TR" dirty="0" err="1" smtClean="0"/>
              <a:t>intersect</a:t>
            </a:r>
            <a:r>
              <a:rPr lang="tr-TR" dirty="0" smtClean="0"/>
              <a:t>, </a:t>
            </a:r>
            <a:r>
              <a:rPr lang="tr-TR" dirty="0" err="1" smtClean="0"/>
              <a:t>exists</a:t>
            </a:r>
            <a:r>
              <a:rPr lang="tr-TR" dirty="0" smtClean="0"/>
              <a:t>)</a:t>
            </a:r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Aggregate </a:t>
            </a:r>
            <a:r>
              <a:rPr lang="en-US" dirty="0" err="1" smtClean="0"/>
              <a:t>Funct</a:t>
            </a:r>
            <a:r>
              <a:rPr lang="tr-TR" dirty="0" err="1" smtClean="0"/>
              <a:t>ions</a:t>
            </a:r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Jo</a:t>
            </a:r>
            <a:r>
              <a:rPr lang="tr-TR" dirty="0" smtClean="0"/>
              <a:t>in </a:t>
            </a:r>
            <a:r>
              <a:rPr lang="tr-TR" dirty="0" err="1" smtClean="0"/>
              <a:t>Operations</a:t>
            </a:r>
            <a:endParaRPr lang="tr-T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dirty="0" smtClean="0"/>
              <a:t>Using View and Matearilized View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dirty="0" err="1" smtClean="0"/>
              <a:t>Sequences</a:t>
            </a:r>
            <a:endParaRPr lang="tr-T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dirty="0" err="1" smtClean="0"/>
              <a:t>Triggers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Purpose</a:t>
            </a:r>
            <a:r>
              <a:rPr lang="tr-TR" dirty="0" smtClean="0"/>
              <a:t> Of </a:t>
            </a:r>
            <a:r>
              <a:rPr lang="tr-TR" dirty="0" err="1" smtClean="0"/>
              <a:t>Triggers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00034" y="785794"/>
            <a:ext cx="635071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600" b="1" dirty="0" smtClean="0">
                <a:solidFill>
                  <a:srgbClr val="C00000"/>
                </a:solidFill>
              </a:rPr>
              <a:t>AGGREGATE FUNCTIONS EXERCISES</a:t>
            </a:r>
            <a:endParaRPr lang="tr-TR" sz="2600" dirty="0">
              <a:solidFill>
                <a:srgbClr val="C00000"/>
              </a:solidFill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571472" y="1428736"/>
            <a:ext cx="73363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*</a:t>
            </a:r>
            <a:r>
              <a:rPr lang="tr-TR" dirty="0" err="1" smtClean="0"/>
              <a:t>Live</a:t>
            </a:r>
            <a:r>
              <a:rPr lang="tr-TR" dirty="0" smtClean="0"/>
              <a:t> </a:t>
            </a:r>
            <a:r>
              <a:rPr lang="tr-TR" dirty="0" err="1" smtClean="0"/>
              <a:t>Demo</a:t>
            </a:r>
            <a:r>
              <a:rPr lang="tr-TR" dirty="0" smtClean="0"/>
              <a:t> :</a:t>
            </a:r>
          </a:p>
          <a:p>
            <a:endParaRPr lang="tr-TR" dirty="0" smtClean="0"/>
          </a:p>
          <a:p>
            <a:r>
              <a:rPr lang="tr-TR" b="1" dirty="0" err="1" smtClean="0"/>
              <a:t>Exercise</a:t>
            </a:r>
            <a:r>
              <a:rPr lang="tr-TR" b="1" dirty="0" smtClean="0"/>
              <a:t>:</a:t>
            </a:r>
          </a:p>
          <a:p>
            <a:endParaRPr lang="tr-TR" dirty="0" smtClean="0"/>
          </a:p>
          <a:p>
            <a:r>
              <a:rPr lang="tr-TR" dirty="0" err="1" smtClean="0"/>
              <a:t>Using</a:t>
            </a:r>
            <a:r>
              <a:rPr lang="tr-TR" dirty="0" smtClean="0"/>
              <a:t> STUDENT </a:t>
            </a:r>
            <a:r>
              <a:rPr lang="tr-TR" dirty="0" err="1" smtClean="0"/>
              <a:t>table</a:t>
            </a:r>
            <a:r>
              <a:rPr lang="tr-TR" dirty="0" smtClean="0"/>
              <a:t>  </a:t>
            </a:r>
          </a:p>
          <a:p>
            <a:r>
              <a:rPr lang="tr-TR" dirty="0" smtClean="0"/>
              <a:t>	</a:t>
            </a:r>
            <a:r>
              <a:rPr lang="tr-TR" b="1" dirty="0" smtClean="0"/>
              <a:t>STUDENT</a:t>
            </a:r>
            <a:r>
              <a:rPr lang="tr-TR" dirty="0" smtClean="0"/>
              <a:t>(</a:t>
            </a:r>
            <a:r>
              <a:rPr lang="tr-TR" dirty="0" err="1" smtClean="0"/>
              <a:t>student</a:t>
            </a:r>
            <a:r>
              <a:rPr lang="tr-TR" dirty="0" smtClean="0"/>
              <a:t>_name, </a:t>
            </a:r>
            <a:r>
              <a:rPr lang="tr-TR" dirty="0" err="1" smtClean="0"/>
              <a:t>lesson</a:t>
            </a:r>
            <a:r>
              <a:rPr lang="tr-TR" dirty="0" smtClean="0"/>
              <a:t>_name, </a:t>
            </a:r>
            <a:r>
              <a:rPr lang="tr-TR" dirty="0" err="1" smtClean="0"/>
              <a:t>note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Find</a:t>
            </a:r>
            <a:r>
              <a:rPr lang="tr-TR" dirty="0" smtClean="0"/>
              <a:t>:</a:t>
            </a:r>
          </a:p>
          <a:p>
            <a:endParaRPr lang="tr-TR" dirty="0" smtClean="0"/>
          </a:p>
          <a:p>
            <a:r>
              <a:rPr lang="tr-TR" dirty="0" smtClean="0"/>
              <a:t>a)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count</a:t>
            </a:r>
            <a:r>
              <a:rPr lang="tr-TR" dirty="0" smtClean="0"/>
              <a:t> of </a:t>
            </a:r>
            <a:r>
              <a:rPr lang="tr-TR" dirty="0" err="1" smtClean="0"/>
              <a:t>lessons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student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b)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average</a:t>
            </a:r>
            <a:r>
              <a:rPr lang="tr-TR" dirty="0" smtClean="0"/>
              <a:t> </a:t>
            </a:r>
            <a:r>
              <a:rPr lang="tr-TR" dirty="0" err="1" smtClean="0"/>
              <a:t>note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maximum</a:t>
            </a:r>
            <a:r>
              <a:rPr lang="tr-TR" dirty="0" smtClean="0"/>
              <a:t> </a:t>
            </a:r>
            <a:r>
              <a:rPr lang="tr-TR" dirty="0" err="1" smtClean="0"/>
              <a:t>note</a:t>
            </a:r>
            <a:r>
              <a:rPr lang="tr-TR" dirty="0" smtClean="0"/>
              <a:t> of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student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c) </a:t>
            </a:r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students</a:t>
            </a:r>
            <a:r>
              <a:rPr lang="tr-TR" dirty="0" smtClean="0"/>
              <a:t> 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1 </a:t>
            </a:r>
            <a:r>
              <a:rPr lang="tr-TR" dirty="0" err="1" smtClean="0"/>
              <a:t>record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lesson</a:t>
            </a:r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71472" y="857232"/>
            <a:ext cx="428354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600" b="1" dirty="0" err="1" smtClean="0">
                <a:solidFill>
                  <a:srgbClr val="C00000"/>
                </a:solidFill>
              </a:rPr>
              <a:t>Solutions</a:t>
            </a:r>
            <a:r>
              <a:rPr lang="tr-TR" sz="2600" b="1" dirty="0" smtClean="0">
                <a:solidFill>
                  <a:srgbClr val="C00000"/>
                </a:solidFill>
              </a:rPr>
              <a:t> of </a:t>
            </a:r>
            <a:r>
              <a:rPr lang="tr-TR" sz="2600" b="1" dirty="0" err="1" smtClean="0">
                <a:solidFill>
                  <a:srgbClr val="C00000"/>
                </a:solidFill>
              </a:rPr>
              <a:t>the</a:t>
            </a:r>
            <a:r>
              <a:rPr lang="tr-TR" sz="2600" b="1" dirty="0" smtClean="0">
                <a:solidFill>
                  <a:srgbClr val="C00000"/>
                </a:solidFill>
              </a:rPr>
              <a:t> </a:t>
            </a:r>
            <a:r>
              <a:rPr lang="tr-TR" sz="2600" b="1" dirty="0" err="1" smtClean="0">
                <a:solidFill>
                  <a:srgbClr val="C00000"/>
                </a:solidFill>
              </a:rPr>
              <a:t>Exercise</a:t>
            </a:r>
            <a:r>
              <a:rPr lang="tr-TR" sz="2600" b="1" dirty="0" smtClean="0">
                <a:solidFill>
                  <a:srgbClr val="C00000"/>
                </a:solidFill>
              </a:rPr>
              <a:t>:</a:t>
            </a:r>
            <a:endParaRPr lang="tr-TR" sz="2600" b="1" dirty="0">
              <a:solidFill>
                <a:srgbClr val="C00000"/>
              </a:solidFill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00034" y="1714488"/>
            <a:ext cx="827662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select </a:t>
            </a:r>
            <a:r>
              <a:rPr lang="en-US" dirty="0" err="1" smtClean="0"/>
              <a:t>student_name</a:t>
            </a:r>
            <a:r>
              <a:rPr lang="en-US" dirty="0" smtClean="0"/>
              <a:t>,  max(note), </a:t>
            </a:r>
            <a:r>
              <a:rPr lang="en-US" dirty="0" err="1" smtClean="0"/>
              <a:t>avg</a:t>
            </a:r>
            <a:r>
              <a:rPr lang="en-US" dirty="0" smtClean="0"/>
              <a:t>(note), count(</a:t>
            </a:r>
            <a:r>
              <a:rPr lang="en-US" dirty="0" err="1" smtClean="0"/>
              <a:t>lesson_name</a:t>
            </a:r>
            <a:r>
              <a:rPr lang="en-US" dirty="0" smtClean="0"/>
              <a:t>) from student </a:t>
            </a:r>
            <a:endParaRPr lang="tr-TR" dirty="0" smtClean="0"/>
          </a:p>
          <a:p>
            <a:r>
              <a:rPr lang="en-US" dirty="0" smtClean="0"/>
              <a:t>group by </a:t>
            </a:r>
            <a:r>
              <a:rPr lang="en-US" dirty="0" err="1" smtClean="0"/>
              <a:t>student_name</a:t>
            </a:r>
            <a:r>
              <a:rPr lang="tr-TR" dirty="0" smtClean="0"/>
              <a:t>;</a:t>
            </a:r>
            <a:endParaRPr lang="en-US" dirty="0" smtClean="0"/>
          </a:p>
          <a:p>
            <a:endParaRPr lang="tr-TR" dirty="0" smtClean="0"/>
          </a:p>
          <a:p>
            <a:r>
              <a:rPr lang="en-US" dirty="0" smtClean="0"/>
              <a:t>select </a:t>
            </a:r>
            <a:r>
              <a:rPr lang="en-US" dirty="0" err="1" smtClean="0"/>
              <a:t>student_name</a:t>
            </a:r>
            <a:r>
              <a:rPr lang="en-US" dirty="0" smtClean="0"/>
              <a:t>, </a:t>
            </a:r>
            <a:r>
              <a:rPr lang="en-US" dirty="0" err="1" smtClean="0"/>
              <a:t>lesson_name</a:t>
            </a:r>
            <a:r>
              <a:rPr lang="en-US" dirty="0" smtClean="0"/>
              <a:t>, count(*) from student </a:t>
            </a:r>
            <a:endParaRPr lang="tr-TR" dirty="0" smtClean="0"/>
          </a:p>
          <a:p>
            <a:r>
              <a:rPr lang="en-US" dirty="0" smtClean="0"/>
              <a:t>group by </a:t>
            </a:r>
            <a:r>
              <a:rPr lang="en-US" dirty="0" err="1" smtClean="0"/>
              <a:t>student_name</a:t>
            </a:r>
            <a:r>
              <a:rPr lang="en-US" dirty="0" smtClean="0"/>
              <a:t>, </a:t>
            </a:r>
            <a:r>
              <a:rPr lang="en-US" dirty="0" err="1" smtClean="0"/>
              <a:t>lesson_name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en-US" dirty="0" smtClean="0"/>
              <a:t>having count(*) &gt; 1;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0766"/>
            <a:ext cx="8229240" cy="1145160"/>
          </a:xfrm>
        </p:spPr>
        <p:txBody>
          <a:bodyPr/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</a:rPr>
              <a:t>JOIN OPERATIONS</a:t>
            </a:r>
            <a:endParaRPr lang="tr-TR" sz="3000" b="1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457200" y="1880612"/>
            <a:ext cx="8229240" cy="3977280"/>
          </a:xfrm>
        </p:spPr>
        <p:txBody>
          <a:bodyPr/>
          <a:lstStyle/>
          <a:p>
            <a:endParaRPr lang="tr-TR" dirty="0"/>
          </a:p>
          <a:p>
            <a:r>
              <a:rPr lang="en-US" b="1" dirty="0"/>
              <a:t>Join operations take two relations and return as a result another relation. 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en-US" dirty="0"/>
              <a:t>A join operation is a Cartesian product which requires that </a:t>
            </a:r>
            <a:r>
              <a:rPr lang="en-US" dirty="0" err="1"/>
              <a:t>tuples</a:t>
            </a:r>
            <a:r>
              <a:rPr lang="en-US" dirty="0"/>
              <a:t> in the </a:t>
            </a:r>
            <a:endParaRPr lang="tr-TR" dirty="0" smtClean="0"/>
          </a:p>
          <a:p>
            <a:r>
              <a:rPr lang="en-US" dirty="0" smtClean="0"/>
              <a:t>two </a:t>
            </a:r>
            <a:r>
              <a:rPr lang="en-US" dirty="0"/>
              <a:t>relations match (under some condition). </a:t>
            </a:r>
            <a:endParaRPr lang="tr-TR" dirty="0" smtClean="0"/>
          </a:p>
          <a:p>
            <a:r>
              <a:rPr lang="en-US" dirty="0" smtClean="0"/>
              <a:t>It </a:t>
            </a:r>
            <a:r>
              <a:rPr lang="en-US" dirty="0"/>
              <a:t>also specifies the attributes that are present in the result of the join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r>
              <a:rPr lang="en-US" dirty="0"/>
              <a:t>The join operations are typically used as </a:t>
            </a:r>
            <a:r>
              <a:rPr lang="en-US" dirty="0" err="1"/>
              <a:t>subquery</a:t>
            </a:r>
            <a:r>
              <a:rPr lang="en-US" dirty="0"/>
              <a:t> expressions </a:t>
            </a:r>
            <a:endParaRPr lang="tr-TR" dirty="0" smtClean="0"/>
          </a:p>
          <a:p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b="1" dirty="0"/>
              <a:t>from clause</a:t>
            </a:r>
          </a:p>
          <a:p>
            <a:endParaRPr lang="en-US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240" cy="632966"/>
          </a:xfrm>
        </p:spPr>
        <p:txBody>
          <a:bodyPr/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</a:rPr>
              <a:t>JOIN EXAMPLES</a:t>
            </a:r>
            <a:endParaRPr lang="tr-TR" sz="3000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1428736"/>
            <a:ext cx="428628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Dikdörtgen"/>
          <p:cNvSpPr/>
          <p:nvPr/>
        </p:nvSpPr>
        <p:spPr>
          <a:xfrm>
            <a:off x="714348" y="2285992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Course</a:t>
            </a:r>
            <a:r>
              <a:rPr lang="tr-TR" i="1" dirty="0" smtClean="0"/>
              <a:t> : </a:t>
            </a:r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3857629"/>
            <a:ext cx="3143272" cy="1815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Metin kutusu"/>
          <p:cNvSpPr txBox="1"/>
          <p:nvPr/>
        </p:nvSpPr>
        <p:spPr>
          <a:xfrm>
            <a:off x="714348" y="4500570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Department</a:t>
            </a:r>
            <a:r>
              <a:rPr lang="tr-TR" dirty="0" smtClean="0"/>
              <a:t>: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785786" y="1857364"/>
            <a:ext cx="43909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select t1.</a:t>
            </a:r>
            <a:r>
              <a:rPr lang="fr-FR" dirty="0" err="1" smtClean="0"/>
              <a:t>course_id</a:t>
            </a:r>
            <a:r>
              <a:rPr lang="fr-FR" dirty="0" smtClean="0"/>
              <a:t>, t1.</a:t>
            </a:r>
            <a:r>
              <a:rPr lang="fr-FR" dirty="0" err="1" smtClean="0"/>
              <a:t>title</a:t>
            </a:r>
            <a:r>
              <a:rPr lang="fr-FR" dirty="0" smtClean="0"/>
              <a:t>, t1.</a:t>
            </a:r>
            <a:r>
              <a:rPr lang="fr-FR" dirty="0" err="1" smtClean="0"/>
              <a:t>credits</a:t>
            </a:r>
            <a:r>
              <a:rPr lang="fr-FR" dirty="0" smtClean="0"/>
              <a:t>, t2.*</a:t>
            </a:r>
          </a:p>
          <a:p>
            <a:r>
              <a:rPr lang="en-US" dirty="0" smtClean="0"/>
              <a:t>from COURSE t1, department t2</a:t>
            </a:r>
          </a:p>
          <a:p>
            <a:r>
              <a:rPr lang="tr-TR" dirty="0" err="1" smtClean="0"/>
              <a:t>where</a:t>
            </a:r>
            <a:r>
              <a:rPr lang="tr-TR" dirty="0" smtClean="0"/>
              <a:t> t1.</a:t>
            </a:r>
            <a:r>
              <a:rPr lang="tr-TR" dirty="0" err="1" smtClean="0"/>
              <a:t>dept</a:t>
            </a:r>
            <a:r>
              <a:rPr lang="tr-TR" dirty="0" smtClean="0"/>
              <a:t>_</a:t>
            </a:r>
            <a:r>
              <a:rPr lang="tr-TR" dirty="0" err="1" smtClean="0"/>
              <a:t>id</a:t>
            </a:r>
            <a:r>
              <a:rPr lang="tr-TR" dirty="0" smtClean="0"/>
              <a:t> = t2.</a:t>
            </a:r>
            <a:r>
              <a:rPr lang="tr-TR" dirty="0" err="1" smtClean="0"/>
              <a:t>dept</a:t>
            </a:r>
            <a:r>
              <a:rPr lang="tr-TR" dirty="0" smtClean="0"/>
              <a:t>_</a:t>
            </a:r>
            <a:r>
              <a:rPr lang="tr-TR" dirty="0" err="1" smtClean="0"/>
              <a:t>id</a:t>
            </a:r>
            <a:r>
              <a:rPr lang="tr-TR" dirty="0" smtClean="0"/>
              <a:t>; </a:t>
            </a: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286124"/>
            <a:ext cx="5786478" cy="1790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Dikdörtgen"/>
          <p:cNvSpPr/>
          <p:nvPr/>
        </p:nvSpPr>
        <p:spPr>
          <a:xfrm>
            <a:off x="500034" y="928670"/>
            <a:ext cx="757242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</a:rPr>
              <a:t>JOIN EXAMPLES (Cont’d)</a:t>
            </a:r>
            <a:endParaRPr lang="tr-TR" sz="3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285720" y="928670"/>
            <a:ext cx="850112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</a:rPr>
              <a:t>JOIN EXAMPLES  </a:t>
            </a:r>
            <a:r>
              <a:rPr lang="tr-TR" sz="3000" b="1" dirty="0" err="1" smtClean="0">
                <a:solidFill>
                  <a:srgbClr val="C00000"/>
                </a:solidFill>
              </a:rPr>
              <a:t>using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Right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Outer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Join</a:t>
            </a:r>
            <a:endParaRPr lang="tr-TR" sz="3000" dirty="0">
              <a:solidFill>
                <a:srgbClr val="C00000"/>
              </a:solidFill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928662" y="1826303"/>
            <a:ext cx="64294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select t1.</a:t>
            </a:r>
            <a:r>
              <a:rPr lang="fr-FR" dirty="0" err="1" smtClean="0"/>
              <a:t>course_id</a:t>
            </a:r>
            <a:r>
              <a:rPr lang="fr-FR" dirty="0" smtClean="0"/>
              <a:t>, t1.</a:t>
            </a:r>
            <a:r>
              <a:rPr lang="fr-FR" dirty="0" err="1" smtClean="0"/>
              <a:t>title</a:t>
            </a:r>
            <a:r>
              <a:rPr lang="fr-FR" dirty="0" smtClean="0"/>
              <a:t>, t1.</a:t>
            </a:r>
            <a:r>
              <a:rPr lang="fr-FR" dirty="0" err="1" smtClean="0"/>
              <a:t>credits</a:t>
            </a:r>
            <a:r>
              <a:rPr lang="fr-FR" dirty="0" smtClean="0"/>
              <a:t>, t2.*</a:t>
            </a:r>
          </a:p>
          <a:p>
            <a:r>
              <a:rPr lang="en-US" dirty="0" smtClean="0"/>
              <a:t>from COURSE t1, department t2</a:t>
            </a:r>
          </a:p>
          <a:p>
            <a:r>
              <a:rPr lang="tr-TR" dirty="0" err="1" smtClean="0"/>
              <a:t>where</a:t>
            </a:r>
            <a:r>
              <a:rPr lang="tr-TR" dirty="0" smtClean="0"/>
              <a:t> t1.</a:t>
            </a:r>
            <a:r>
              <a:rPr lang="tr-TR" dirty="0" err="1" smtClean="0"/>
              <a:t>dept</a:t>
            </a:r>
            <a:r>
              <a:rPr lang="tr-TR" dirty="0" smtClean="0"/>
              <a:t>_</a:t>
            </a:r>
            <a:r>
              <a:rPr lang="tr-TR" dirty="0" err="1" smtClean="0"/>
              <a:t>id</a:t>
            </a:r>
            <a:r>
              <a:rPr lang="tr-TR" dirty="0" smtClean="0"/>
              <a:t>(+) = t2.</a:t>
            </a:r>
            <a:r>
              <a:rPr lang="tr-TR" dirty="0" err="1" smtClean="0"/>
              <a:t>dept</a:t>
            </a:r>
            <a:r>
              <a:rPr lang="tr-TR" dirty="0" smtClean="0"/>
              <a:t>_</a:t>
            </a:r>
            <a:r>
              <a:rPr lang="tr-TR" dirty="0" err="1" smtClean="0"/>
              <a:t>id</a:t>
            </a:r>
            <a:r>
              <a:rPr lang="tr-TR" dirty="0" smtClean="0"/>
              <a:t>;</a:t>
            </a:r>
          </a:p>
          <a:p>
            <a:endParaRPr lang="tr-TR" dirty="0" smtClean="0"/>
          </a:p>
          <a:p>
            <a:r>
              <a:rPr lang="fr-FR" dirty="0" smtClean="0"/>
              <a:t>select t1.</a:t>
            </a:r>
            <a:r>
              <a:rPr lang="fr-FR" dirty="0" err="1" smtClean="0"/>
              <a:t>course_id</a:t>
            </a:r>
            <a:r>
              <a:rPr lang="fr-FR" dirty="0" smtClean="0"/>
              <a:t>, t1.</a:t>
            </a:r>
            <a:r>
              <a:rPr lang="fr-FR" dirty="0" err="1" smtClean="0"/>
              <a:t>title</a:t>
            </a:r>
            <a:r>
              <a:rPr lang="fr-FR" dirty="0" smtClean="0"/>
              <a:t>, t1.</a:t>
            </a:r>
            <a:r>
              <a:rPr lang="fr-FR" dirty="0" err="1" smtClean="0"/>
              <a:t>credits</a:t>
            </a:r>
            <a:r>
              <a:rPr lang="fr-FR" dirty="0" smtClean="0"/>
              <a:t>, t2.*</a:t>
            </a:r>
          </a:p>
          <a:p>
            <a:r>
              <a:rPr lang="tr-TR" dirty="0" err="1" smtClean="0"/>
              <a:t>from</a:t>
            </a:r>
            <a:r>
              <a:rPr lang="tr-TR" dirty="0" smtClean="0"/>
              <a:t> COURSE t1 </a:t>
            </a:r>
            <a:r>
              <a:rPr lang="tr-TR" b="1" dirty="0" err="1" smtClean="0"/>
              <a:t>right</a:t>
            </a:r>
            <a:r>
              <a:rPr lang="tr-TR" b="1" dirty="0" smtClean="0"/>
              <a:t> </a:t>
            </a:r>
            <a:r>
              <a:rPr lang="tr-TR" b="1" dirty="0" err="1" smtClean="0"/>
              <a:t>outer</a:t>
            </a:r>
            <a:r>
              <a:rPr lang="tr-TR" b="1" dirty="0" smtClean="0"/>
              <a:t> </a:t>
            </a:r>
            <a:r>
              <a:rPr lang="tr-TR" b="1" dirty="0" err="1" smtClean="0"/>
              <a:t>join</a:t>
            </a:r>
            <a:r>
              <a:rPr lang="tr-TR" b="1" dirty="0" smtClean="0"/>
              <a:t> </a:t>
            </a:r>
            <a:r>
              <a:rPr lang="tr-TR" dirty="0" err="1" smtClean="0"/>
              <a:t>department</a:t>
            </a:r>
            <a:r>
              <a:rPr lang="tr-TR" dirty="0" smtClean="0"/>
              <a:t> t2</a:t>
            </a:r>
          </a:p>
          <a:p>
            <a:r>
              <a:rPr lang="tr-TR" dirty="0" smtClean="0"/>
              <a:t>on  t1.</a:t>
            </a:r>
            <a:r>
              <a:rPr lang="tr-TR" dirty="0" err="1" smtClean="0"/>
              <a:t>dept</a:t>
            </a:r>
            <a:r>
              <a:rPr lang="tr-TR" dirty="0" smtClean="0"/>
              <a:t>_</a:t>
            </a:r>
            <a:r>
              <a:rPr lang="tr-TR" dirty="0" err="1" smtClean="0"/>
              <a:t>id</a:t>
            </a:r>
            <a:r>
              <a:rPr lang="tr-TR" dirty="0" smtClean="0"/>
              <a:t> = t2.</a:t>
            </a:r>
            <a:r>
              <a:rPr lang="tr-TR" dirty="0" err="1" smtClean="0"/>
              <a:t>dept</a:t>
            </a:r>
            <a:r>
              <a:rPr lang="tr-TR" dirty="0" smtClean="0"/>
              <a:t>_</a:t>
            </a:r>
            <a:r>
              <a:rPr lang="tr-TR" dirty="0" err="1" smtClean="0"/>
              <a:t>id</a:t>
            </a:r>
            <a:r>
              <a:rPr lang="tr-TR" dirty="0" smtClean="0"/>
              <a:t>; </a:t>
            </a:r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214818"/>
            <a:ext cx="535785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285720" y="785794"/>
            <a:ext cx="85725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</a:rPr>
              <a:t>JOIN EXAMPLES  </a:t>
            </a:r>
            <a:r>
              <a:rPr lang="tr-TR" sz="3000" b="1" dirty="0" err="1" smtClean="0">
                <a:solidFill>
                  <a:srgbClr val="C00000"/>
                </a:solidFill>
              </a:rPr>
              <a:t>using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Left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Outer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Join</a:t>
            </a:r>
            <a:endParaRPr lang="tr-TR" sz="3000" dirty="0">
              <a:solidFill>
                <a:srgbClr val="C00000"/>
              </a:solidFill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928662" y="1714488"/>
            <a:ext cx="635798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select t1.</a:t>
            </a:r>
            <a:r>
              <a:rPr lang="fr-FR" dirty="0" err="1" smtClean="0"/>
              <a:t>course_id</a:t>
            </a:r>
            <a:r>
              <a:rPr lang="fr-FR" dirty="0" smtClean="0"/>
              <a:t>, t1.</a:t>
            </a:r>
            <a:r>
              <a:rPr lang="fr-FR" dirty="0" err="1" smtClean="0"/>
              <a:t>title</a:t>
            </a:r>
            <a:r>
              <a:rPr lang="fr-FR" dirty="0" smtClean="0"/>
              <a:t>, t1.</a:t>
            </a:r>
            <a:r>
              <a:rPr lang="fr-FR" dirty="0" err="1" smtClean="0"/>
              <a:t>credits</a:t>
            </a:r>
            <a:r>
              <a:rPr lang="fr-FR" dirty="0" smtClean="0"/>
              <a:t>, t2.*</a:t>
            </a:r>
          </a:p>
          <a:p>
            <a:r>
              <a:rPr lang="en-US" dirty="0" smtClean="0"/>
              <a:t>from COURSE t1, department t2</a:t>
            </a:r>
          </a:p>
          <a:p>
            <a:r>
              <a:rPr lang="tr-TR" dirty="0" err="1" smtClean="0"/>
              <a:t>where</a:t>
            </a:r>
            <a:r>
              <a:rPr lang="tr-TR" dirty="0" smtClean="0"/>
              <a:t> t1.</a:t>
            </a:r>
            <a:r>
              <a:rPr lang="tr-TR" dirty="0" err="1" smtClean="0"/>
              <a:t>dept</a:t>
            </a:r>
            <a:r>
              <a:rPr lang="tr-TR" dirty="0" smtClean="0"/>
              <a:t>_</a:t>
            </a:r>
            <a:r>
              <a:rPr lang="tr-TR" dirty="0" err="1" smtClean="0"/>
              <a:t>id</a:t>
            </a:r>
            <a:r>
              <a:rPr lang="tr-TR" dirty="0" smtClean="0"/>
              <a:t> = t2.</a:t>
            </a:r>
            <a:r>
              <a:rPr lang="tr-TR" dirty="0" err="1" smtClean="0"/>
              <a:t>dept</a:t>
            </a:r>
            <a:r>
              <a:rPr lang="tr-TR" dirty="0" smtClean="0"/>
              <a:t>_</a:t>
            </a:r>
            <a:r>
              <a:rPr lang="tr-TR" dirty="0" err="1" smtClean="0"/>
              <a:t>id</a:t>
            </a:r>
            <a:r>
              <a:rPr lang="tr-TR" dirty="0" smtClean="0"/>
              <a:t>(+);</a:t>
            </a:r>
          </a:p>
          <a:p>
            <a:endParaRPr lang="tr-TR" dirty="0" smtClean="0"/>
          </a:p>
          <a:p>
            <a:r>
              <a:rPr lang="fr-FR" dirty="0" smtClean="0"/>
              <a:t>select t1.</a:t>
            </a:r>
            <a:r>
              <a:rPr lang="fr-FR" dirty="0" err="1" smtClean="0"/>
              <a:t>course_id</a:t>
            </a:r>
            <a:r>
              <a:rPr lang="fr-FR" dirty="0" smtClean="0"/>
              <a:t>, t1.</a:t>
            </a:r>
            <a:r>
              <a:rPr lang="fr-FR" dirty="0" err="1" smtClean="0"/>
              <a:t>title</a:t>
            </a:r>
            <a:r>
              <a:rPr lang="fr-FR" dirty="0" smtClean="0"/>
              <a:t>, t1.</a:t>
            </a:r>
            <a:r>
              <a:rPr lang="fr-FR" dirty="0" err="1" smtClean="0"/>
              <a:t>credits</a:t>
            </a:r>
            <a:r>
              <a:rPr lang="fr-FR" dirty="0" smtClean="0"/>
              <a:t>, t2.*</a:t>
            </a:r>
          </a:p>
          <a:p>
            <a:r>
              <a:rPr lang="tr-TR" dirty="0" err="1" smtClean="0"/>
              <a:t>from</a:t>
            </a:r>
            <a:r>
              <a:rPr lang="tr-TR" dirty="0" smtClean="0"/>
              <a:t> COURSE t1 </a:t>
            </a:r>
            <a:r>
              <a:rPr lang="tr-TR" b="1" dirty="0" err="1" smtClean="0"/>
              <a:t>left</a:t>
            </a:r>
            <a:r>
              <a:rPr lang="tr-TR" b="1" dirty="0" smtClean="0"/>
              <a:t> </a:t>
            </a:r>
            <a:r>
              <a:rPr lang="tr-TR" b="1" dirty="0" err="1" smtClean="0"/>
              <a:t>outer</a:t>
            </a:r>
            <a:r>
              <a:rPr lang="tr-TR" b="1" dirty="0" smtClean="0"/>
              <a:t> </a:t>
            </a:r>
            <a:r>
              <a:rPr lang="tr-TR" b="1" dirty="0" err="1" smtClean="0"/>
              <a:t>join</a:t>
            </a:r>
            <a:r>
              <a:rPr lang="tr-TR" b="1" dirty="0" smtClean="0"/>
              <a:t> </a:t>
            </a:r>
            <a:r>
              <a:rPr lang="tr-TR" dirty="0" err="1" smtClean="0"/>
              <a:t>department</a:t>
            </a:r>
            <a:r>
              <a:rPr lang="tr-TR" dirty="0" smtClean="0"/>
              <a:t> t2</a:t>
            </a:r>
          </a:p>
          <a:p>
            <a:r>
              <a:rPr lang="tr-TR" dirty="0" smtClean="0"/>
              <a:t>on  t1.</a:t>
            </a:r>
            <a:r>
              <a:rPr lang="tr-TR" dirty="0" err="1" smtClean="0"/>
              <a:t>dept</a:t>
            </a:r>
            <a:r>
              <a:rPr lang="tr-TR" dirty="0" smtClean="0"/>
              <a:t>_</a:t>
            </a:r>
            <a:r>
              <a:rPr lang="tr-TR" dirty="0" err="1" smtClean="0"/>
              <a:t>id</a:t>
            </a:r>
            <a:r>
              <a:rPr lang="tr-TR" dirty="0" smtClean="0"/>
              <a:t> = t2.</a:t>
            </a:r>
            <a:r>
              <a:rPr lang="tr-TR" dirty="0" err="1" smtClean="0"/>
              <a:t>dept</a:t>
            </a:r>
            <a:r>
              <a:rPr lang="tr-TR" dirty="0" smtClean="0"/>
              <a:t>_</a:t>
            </a:r>
            <a:r>
              <a:rPr lang="tr-TR" dirty="0" err="1" smtClean="0"/>
              <a:t>id</a:t>
            </a:r>
            <a:r>
              <a:rPr lang="tr-TR" dirty="0" smtClean="0"/>
              <a:t>;</a:t>
            </a:r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286256"/>
            <a:ext cx="507209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857224" y="785794"/>
            <a:ext cx="737413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000" b="1" dirty="0" smtClean="0">
                <a:solidFill>
                  <a:srgbClr val="C00000"/>
                </a:solidFill>
              </a:rPr>
              <a:t>JOIN EXAMPLES  </a:t>
            </a:r>
            <a:r>
              <a:rPr lang="tr-TR" sz="3000" b="1" dirty="0" err="1" smtClean="0">
                <a:solidFill>
                  <a:srgbClr val="C00000"/>
                </a:solidFill>
              </a:rPr>
              <a:t>using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Full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Outer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Join</a:t>
            </a:r>
            <a:endParaRPr lang="tr-TR" sz="3000" dirty="0">
              <a:solidFill>
                <a:srgbClr val="C00000"/>
              </a:solidFill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928662" y="1714488"/>
            <a:ext cx="63579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select t1.</a:t>
            </a:r>
            <a:r>
              <a:rPr lang="fr-FR" dirty="0" err="1" smtClean="0"/>
              <a:t>course_id</a:t>
            </a:r>
            <a:r>
              <a:rPr lang="fr-FR" dirty="0" smtClean="0"/>
              <a:t>, t1.</a:t>
            </a:r>
            <a:r>
              <a:rPr lang="fr-FR" dirty="0" err="1" smtClean="0"/>
              <a:t>title</a:t>
            </a:r>
            <a:r>
              <a:rPr lang="fr-FR" dirty="0" smtClean="0"/>
              <a:t>, t1.</a:t>
            </a:r>
            <a:r>
              <a:rPr lang="fr-FR" dirty="0" err="1" smtClean="0"/>
              <a:t>credits</a:t>
            </a:r>
            <a:r>
              <a:rPr lang="fr-FR" dirty="0" smtClean="0"/>
              <a:t>, t2.*</a:t>
            </a:r>
          </a:p>
          <a:p>
            <a:r>
              <a:rPr lang="tr-TR" dirty="0" err="1" smtClean="0"/>
              <a:t>from</a:t>
            </a:r>
            <a:r>
              <a:rPr lang="tr-TR" dirty="0" smtClean="0"/>
              <a:t> COURSE t1</a:t>
            </a:r>
          </a:p>
          <a:p>
            <a:r>
              <a:rPr lang="tr-TR" dirty="0" err="1" smtClean="0"/>
              <a:t>full</a:t>
            </a:r>
            <a:r>
              <a:rPr lang="tr-TR" dirty="0" smtClean="0"/>
              <a:t> </a:t>
            </a:r>
            <a:r>
              <a:rPr lang="tr-TR" dirty="0" err="1" smtClean="0"/>
              <a:t>outer</a:t>
            </a:r>
            <a:r>
              <a:rPr lang="tr-TR" dirty="0" smtClean="0"/>
              <a:t> </a:t>
            </a:r>
            <a:r>
              <a:rPr lang="tr-TR" dirty="0" err="1" smtClean="0"/>
              <a:t>join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department</a:t>
            </a:r>
            <a:r>
              <a:rPr lang="tr-TR" dirty="0" smtClean="0"/>
              <a:t> t2</a:t>
            </a:r>
          </a:p>
          <a:p>
            <a:r>
              <a:rPr lang="tr-TR" dirty="0" smtClean="0"/>
              <a:t>on  t1.</a:t>
            </a:r>
            <a:r>
              <a:rPr lang="tr-TR" dirty="0" err="1" smtClean="0"/>
              <a:t>dept</a:t>
            </a:r>
            <a:r>
              <a:rPr lang="tr-TR" dirty="0" smtClean="0"/>
              <a:t>_</a:t>
            </a:r>
            <a:r>
              <a:rPr lang="tr-TR" dirty="0" err="1" smtClean="0"/>
              <a:t>id</a:t>
            </a:r>
            <a:r>
              <a:rPr lang="tr-TR" dirty="0" smtClean="0"/>
              <a:t> = t2.</a:t>
            </a:r>
            <a:r>
              <a:rPr lang="tr-TR" dirty="0" err="1" smtClean="0"/>
              <a:t>dept</a:t>
            </a:r>
            <a:r>
              <a:rPr lang="tr-TR" dirty="0" smtClean="0"/>
              <a:t>_</a:t>
            </a:r>
            <a:r>
              <a:rPr lang="tr-TR" dirty="0" err="1" smtClean="0"/>
              <a:t>id</a:t>
            </a:r>
            <a:r>
              <a:rPr lang="tr-TR" dirty="0" smtClean="0"/>
              <a:t>;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857628"/>
            <a:ext cx="514353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428596" y="857232"/>
            <a:ext cx="628127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600" b="1" dirty="0" err="1" smtClean="0">
                <a:solidFill>
                  <a:srgbClr val="C00000"/>
                </a:solidFill>
              </a:rPr>
              <a:t>Some</a:t>
            </a:r>
            <a:r>
              <a:rPr lang="tr-TR" sz="2600" b="1" dirty="0" smtClean="0">
                <a:solidFill>
                  <a:srgbClr val="C00000"/>
                </a:solidFill>
              </a:rPr>
              <a:t> </a:t>
            </a:r>
            <a:r>
              <a:rPr lang="tr-TR" sz="2600" b="1" dirty="0" err="1" smtClean="0">
                <a:solidFill>
                  <a:srgbClr val="C00000"/>
                </a:solidFill>
              </a:rPr>
              <a:t>Easy</a:t>
            </a:r>
            <a:r>
              <a:rPr lang="tr-TR" sz="2600" b="1" dirty="0" smtClean="0">
                <a:solidFill>
                  <a:srgbClr val="C00000"/>
                </a:solidFill>
              </a:rPr>
              <a:t> but </a:t>
            </a:r>
            <a:r>
              <a:rPr lang="tr-TR" sz="2600" b="1" dirty="0" err="1" smtClean="0">
                <a:solidFill>
                  <a:srgbClr val="C00000"/>
                </a:solidFill>
              </a:rPr>
              <a:t>useful</a:t>
            </a:r>
            <a:r>
              <a:rPr lang="tr-TR" sz="2600" b="1" dirty="0" smtClean="0">
                <a:solidFill>
                  <a:srgbClr val="C00000"/>
                </a:solidFill>
              </a:rPr>
              <a:t> SQL </a:t>
            </a:r>
            <a:r>
              <a:rPr lang="tr-TR" sz="2600" b="1" dirty="0" err="1" smtClean="0">
                <a:solidFill>
                  <a:srgbClr val="C00000"/>
                </a:solidFill>
              </a:rPr>
              <a:t>statements</a:t>
            </a:r>
            <a:endParaRPr lang="tr-TR" sz="2600" b="1" dirty="0">
              <a:solidFill>
                <a:srgbClr val="C00000"/>
              </a:solidFill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00034" y="1857364"/>
            <a:ext cx="664373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Create</a:t>
            </a:r>
            <a:r>
              <a:rPr lang="tr-TR" dirty="0" smtClean="0"/>
              <a:t> </a:t>
            </a:r>
            <a:r>
              <a:rPr lang="tr-TR" dirty="0" err="1" smtClean="0"/>
              <a:t>table</a:t>
            </a:r>
            <a:r>
              <a:rPr lang="tr-TR" dirty="0" smtClean="0"/>
              <a:t> t1 as </a:t>
            </a:r>
            <a:r>
              <a:rPr lang="tr-TR" dirty="0" err="1" smtClean="0"/>
              <a:t>select</a:t>
            </a:r>
            <a:r>
              <a:rPr lang="tr-TR" dirty="0" smtClean="0"/>
              <a:t> * </a:t>
            </a:r>
            <a:r>
              <a:rPr lang="tr-TR" dirty="0" err="1" smtClean="0"/>
              <a:t>from</a:t>
            </a:r>
            <a:r>
              <a:rPr lang="tr-TR" dirty="0" smtClean="0"/>
              <a:t> t2;</a:t>
            </a:r>
          </a:p>
          <a:p>
            <a:endParaRPr lang="tr-TR" dirty="0" smtClean="0"/>
          </a:p>
          <a:p>
            <a:r>
              <a:rPr lang="tr-TR" dirty="0" err="1" smtClean="0"/>
              <a:t>Select</a:t>
            </a:r>
            <a:r>
              <a:rPr lang="tr-TR" dirty="0" smtClean="0"/>
              <a:t> * </a:t>
            </a:r>
            <a:r>
              <a:rPr lang="tr-TR" dirty="0" err="1" smtClean="0"/>
              <a:t>from</a:t>
            </a:r>
            <a:r>
              <a:rPr lang="tr-TR" dirty="0" smtClean="0"/>
              <a:t> t1 </a:t>
            </a:r>
            <a:r>
              <a:rPr lang="tr-TR" dirty="0" err="1" smtClean="0"/>
              <a:t>where</a:t>
            </a:r>
            <a:r>
              <a:rPr lang="tr-TR" dirty="0" smtClean="0"/>
              <a:t>  </a:t>
            </a:r>
            <a:r>
              <a:rPr lang="tr-TR" dirty="0" err="1" smtClean="0"/>
              <a:t>rownum</a:t>
            </a:r>
            <a:r>
              <a:rPr lang="tr-TR" dirty="0" smtClean="0"/>
              <a:t> &lt; 100;</a:t>
            </a:r>
          </a:p>
          <a:p>
            <a:endParaRPr lang="tr-TR" dirty="0" smtClean="0"/>
          </a:p>
          <a:p>
            <a:r>
              <a:rPr lang="tr-TR" b="1" dirty="0" err="1" smtClean="0"/>
              <a:t>Deleting</a:t>
            </a:r>
            <a:r>
              <a:rPr lang="tr-TR" b="1" dirty="0" smtClean="0"/>
              <a:t> </a:t>
            </a:r>
            <a:r>
              <a:rPr lang="tr-TR" b="1" dirty="0" err="1" smtClean="0"/>
              <a:t>duplicate</a:t>
            </a:r>
            <a:r>
              <a:rPr lang="tr-TR" b="1" dirty="0" smtClean="0"/>
              <a:t> </a:t>
            </a:r>
            <a:r>
              <a:rPr lang="tr-TR" b="1" dirty="0" err="1" smtClean="0"/>
              <a:t>records</a:t>
            </a:r>
            <a:r>
              <a:rPr lang="tr-TR" b="1" dirty="0" smtClean="0"/>
              <a:t> </a:t>
            </a:r>
            <a:r>
              <a:rPr lang="tr-TR" b="1" dirty="0" err="1" smtClean="0"/>
              <a:t>example</a:t>
            </a:r>
            <a:r>
              <a:rPr lang="tr-TR" dirty="0" smtClean="0"/>
              <a:t>:</a:t>
            </a:r>
          </a:p>
          <a:p>
            <a:endParaRPr lang="tr-TR" dirty="0" smtClean="0"/>
          </a:p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table</a:t>
            </a:r>
            <a:r>
              <a:rPr lang="tr-TR" dirty="0" smtClean="0"/>
              <a:t> </a:t>
            </a:r>
            <a:r>
              <a:rPr lang="tr-TR" dirty="0" err="1" smtClean="0"/>
              <a:t>Student</a:t>
            </a:r>
            <a:r>
              <a:rPr lang="tr-TR" dirty="0" smtClean="0"/>
              <a:t>(</a:t>
            </a:r>
            <a:r>
              <a:rPr lang="tr-TR" dirty="0" err="1" smtClean="0"/>
              <a:t>student</a:t>
            </a:r>
            <a:r>
              <a:rPr lang="tr-TR" dirty="0" smtClean="0"/>
              <a:t>_name, </a:t>
            </a:r>
            <a:r>
              <a:rPr lang="tr-TR" dirty="0" err="1" smtClean="0"/>
              <a:t>lesson</a:t>
            </a:r>
            <a:r>
              <a:rPr lang="tr-TR" dirty="0" smtClean="0"/>
              <a:t>_name, </a:t>
            </a:r>
            <a:r>
              <a:rPr lang="tr-TR" dirty="0" err="1" smtClean="0"/>
              <a:t>note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r>
              <a:rPr lang="en-US" dirty="0" smtClean="0"/>
              <a:t>delete from </a:t>
            </a:r>
            <a:r>
              <a:rPr lang="tr-TR" dirty="0" smtClean="0"/>
              <a:t>STUDENT </a:t>
            </a:r>
            <a:r>
              <a:rPr lang="en-US" dirty="0" smtClean="0"/>
              <a:t>A1 where exists </a:t>
            </a:r>
          </a:p>
          <a:p>
            <a:r>
              <a:rPr lang="en-US" dirty="0" smtClean="0"/>
              <a:t>(Select 'x' from </a:t>
            </a:r>
            <a:r>
              <a:rPr lang="tr-TR" dirty="0" smtClean="0"/>
              <a:t> STUDENT </a:t>
            </a:r>
            <a:r>
              <a:rPr lang="en-US" dirty="0" smtClean="0"/>
              <a:t> A2 </a:t>
            </a:r>
          </a:p>
          <a:p>
            <a:r>
              <a:rPr lang="tr-TR" dirty="0" err="1" smtClean="0"/>
              <a:t>where</a:t>
            </a:r>
            <a:r>
              <a:rPr lang="tr-TR" dirty="0" smtClean="0"/>
              <a:t> A1.STUDENT_NAME = A2.STUDENT_NAME</a:t>
            </a:r>
          </a:p>
          <a:p>
            <a:r>
              <a:rPr lang="tr-TR" dirty="0" err="1" smtClean="0"/>
              <a:t>and</a:t>
            </a:r>
            <a:r>
              <a:rPr lang="tr-TR" dirty="0" smtClean="0"/>
              <a:t>   A1.LESSON_NAME = A2.LESSON_NAME</a:t>
            </a:r>
          </a:p>
          <a:p>
            <a:r>
              <a:rPr lang="tr-TR" dirty="0" err="1" smtClean="0"/>
              <a:t>and</a:t>
            </a:r>
            <a:r>
              <a:rPr lang="tr-TR" dirty="0" smtClean="0"/>
              <a:t>   A1.NOTE = A2.NOTE</a:t>
            </a:r>
          </a:p>
          <a:p>
            <a:r>
              <a:rPr lang="tr-TR" dirty="0" err="1" smtClean="0"/>
              <a:t>and</a:t>
            </a:r>
            <a:r>
              <a:rPr lang="tr-TR" dirty="0" smtClean="0"/>
              <a:t> A1.ROWID &gt; A2.ROWID);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6452"/>
            <a:ext cx="8229240" cy="1145160"/>
          </a:xfrm>
        </p:spPr>
        <p:txBody>
          <a:bodyPr/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</a:rPr>
              <a:t>Views  and  Materialized </a:t>
            </a:r>
            <a:r>
              <a:rPr lang="tr-TR" sz="3000" b="1" dirty="0">
                <a:solidFill>
                  <a:srgbClr val="C00000"/>
                </a:solidFill>
              </a:rPr>
              <a:t>Views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396116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A view is a result set of a query</a:t>
            </a:r>
          </a:p>
          <a:p>
            <a:endParaRPr lang="tr-TR" dirty="0"/>
          </a:p>
          <a:p>
            <a:r>
              <a:rPr lang="tr-TR" dirty="0" smtClean="0"/>
              <a:t>By using views,  showing only relevant data to the users is provided.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Create view statement :  </a:t>
            </a:r>
            <a:r>
              <a:rPr lang="en-US" b="1" dirty="0"/>
              <a:t>create view </a:t>
            </a:r>
            <a:r>
              <a:rPr lang="tr-TR" b="1" dirty="0" smtClean="0"/>
              <a:t>&lt;</a:t>
            </a:r>
            <a:r>
              <a:rPr lang="en-US" b="1" i="1" dirty="0" smtClean="0"/>
              <a:t>v</a:t>
            </a:r>
            <a:r>
              <a:rPr lang="tr-TR" b="1" i="1" dirty="0" smtClean="0"/>
              <a:t>iew_name&gt; </a:t>
            </a:r>
            <a:r>
              <a:rPr lang="en-US" b="1" i="1" dirty="0" smtClean="0"/>
              <a:t> </a:t>
            </a:r>
            <a:r>
              <a:rPr lang="en-US" b="1" i="1" dirty="0"/>
              <a:t>as &lt; query expression &gt; </a:t>
            </a:r>
            <a:endParaRPr lang="tr-TR" dirty="0" smtClean="0"/>
          </a:p>
          <a:p>
            <a:endParaRPr lang="tr-TR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Materializing a view: create a physical table containing all the </a:t>
            </a:r>
            <a:r>
              <a:rPr lang="en-US" dirty="0" err="1"/>
              <a:t>tuples</a:t>
            </a:r>
            <a:r>
              <a:rPr lang="en-US" dirty="0"/>
              <a:t> </a:t>
            </a:r>
            <a:endParaRPr lang="tr-TR" dirty="0" smtClean="0"/>
          </a:p>
          <a:p>
            <a:r>
              <a:rPr lang="en-US" dirty="0" smtClean="0"/>
              <a:t>in </a:t>
            </a:r>
            <a:r>
              <a:rPr lang="en-US" dirty="0"/>
              <a:t>the result of the query defining the view </a:t>
            </a:r>
            <a:r>
              <a:rPr lang="tr-TR" dirty="0" smtClean="0"/>
              <a:t>(refresh is required)</a:t>
            </a:r>
          </a:p>
          <a:p>
            <a:endParaRPr lang="en-US" dirty="0"/>
          </a:p>
          <a:p>
            <a:r>
              <a:rPr lang="en-US" b="1" dirty="0" smtClean="0"/>
              <a:t>create </a:t>
            </a:r>
            <a:r>
              <a:rPr lang="tr-TR" b="1" dirty="0" smtClean="0"/>
              <a:t>materialize </a:t>
            </a:r>
            <a:r>
              <a:rPr lang="en-US" b="1" dirty="0" smtClean="0"/>
              <a:t>view </a:t>
            </a:r>
            <a:r>
              <a:rPr lang="tr-TR" b="1" dirty="0" smtClean="0"/>
              <a:t>&lt;m</a:t>
            </a:r>
            <a:r>
              <a:rPr lang="en-US" b="1" i="1" dirty="0" smtClean="0"/>
              <a:t>v</a:t>
            </a:r>
            <a:r>
              <a:rPr lang="tr-TR" b="1" i="1" dirty="0" smtClean="0"/>
              <a:t>iew_name&gt; </a:t>
            </a:r>
            <a:r>
              <a:rPr lang="en-US" b="1" i="1" dirty="0" smtClean="0"/>
              <a:t> as &lt; query expression &gt;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240" cy="642942"/>
          </a:xfrm>
        </p:spPr>
        <p:txBody>
          <a:bodyPr/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</a:rPr>
              <a:t>SQL DEFINITION</a:t>
            </a:r>
            <a:endParaRPr lang="tr-TR" sz="3000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28" y="1919289"/>
            <a:ext cx="3214690" cy="2081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14282" y="1422521"/>
            <a:ext cx="57118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b="1" dirty="0" smtClean="0"/>
          </a:p>
          <a:p>
            <a:r>
              <a:rPr lang="tr-TR" b="1" dirty="0" smtClean="0"/>
              <a:t>SQL</a:t>
            </a:r>
            <a:r>
              <a:rPr lang="tr-TR" dirty="0" smtClean="0"/>
              <a:t> (</a:t>
            </a:r>
            <a:r>
              <a:rPr lang="tr-TR" b="1" dirty="0" smtClean="0"/>
              <a:t>Structured Query Language) </a:t>
            </a:r>
            <a:r>
              <a:rPr lang="tr-TR" dirty="0" smtClean="0"/>
              <a:t> is </a:t>
            </a:r>
          </a:p>
          <a:p>
            <a:r>
              <a:rPr lang="tr-TR" dirty="0" smtClean="0"/>
              <a:t>a special-purpose programming language</a:t>
            </a:r>
          </a:p>
          <a:p>
            <a:r>
              <a:rPr lang="tr-TR" dirty="0" smtClean="0"/>
              <a:t>designed for managing data held in a RDBMS</a:t>
            </a:r>
          </a:p>
          <a:p>
            <a:endParaRPr lang="tr-TR" dirty="0" smtClean="0"/>
          </a:p>
          <a:p>
            <a:pPr lvl="0"/>
            <a:r>
              <a:rPr lang="en-US" dirty="0" smtClean="0"/>
              <a:t>First developed in the early 1970s at IBM </a:t>
            </a:r>
            <a:endParaRPr lang="tr-TR" dirty="0" smtClean="0"/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C</a:t>
            </a:r>
            <a:r>
              <a:rPr lang="en-US" dirty="0" err="1" smtClean="0"/>
              <a:t>ommercially</a:t>
            </a:r>
            <a:r>
              <a:rPr lang="en-US" dirty="0" smtClean="0"/>
              <a:t> </a:t>
            </a:r>
            <a:r>
              <a:rPr lang="en-US" u="sng" dirty="0" smtClean="0"/>
              <a:t>released</a:t>
            </a:r>
            <a:r>
              <a:rPr lang="en-US" dirty="0" smtClean="0"/>
              <a:t> by Relational Software Inc. </a:t>
            </a:r>
            <a:endParaRPr lang="tr-TR" dirty="0" smtClean="0"/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B</a:t>
            </a:r>
            <a:r>
              <a:rPr lang="en-US" dirty="0" err="1" smtClean="0"/>
              <a:t>ecame</a:t>
            </a:r>
            <a:r>
              <a:rPr lang="en-US" dirty="0" smtClean="0"/>
              <a:t> a </a:t>
            </a:r>
            <a:r>
              <a:rPr lang="tr-TR" u="sng" dirty="0" smtClean="0"/>
              <a:t>standard</a:t>
            </a:r>
            <a:r>
              <a:rPr lang="tr-TR" dirty="0" smtClean="0"/>
              <a:t> of the </a:t>
            </a:r>
          </a:p>
          <a:p>
            <a:endParaRPr lang="tr-TR" dirty="0" smtClean="0"/>
          </a:p>
          <a:p>
            <a:r>
              <a:rPr lang="tr-TR" dirty="0" smtClean="0"/>
              <a:t>American National Standards Institute (ANSI) in 1986</a:t>
            </a:r>
          </a:p>
          <a:p>
            <a:r>
              <a:rPr lang="tr-TR" dirty="0" smtClean="0"/>
              <a:t>International Organization for Standards (ISO) in 1987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785786" y="785794"/>
            <a:ext cx="77867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</a:rPr>
              <a:t>SEQUENCES</a:t>
            </a:r>
            <a:endParaRPr lang="tr-TR" sz="3000" b="1" dirty="0">
              <a:solidFill>
                <a:srgbClr val="C00000"/>
              </a:solidFill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785786" y="1643050"/>
            <a:ext cx="808439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sequence is a database object that generates numbers in sequential order. </a:t>
            </a:r>
            <a:endParaRPr lang="tr-TR" dirty="0" smtClean="0"/>
          </a:p>
          <a:p>
            <a:r>
              <a:rPr lang="tr-TR" dirty="0" err="1" smtClean="0"/>
              <a:t>Mostly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generate</a:t>
            </a:r>
            <a:r>
              <a:rPr lang="tr-TR" dirty="0" smtClean="0"/>
              <a:t> </a:t>
            </a:r>
            <a:r>
              <a:rPr lang="tr-TR" dirty="0" err="1" smtClean="0"/>
              <a:t>primary</a:t>
            </a:r>
            <a:r>
              <a:rPr lang="tr-TR" dirty="0" smtClean="0"/>
              <a:t> </a:t>
            </a:r>
            <a:r>
              <a:rPr lang="tr-TR" dirty="0" err="1" smtClean="0"/>
              <a:t>key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 </a:t>
            </a:r>
            <a:r>
              <a:rPr lang="tr-TR" dirty="0" err="1" smtClean="0"/>
              <a:t>table</a:t>
            </a:r>
            <a:endParaRPr lang="tr-TR" dirty="0" smtClean="0"/>
          </a:p>
          <a:p>
            <a:endParaRPr lang="tr-TR" dirty="0" smtClean="0"/>
          </a:p>
          <a:p>
            <a:endParaRPr lang="tr-TR" b="1" dirty="0" smtClean="0"/>
          </a:p>
          <a:p>
            <a:r>
              <a:rPr lang="en-US" b="1" dirty="0" smtClean="0"/>
              <a:t>Example</a:t>
            </a:r>
            <a:r>
              <a:rPr lang="tr-TR" b="1" dirty="0" smtClean="0"/>
              <a:t>:</a:t>
            </a:r>
          </a:p>
          <a:p>
            <a:endParaRPr lang="en-US" b="1" dirty="0" smtClean="0"/>
          </a:p>
          <a:p>
            <a:r>
              <a:rPr lang="en-US" dirty="0" smtClean="0"/>
              <a:t>To create the sequence:</a:t>
            </a:r>
            <a:endParaRPr lang="tr-TR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CREATE SEQUENCE </a:t>
            </a:r>
            <a:r>
              <a:rPr lang="en-US" dirty="0" err="1" smtClean="0"/>
              <a:t>customer_seq</a:t>
            </a:r>
            <a:r>
              <a:rPr lang="en-US" dirty="0" smtClean="0"/>
              <a:t> INCREMENT BY 1 START WITH 100</a:t>
            </a:r>
          </a:p>
          <a:p>
            <a:endParaRPr lang="tr-TR" dirty="0" smtClean="0"/>
          </a:p>
          <a:p>
            <a:r>
              <a:rPr lang="en-US" dirty="0" smtClean="0"/>
              <a:t>To use the sequence to enter a record into the database:</a:t>
            </a:r>
            <a:br>
              <a:rPr lang="en-US" dirty="0" smtClean="0"/>
            </a:br>
            <a:endParaRPr lang="tr-TR" dirty="0" smtClean="0"/>
          </a:p>
          <a:p>
            <a:r>
              <a:rPr lang="en-US" dirty="0" smtClean="0"/>
              <a:t>INSERT INTO customer (</a:t>
            </a:r>
            <a:r>
              <a:rPr lang="en-US" dirty="0" err="1" smtClean="0"/>
              <a:t>cust_num</a:t>
            </a:r>
            <a:r>
              <a:rPr lang="en-US" dirty="0" smtClean="0"/>
              <a:t>, name, address)</a:t>
            </a:r>
            <a:br>
              <a:rPr lang="en-US" dirty="0" smtClean="0"/>
            </a:br>
            <a:r>
              <a:rPr lang="en-US" dirty="0" smtClean="0"/>
              <a:t>VALUES (</a:t>
            </a:r>
            <a:r>
              <a:rPr lang="en-US" dirty="0" err="1" smtClean="0"/>
              <a:t>customer_seq.NEXTVAL</a:t>
            </a:r>
            <a:r>
              <a:rPr lang="en-US" dirty="0" smtClean="0"/>
              <a:t>, 'John Doe', '123 Main St.‘)</a:t>
            </a:r>
            <a:r>
              <a:rPr lang="tr-TR" dirty="0" smtClean="0"/>
              <a:t>;</a:t>
            </a:r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85720" y="803300"/>
            <a:ext cx="85725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</a:rPr>
              <a:t>TRIGGERS</a:t>
            </a:r>
            <a:endParaRPr lang="tr-TR" sz="3000" b="1" dirty="0">
              <a:solidFill>
                <a:srgbClr val="C00000"/>
              </a:solidFill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714348" y="1575563"/>
            <a:ext cx="7677166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dirty="0" smtClean="0"/>
              <a:t> </a:t>
            </a:r>
            <a:r>
              <a:rPr lang="tr-TR" dirty="0" err="1" smtClean="0"/>
              <a:t>Trigger</a:t>
            </a:r>
            <a:r>
              <a:rPr lang="tr-TR" dirty="0" smtClean="0"/>
              <a:t> is a </a:t>
            </a:r>
            <a:r>
              <a:rPr lang="tr-TR" dirty="0" err="1" smtClean="0"/>
              <a:t>procedure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is </a:t>
            </a:r>
            <a:r>
              <a:rPr lang="tr-TR" dirty="0" err="1" smtClean="0"/>
              <a:t>automatically</a:t>
            </a:r>
            <a:r>
              <a:rPr lang="tr-TR" dirty="0" smtClean="0"/>
              <a:t> </a:t>
            </a:r>
            <a:r>
              <a:rPr lang="tr-TR" dirty="0" err="1" smtClean="0"/>
              <a:t>run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DBMS in </a:t>
            </a:r>
            <a:r>
              <a:rPr lang="tr-TR" dirty="0" err="1" smtClean="0"/>
              <a:t>response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specified</a:t>
            </a:r>
            <a:r>
              <a:rPr lang="tr-TR" dirty="0" smtClean="0"/>
              <a:t> </a:t>
            </a:r>
            <a:r>
              <a:rPr lang="tr-TR" dirty="0" err="1" smtClean="0"/>
              <a:t>changes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database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performs</a:t>
            </a:r>
            <a:r>
              <a:rPr lang="tr-TR" dirty="0" smtClean="0"/>
              <a:t> </a:t>
            </a:r>
            <a:r>
              <a:rPr lang="tr-TR" dirty="0" err="1" smtClean="0"/>
              <a:t>desired</a:t>
            </a:r>
            <a:r>
              <a:rPr lang="tr-TR" dirty="0" smtClean="0"/>
              <a:t> </a:t>
            </a:r>
            <a:r>
              <a:rPr lang="tr-TR" dirty="0" err="1" smtClean="0"/>
              <a:t>events</a:t>
            </a:r>
            <a:endParaRPr lang="tr-TR" dirty="0" smtClean="0"/>
          </a:p>
          <a:p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 </a:t>
            </a:r>
            <a:r>
              <a:rPr lang="tr-TR" dirty="0" err="1" smtClean="0"/>
              <a:t>Trigger</a:t>
            </a:r>
            <a:r>
              <a:rPr lang="tr-TR" dirty="0" smtClean="0"/>
              <a:t> has </a:t>
            </a:r>
            <a:r>
              <a:rPr lang="tr-TR" dirty="0" err="1" smtClean="0"/>
              <a:t>three</a:t>
            </a:r>
            <a:r>
              <a:rPr lang="tr-TR" dirty="0" smtClean="0"/>
              <a:t> </a:t>
            </a:r>
            <a:r>
              <a:rPr lang="tr-TR" b="1" dirty="0" err="1" smtClean="0"/>
              <a:t>parts</a:t>
            </a:r>
            <a:r>
              <a:rPr lang="tr-TR" dirty="0" smtClean="0"/>
              <a:t> : </a:t>
            </a:r>
            <a:r>
              <a:rPr lang="tr-TR" dirty="0" err="1" smtClean="0"/>
              <a:t>Event</a:t>
            </a:r>
            <a:r>
              <a:rPr lang="tr-TR" dirty="0" smtClean="0"/>
              <a:t>, </a:t>
            </a:r>
            <a:r>
              <a:rPr lang="tr-TR" dirty="0" err="1" smtClean="0"/>
              <a:t>Condition</a:t>
            </a:r>
            <a:r>
              <a:rPr lang="tr-TR" dirty="0" smtClean="0"/>
              <a:t>, </a:t>
            </a:r>
            <a:r>
              <a:rPr lang="tr-TR" dirty="0" err="1" smtClean="0"/>
              <a:t>Action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Trigger</a:t>
            </a:r>
            <a:r>
              <a:rPr lang="tr-TR" dirty="0" smtClean="0"/>
              <a:t> </a:t>
            </a:r>
            <a:r>
              <a:rPr lang="tr-TR" dirty="0" err="1" smtClean="0"/>
              <a:t>Types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:</a:t>
            </a:r>
          </a:p>
          <a:p>
            <a:endParaRPr lang="tr-TR" dirty="0" smtClean="0"/>
          </a:p>
          <a:p>
            <a:r>
              <a:rPr lang="tr-TR" dirty="0" smtClean="0"/>
              <a:t>DML </a:t>
            </a:r>
            <a:r>
              <a:rPr lang="tr-TR" dirty="0" err="1" smtClean="0"/>
              <a:t>triggers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b="1" dirty="0" err="1" smtClean="0"/>
              <a:t>Insert</a:t>
            </a:r>
            <a:r>
              <a:rPr lang="tr-TR" b="1" dirty="0" smtClean="0"/>
              <a:t>, </a:t>
            </a:r>
            <a:r>
              <a:rPr lang="tr-TR" b="1" dirty="0" err="1" smtClean="0"/>
              <a:t>Update</a:t>
            </a:r>
            <a:r>
              <a:rPr lang="tr-TR" b="1" dirty="0" smtClean="0"/>
              <a:t>, </a:t>
            </a:r>
            <a:r>
              <a:rPr lang="tr-TR" b="1" dirty="0" err="1" smtClean="0"/>
              <a:t>Delete</a:t>
            </a:r>
            <a:endParaRPr lang="tr-TR" b="1" dirty="0" smtClean="0"/>
          </a:p>
          <a:p>
            <a:r>
              <a:rPr lang="tr-TR" dirty="0" smtClean="0"/>
              <a:t>DDL </a:t>
            </a:r>
            <a:r>
              <a:rPr lang="tr-TR" dirty="0" err="1" smtClean="0"/>
              <a:t>triggers</a:t>
            </a:r>
            <a:r>
              <a:rPr lang="tr-TR" dirty="0" smtClean="0"/>
              <a:t> (</a:t>
            </a:r>
            <a:r>
              <a:rPr lang="tr-TR" dirty="0" err="1" smtClean="0"/>
              <a:t>instead</a:t>
            </a:r>
            <a:r>
              <a:rPr lang="tr-TR" dirty="0" smtClean="0"/>
              <a:t> of) 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b="1" dirty="0" err="1" smtClean="0"/>
              <a:t>Create</a:t>
            </a:r>
            <a:r>
              <a:rPr lang="tr-TR" b="1" dirty="0" smtClean="0"/>
              <a:t>, </a:t>
            </a:r>
            <a:r>
              <a:rPr lang="tr-TR" b="1" dirty="0" err="1" smtClean="0"/>
              <a:t>Alter</a:t>
            </a:r>
            <a:r>
              <a:rPr lang="tr-TR" b="1" dirty="0" smtClean="0"/>
              <a:t>, </a:t>
            </a:r>
            <a:r>
              <a:rPr lang="tr-TR" b="1" dirty="0" err="1" smtClean="0"/>
              <a:t>Drop</a:t>
            </a:r>
            <a:r>
              <a:rPr lang="tr-TR" b="1" dirty="0" smtClean="0"/>
              <a:t>, </a:t>
            </a:r>
            <a:r>
              <a:rPr lang="tr-TR" b="1" dirty="0" err="1" smtClean="0"/>
              <a:t>etc</a:t>
            </a:r>
            <a:r>
              <a:rPr lang="tr-TR" b="1" dirty="0" smtClean="0"/>
              <a:t>..</a:t>
            </a:r>
          </a:p>
          <a:p>
            <a:endParaRPr lang="tr-TR" dirty="0" smtClean="0"/>
          </a:p>
          <a:p>
            <a:r>
              <a:rPr lang="tr-TR" dirty="0" err="1" smtClean="0"/>
              <a:t>Triggers</a:t>
            </a:r>
            <a:r>
              <a:rPr lang="tr-TR" dirty="0" smtClean="0"/>
              <a:t> </a:t>
            </a:r>
            <a:r>
              <a:rPr lang="tr-TR" b="1" dirty="0" err="1" smtClean="0"/>
              <a:t>can’t</a:t>
            </a:r>
            <a:r>
              <a:rPr lang="tr-TR" dirty="0" smtClean="0"/>
              <a:t> be </a:t>
            </a:r>
            <a:r>
              <a:rPr lang="tr-TR" dirty="0" err="1" smtClean="0"/>
              <a:t>defined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b="1" dirty="0" err="1" smtClean="0"/>
              <a:t>Select</a:t>
            </a:r>
            <a:r>
              <a:rPr lang="tr-TR" dirty="0" smtClean="0"/>
              <a:t> </a:t>
            </a:r>
            <a:r>
              <a:rPr lang="tr-TR" dirty="0" err="1" smtClean="0"/>
              <a:t>statement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&lt;!&gt; </a:t>
            </a:r>
            <a:r>
              <a:rPr lang="tr-TR" dirty="0" err="1" smtClean="0"/>
              <a:t>Transactions</a:t>
            </a:r>
            <a:r>
              <a:rPr lang="tr-TR" dirty="0" smtClean="0"/>
              <a:t> </a:t>
            </a:r>
            <a:r>
              <a:rPr lang="tr-TR" dirty="0" err="1" smtClean="0"/>
              <a:t>statements</a:t>
            </a:r>
            <a:r>
              <a:rPr lang="tr-TR" dirty="0" smtClean="0"/>
              <a:t> (</a:t>
            </a:r>
            <a:r>
              <a:rPr lang="tr-TR" dirty="0" err="1" smtClean="0"/>
              <a:t>commit</a:t>
            </a:r>
            <a:r>
              <a:rPr lang="tr-TR" dirty="0" smtClean="0"/>
              <a:t>, </a:t>
            </a:r>
            <a:r>
              <a:rPr lang="tr-TR" dirty="0" err="1" smtClean="0"/>
              <a:t>savepoint</a:t>
            </a:r>
            <a:r>
              <a:rPr lang="tr-TR" dirty="0" smtClean="0"/>
              <a:t>,</a:t>
            </a:r>
            <a:r>
              <a:rPr lang="tr-TR" dirty="0" err="1" smtClean="0"/>
              <a:t>rollback</a:t>
            </a:r>
            <a:r>
              <a:rPr lang="tr-TR" dirty="0" smtClean="0"/>
              <a:t>)</a:t>
            </a:r>
          </a:p>
          <a:p>
            <a:r>
              <a:rPr lang="tr-TR" dirty="0" smtClean="0"/>
              <a:t>	 can not be </a:t>
            </a:r>
            <a:r>
              <a:rPr lang="tr-TR" dirty="0" err="1" smtClean="0"/>
              <a:t>used</a:t>
            </a:r>
            <a:r>
              <a:rPr lang="tr-TR" dirty="0" smtClean="0"/>
              <a:t> in </a:t>
            </a:r>
            <a:r>
              <a:rPr lang="tr-TR" dirty="0" err="1" smtClean="0"/>
              <a:t>Triggers</a:t>
            </a:r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428596" y="1500174"/>
            <a:ext cx="7443063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 smtClean="0"/>
              <a:t>create</a:t>
            </a:r>
            <a:r>
              <a:rPr lang="tr-TR" b="1" dirty="0" smtClean="0"/>
              <a:t> </a:t>
            </a:r>
            <a:r>
              <a:rPr lang="tr-TR" b="1" dirty="0" err="1" smtClean="0"/>
              <a:t>or</a:t>
            </a:r>
            <a:r>
              <a:rPr lang="tr-TR" b="1" dirty="0" smtClean="0"/>
              <a:t> </a:t>
            </a:r>
            <a:r>
              <a:rPr lang="tr-TR" b="1" dirty="0" err="1" smtClean="0"/>
              <a:t>replace</a:t>
            </a:r>
            <a:r>
              <a:rPr lang="tr-TR" b="1" dirty="0" smtClean="0"/>
              <a:t> </a:t>
            </a:r>
            <a:r>
              <a:rPr lang="tr-TR" b="1" dirty="0" err="1" smtClean="0"/>
              <a:t>trıgger</a:t>
            </a:r>
            <a:r>
              <a:rPr lang="tr-TR" b="1" dirty="0" smtClean="0"/>
              <a:t> </a:t>
            </a:r>
            <a:r>
              <a:rPr lang="tr-TR" b="1" dirty="0" err="1" smtClean="0"/>
              <a:t>delete</a:t>
            </a:r>
            <a:r>
              <a:rPr lang="tr-TR" b="1" dirty="0" smtClean="0"/>
              <a:t>_</a:t>
            </a:r>
            <a:r>
              <a:rPr lang="tr-TR" b="1" dirty="0" err="1" smtClean="0"/>
              <a:t>forbidden</a:t>
            </a:r>
            <a:r>
              <a:rPr lang="tr-TR" b="1" dirty="0" smtClean="0"/>
              <a:t> </a:t>
            </a:r>
          </a:p>
          <a:p>
            <a:r>
              <a:rPr lang="tr-TR" dirty="0" err="1" smtClean="0"/>
              <a:t>before</a:t>
            </a:r>
            <a:r>
              <a:rPr lang="tr-TR" dirty="0" smtClean="0"/>
              <a:t> </a:t>
            </a:r>
            <a:r>
              <a:rPr lang="tr-TR" dirty="0" err="1" smtClean="0"/>
              <a:t>drop</a:t>
            </a:r>
            <a:r>
              <a:rPr lang="tr-TR" dirty="0" smtClean="0"/>
              <a:t> on </a:t>
            </a:r>
            <a:r>
              <a:rPr lang="tr-TR" dirty="0" err="1" smtClean="0"/>
              <a:t>database</a:t>
            </a:r>
            <a:endParaRPr lang="tr-TR" dirty="0" smtClean="0"/>
          </a:p>
          <a:p>
            <a:r>
              <a:rPr lang="tr-TR" dirty="0" err="1" smtClean="0"/>
              <a:t>begın</a:t>
            </a:r>
            <a:endParaRPr lang="tr-TR" dirty="0" smtClean="0"/>
          </a:p>
          <a:p>
            <a:r>
              <a:rPr lang="tr-TR" dirty="0" smtClean="0"/>
              <a:t>	</a:t>
            </a:r>
            <a:r>
              <a:rPr lang="tr-TR" dirty="0" err="1" smtClean="0"/>
              <a:t>raıse</a:t>
            </a:r>
            <a:r>
              <a:rPr lang="tr-TR" dirty="0" smtClean="0"/>
              <a:t>_</a:t>
            </a:r>
            <a:r>
              <a:rPr lang="tr-TR" dirty="0" err="1" smtClean="0"/>
              <a:t>applıcatıon</a:t>
            </a:r>
            <a:r>
              <a:rPr lang="tr-TR" dirty="0" smtClean="0"/>
              <a:t>_</a:t>
            </a:r>
            <a:r>
              <a:rPr lang="tr-TR" dirty="0" err="1" smtClean="0"/>
              <a:t>error</a:t>
            </a:r>
            <a:r>
              <a:rPr lang="tr-TR" dirty="0" smtClean="0"/>
              <a:t> ( -20000,’</a:t>
            </a:r>
            <a:r>
              <a:rPr lang="tr-TR" dirty="0" err="1" smtClean="0"/>
              <a:t>dropping</a:t>
            </a:r>
            <a:r>
              <a:rPr lang="tr-TR" dirty="0" smtClean="0"/>
              <a:t> </a:t>
            </a:r>
            <a:r>
              <a:rPr lang="tr-TR" dirty="0" err="1" smtClean="0"/>
              <a:t>table</a:t>
            </a:r>
            <a:r>
              <a:rPr lang="tr-TR" dirty="0" smtClean="0"/>
              <a:t> is </a:t>
            </a:r>
            <a:r>
              <a:rPr lang="tr-TR" dirty="0" err="1" smtClean="0"/>
              <a:t>forbidden</a:t>
            </a:r>
            <a:r>
              <a:rPr lang="tr-TR" dirty="0" smtClean="0"/>
              <a:t>’);</a:t>
            </a:r>
          </a:p>
          <a:p>
            <a:r>
              <a:rPr lang="tr-TR" dirty="0" err="1" smtClean="0"/>
              <a:t>end</a:t>
            </a:r>
            <a:r>
              <a:rPr lang="tr-TR" dirty="0" smtClean="0"/>
              <a:t>;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en-US" b="1" dirty="0" smtClean="0"/>
              <a:t>create or replace trigger </a:t>
            </a:r>
            <a:r>
              <a:rPr lang="en-US" b="1" dirty="0" err="1" smtClean="0"/>
              <a:t>tr</a:t>
            </a:r>
            <a:r>
              <a:rPr lang="tr-TR" b="1" dirty="0" err="1" smtClean="0"/>
              <a:t>igger</a:t>
            </a:r>
            <a:r>
              <a:rPr lang="en-US" b="1" dirty="0" smtClean="0"/>
              <a:t>_</a:t>
            </a:r>
            <a:r>
              <a:rPr lang="tr-TR" b="1" dirty="0" smtClean="0"/>
              <a:t>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before insert on tbl1  </a:t>
            </a:r>
            <a:br>
              <a:rPr lang="en-US" dirty="0" smtClean="0"/>
            </a:br>
            <a:r>
              <a:rPr lang="en-US" dirty="0" err="1" smtClean="0"/>
              <a:t>referencıng</a:t>
            </a:r>
            <a:r>
              <a:rPr lang="en-US" dirty="0" smtClean="0"/>
              <a:t> new as new old as old for each row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begin</a:t>
            </a:r>
            <a:br>
              <a:rPr lang="en-US" dirty="0" smtClean="0"/>
            </a:br>
            <a:r>
              <a:rPr lang="en-US" dirty="0" smtClean="0"/>
              <a:t>  :new.</a:t>
            </a:r>
            <a:r>
              <a:rPr lang="tr-TR" dirty="0" err="1" smtClean="0"/>
              <a:t>referenced</a:t>
            </a:r>
            <a:r>
              <a:rPr lang="tr-TR" dirty="0" smtClean="0"/>
              <a:t>_</a:t>
            </a:r>
            <a:r>
              <a:rPr lang="tr-TR" dirty="0" err="1" smtClean="0"/>
              <a:t>date</a:t>
            </a:r>
            <a:r>
              <a:rPr lang="en-US" dirty="0" smtClean="0"/>
              <a:t> := </a:t>
            </a:r>
            <a:r>
              <a:rPr lang="tr-TR" dirty="0" smtClean="0"/>
              <a:t> </a:t>
            </a:r>
            <a:r>
              <a:rPr lang="tr-TR" dirty="0" err="1" smtClean="0"/>
              <a:t>sysdate</a:t>
            </a:r>
            <a:r>
              <a:rPr lang="tr-TR" dirty="0" smtClean="0"/>
              <a:t>;</a:t>
            </a:r>
          </a:p>
          <a:p>
            <a:r>
              <a:rPr lang="en-US" dirty="0" smtClean="0"/>
              <a:t>end tr_1;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3" name="2 Metin kutusu"/>
          <p:cNvSpPr txBox="1"/>
          <p:nvPr/>
        </p:nvSpPr>
        <p:spPr>
          <a:xfrm>
            <a:off x="357158" y="785794"/>
            <a:ext cx="85011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  <a:latin typeface="+mj-lt"/>
              </a:rPr>
              <a:t>TRIGGER EXAMPLES</a:t>
            </a:r>
            <a:endParaRPr lang="tr-TR" sz="3000" b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240" cy="571504"/>
          </a:xfrm>
        </p:spPr>
        <p:txBody>
          <a:bodyPr/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</a:rPr>
              <a:t>SUMMARY</a:t>
            </a:r>
            <a:endParaRPr lang="tr-TR" sz="3000" b="1" dirty="0">
              <a:solidFill>
                <a:srgbClr val="C00000"/>
              </a:solidFill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785786" y="1142984"/>
            <a:ext cx="7978979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 err="1" smtClean="0"/>
              <a:t>Basic</a:t>
            </a:r>
            <a:r>
              <a:rPr lang="tr-TR" dirty="0" smtClean="0"/>
              <a:t> SQL </a:t>
            </a:r>
            <a:r>
              <a:rPr lang="tr-TR" dirty="0" err="1" smtClean="0"/>
              <a:t>query</a:t>
            </a:r>
            <a:r>
              <a:rPr lang="tr-TR" dirty="0" smtClean="0"/>
              <a:t> has a </a:t>
            </a:r>
            <a:r>
              <a:rPr lang="tr-TR" dirty="0" err="1" smtClean="0"/>
              <a:t>Select</a:t>
            </a:r>
            <a:r>
              <a:rPr lang="tr-TR" dirty="0" smtClean="0"/>
              <a:t>, </a:t>
            </a:r>
            <a:r>
              <a:rPr lang="tr-TR" dirty="0" err="1" smtClean="0"/>
              <a:t>From</a:t>
            </a:r>
            <a:r>
              <a:rPr lang="tr-TR" dirty="0" smtClean="0"/>
              <a:t>,</a:t>
            </a:r>
            <a:r>
              <a:rPr lang="tr-TR" dirty="0" err="1" smtClean="0"/>
              <a:t>Where</a:t>
            </a:r>
            <a:endParaRPr lang="tr-TR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Distinct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avoid</a:t>
            </a:r>
            <a:r>
              <a:rPr lang="tr-TR" dirty="0" smtClean="0"/>
              <a:t> </a:t>
            </a:r>
            <a:r>
              <a:rPr lang="tr-TR" dirty="0" err="1" smtClean="0"/>
              <a:t>duplicates</a:t>
            </a:r>
            <a:r>
              <a:rPr lang="tr-TR" dirty="0" smtClean="0"/>
              <a:t> at </a:t>
            </a:r>
            <a:r>
              <a:rPr lang="tr-TR" dirty="0" err="1" smtClean="0"/>
              <a:t>queries</a:t>
            </a:r>
            <a:endParaRPr lang="tr-TR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 smtClean="0"/>
              <a:t>SQL </a:t>
            </a:r>
            <a:r>
              <a:rPr lang="tr-TR" dirty="0" err="1" smtClean="0"/>
              <a:t>provides</a:t>
            </a:r>
            <a:r>
              <a:rPr lang="tr-TR" dirty="0" smtClean="0"/>
              <a:t> set </a:t>
            </a:r>
            <a:r>
              <a:rPr lang="tr-TR" dirty="0" err="1" smtClean="0"/>
              <a:t>operations</a:t>
            </a:r>
            <a:r>
              <a:rPr lang="tr-TR" dirty="0" smtClean="0"/>
              <a:t>: </a:t>
            </a:r>
            <a:r>
              <a:rPr lang="tr-TR" dirty="0" err="1" smtClean="0"/>
              <a:t>Union</a:t>
            </a:r>
            <a:r>
              <a:rPr lang="tr-TR" dirty="0" smtClean="0"/>
              <a:t>, </a:t>
            </a:r>
            <a:r>
              <a:rPr lang="tr-TR" dirty="0" err="1" smtClean="0"/>
              <a:t>Intersect</a:t>
            </a:r>
            <a:r>
              <a:rPr lang="tr-TR" dirty="0" smtClean="0"/>
              <a:t>, </a:t>
            </a:r>
            <a:r>
              <a:rPr lang="tr-TR" dirty="0" err="1" smtClean="0"/>
              <a:t>Minus</a:t>
            </a:r>
            <a:r>
              <a:rPr lang="tr-TR" dirty="0" smtClean="0"/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 err="1" smtClean="0"/>
              <a:t>Queries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subqueries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tr-TR" dirty="0" err="1" smtClean="0"/>
              <a:t>Nested</a:t>
            </a:r>
            <a:r>
              <a:rPr lang="tr-TR" dirty="0" smtClean="0"/>
              <a:t> </a:t>
            </a:r>
            <a:r>
              <a:rPr lang="tr-TR" dirty="0" err="1" smtClean="0"/>
              <a:t>Queries</a:t>
            </a:r>
            <a:r>
              <a:rPr lang="tr-TR" dirty="0" smtClean="0"/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 err="1" smtClean="0"/>
              <a:t>In</a:t>
            </a:r>
            <a:r>
              <a:rPr lang="tr-TR" dirty="0" smtClean="0"/>
              <a:t>, </a:t>
            </a:r>
            <a:r>
              <a:rPr lang="tr-TR" dirty="0" err="1" smtClean="0"/>
              <a:t>Exists</a:t>
            </a:r>
            <a:r>
              <a:rPr lang="tr-TR" dirty="0" smtClean="0"/>
              <a:t>, </a:t>
            </a:r>
            <a:r>
              <a:rPr lang="tr-TR" dirty="0" err="1" smtClean="0"/>
              <a:t>Unique</a:t>
            </a:r>
            <a:r>
              <a:rPr lang="tr-TR" dirty="0" smtClean="0"/>
              <a:t>, </a:t>
            </a:r>
            <a:r>
              <a:rPr lang="tr-TR" dirty="0" err="1" smtClean="0"/>
              <a:t>Any</a:t>
            </a:r>
            <a:r>
              <a:rPr lang="tr-TR" dirty="0" smtClean="0"/>
              <a:t>, </a:t>
            </a:r>
            <a:r>
              <a:rPr lang="tr-TR" dirty="0" err="1" smtClean="0"/>
              <a:t>All</a:t>
            </a:r>
            <a:r>
              <a:rPr lang="tr-TR" dirty="0" smtClean="0"/>
              <a:t>, </a:t>
            </a:r>
            <a:r>
              <a:rPr lang="tr-TR" dirty="0" err="1" smtClean="0"/>
              <a:t>Some</a:t>
            </a:r>
            <a:r>
              <a:rPr lang="tr-TR" dirty="0" smtClean="0"/>
              <a:t> is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Nested</a:t>
            </a:r>
            <a:r>
              <a:rPr lang="tr-TR" dirty="0" smtClean="0"/>
              <a:t> </a:t>
            </a:r>
            <a:r>
              <a:rPr lang="tr-TR" dirty="0" err="1" smtClean="0"/>
              <a:t>Queries</a:t>
            </a:r>
            <a:endParaRPr lang="tr-TR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 err="1" smtClean="0"/>
              <a:t>Aggregators</a:t>
            </a:r>
            <a:r>
              <a:rPr lang="tr-TR" dirty="0" smtClean="0"/>
              <a:t> </a:t>
            </a:r>
            <a:r>
              <a:rPr lang="tr-TR" dirty="0" err="1" smtClean="0"/>
              <a:t>operators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Count</a:t>
            </a:r>
            <a:r>
              <a:rPr lang="tr-TR" dirty="0" smtClean="0"/>
              <a:t>, </a:t>
            </a:r>
            <a:r>
              <a:rPr lang="tr-TR" dirty="0" err="1" smtClean="0"/>
              <a:t>Sum</a:t>
            </a:r>
            <a:r>
              <a:rPr lang="tr-TR" dirty="0" smtClean="0"/>
              <a:t>, </a:t>
            </a:r>
            <a:r>
              <a:rPr lang="tr-TR" dirty="0" err="1" smtClean="0"/>
              <a:t>Average</a:t>
            </a:r>
            <a:r>
              <a:rPr lang="tr-TR" dirty="0" smtClean="0"/>
              <a:t>, </a:t>
            </a:r>
            <a:r>
              <a:rPr lang="tr-TR" dirty="0" err="1" smtClean="0"/>
              <a:t>Max</a:t>
            </a:r>
            <a:r>
              <a:rPr lang="tr-TR" dirty="0" smtClean="0"/>
              <a:t>,</a:t>
            </a:r>
            <a:r>
              <a:rPr lang="tr-TR" dirty="0" err="1" smtClean="0"/>
              <a:t>Min</a:t>
            </a:r>
            <a:endParaRPr lang="tr-TR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 err="1" smtClean="0"/>
              <a:t>Group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Having</a:t>
            </a:r>
            <a:r>
              <a:rPr lang="tr-TR" dirty="0" smtClean="0"/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 smtClean="0"/>
              <a:t>SQL </a:t>
            </a:r>
            <a:r>
              <a:rPr lang="tr-TR" dirty="0" err="1" smtClean="0"/>
              <a:t>provides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of </a:t>
            </a:r>
            <a:r>
              <a:rPr lang="tr-TR" dirty="0" err="1" smtClean="0"/>
              <a:t>Sequences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Triggers</a:t>
            </a:r>
            <a:endParaRPr lang="tr-TR" dirty="0" smtClean="0"/>
          </a:p>
          <a:p>
            <a:endParaRPr lang="tr-TR" dirty="0" smtClean="0"/>
          </a:p>
          <a:p>
            <a:r>
              <a:rPr lang="tr-TR" b="1" dirty="0" err="1" smtClean="0"/>
              <a:t>Key</a:t>
            </a:r>
            <a:r>
              <a:rPr lang="tr-TR" b="1" dirty="0" smtClean="0"/>
              <a:t> </a:t>
            </a:r>
            <a:r>
              <a:rPr lang="tr-TR" b="1" dirty="0" err="1" smtClean="0"/>
              <a:t>Points</a:t>
            </a:r>
            <a:r>
              <a:rPr lang="tr-TR" b="1" dirty="0" smtClean="0"/>
              <a:t>:</a:t>
            </a:r>
          </a:p>
          <a:p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Be </a:t>
            </a:r>
            <a:r>
              <a:rPr lang="tr-TR" dirty="0" err="1" smtClean="0"/>
              <a:t>careful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recursive</a:t>
            </a:r>
            <a:r>
              <a:rPr lang="tr-TR" dirty="0" smtClean="0"/>
              <a:t> </a:t>
            </a:r>
            <a:r>
              <a:rPr lang="tr-TR" dirty="0" err="1" smtClean="0"/>
              <a:t>triggers</a:t>
            </a:r>
            <a:r>
              <a:rPr lang="tr-TR" dirty="0" smtClean="0"/>
              <a:t> !</a:t>
            </a:r>
          </a:p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tr-TR" dirty="0" err="1" smtClean="0"/>
              <a:t>Think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check</a:t>
            </a:r>
            <a:r>
              <a:rPr lang="tr-TR" dirty="0" smtClean="0"/>
              <a:t> </a:t>
            </a:r>
            <a:r>
              <a:rPr lang="tr-TR" dirty="0" err="1" smtClean="0"/>
              <a:t>constraints</a:t>
            </a:r>
            <a:r>
              <a:rPr lang="tr-TR" dirty="0" smtClean="0"/>
              <a:t> </a:t>
            </a:r>
            <a:r>
              <a:rPr lang="tr-TR" dirty="0" err="1" smtClean="0"/>
              <a:t>instead</a:t>
            </a:r>
            <a:r>
              <a:rPr lang="tr-TR" dirty="0" smtClean="0"/>
              <a:t> of </a:t>
            </a:r>
            <a:r>
              <a:rPr lang="tr-TR" dirty="0" err="1" smtClean="0"/>
              <a:t>triggers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database</a:t>
            </a:r>
            <a:r>
              <a:rPr lang="tr-TR" dirty="0" smtClean="0"/>
              <a:t> </a:t>
            </a:r>
            <a:r>
              <a:rPr lang="tr-TR" dirty="0" err="1" smtClean="0"/>
              <a:t>consistency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240" cy="642942"/>
          </a:xfrm>
        </p:spPr>
        <p:txBody>
          <a:bodyPr/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</a:rPr>
              <a:t>MAIN CATEGORIES</a:t>
            </a:r>
            <a:endParaRPr lang="tr-TR" sz="3000" dirty="0">
              <a:solidFill>
                <a:srgbClr val="C00000"/>
              </a:solidFill>
            </a:endParaRPr>
          </a:p>
        </p:txBody>
      </p:sp>
      <p:pic>
        <p:nvPicPr>
          <p:cNvPr id="5" name="Picture 3" descr="FIG7-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643051"/>
            <a:ext cx="842968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240" cy="704404"/>
          </a:xfrm>
        </p:spPr>
        <p:txBody>
          <a:bodyPr/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</a:rPr>
              <a:t>Sql Commands Overview</a:t>
            </a:r>
            <a:endParaRPr lang="tr-TR" sz="3000" b="1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457200" y="1643050"/>
            <a:ext cx="8229240" cy="3929090"/>
          </a:xfrm>
        </p:spPr>
        <p:txBody>
          <a:bodyPr/>
          <a:lstStyle/>
          <a:p>
            <a:r>
              <a:rPr lang="en-US" dirty="0"/>
              <a:t>CREATE TABLE &lt;name&gt; ( &lt;field&gt; &lt;domain&gt;, … </a:t>
            </a:r>
            <a:r>
              <a:rPr lang="en-US" dirty="0" smtClean="0"/>
              <a:t>)</a:t>
            </a:r>
            <a:endParaRPr lang="tr-TR" dirty="0" smtClean="0"/>
          </a:p>
          <a:p>
            <a:endParaRPr lang="tr-TR" dirty="0"/>
          </a:p>
          <a:p>
            <a:r>
              <a:rPr lang="en-US" dirty="0"/>
              <a:t>INSERT INTO &lt;name&gt; (&lt;field names&gt;)</a:t>
            </a:r>
            <a:br>
              <a:rPr lang="en-US" dirty="0"/>
            </a:br>
            <a:r>
              <a:rPr lang="en-US" dirty="0"/>
              <a:t>     VALUES (&lt;field values</a:t>
            </a:r>
            <a:r>
              <a:rPr lang="en-US" dirty="0" smtClean="0"/>
              <a:t>&gt;)</a:t>
            </a:r>
            <a:endParaRPr lang="tr-TR" dirty="0" smtClean="0"/>
          </a:p>
          <a:p>
            <a:endParaRPr lang="tr-TR" dirty="0"/>
          </a:p>
          <a:p>
            <a:r>
              <a:rPr lang="en-US" dirty="0"/>
              <a:t>DELETE FROM &lt;name&gt; </a:t>
            </a:r>
            <a:br>
              <a:rPr lang="en-US" dirty="0"/>
            </a:br>
            <a:r>
              <a:rPr lang="en-US" dirty="0"/>
              <a:t>      WHERE &lt;condition</a:t>
            </a:r>
            <a:r>
              <a:rPr lang="en-US" dirty="0" smtClean="0"/>
              <a:t>&gt;</a:t>
            </a:r>
            <a:endParaRPr lang="tr-TR" dirty="0" smtClean="0"/>
          </a:p>
          <a:p>
            <a:endParaRPr lang="tr-TR" dirty="0"/>
          </a:p>
          <a:p>
            <a:r>
              <a:rPr lang="en-US" dirty="0"/>
              <a:t>UPDATE &lt;name&gt; </a:t>
            </a:r>
            <a:br>
              <a:rPr lang="en-US" dirty="0"/>
            </a:br>
            <a:r>
              <a:rPr lang="en-US" dirty="0"/>
              <a:t>   SET &lt;field name&gt; = &lt;value&gt;</a:t>
            </a:r>
            <a:br>
              <a:rPr lang="en-US" dirty="0"/>
            </a:br>
            <a:r>
              <a:rPr lang="en-US" dirty="0"/>
              <a:t> WHERE &lt;condition</a:t>
            </a:r>
            <a:r>
              <a:rPr lang="en-US" dirty="0" smtClean="0"/>
              <a:t>&gt;</a:t>
            </a:r>
            <a:endParaRPr lang="tr-TR" dirty="0" smtClean="0"/>
          </a:p>
          <a:p>
            <a:endParaRPr lang="tr-TR" dirty="0"/>
          </a:p>
          <a:p>
            <a:r>
              <a:rPr lang="en-US" dirty="0"/>
              <a:t>SELECT &lt;fields&gt; </a:t>
            </a:r>
            <a:r>
              <a:rPr lang="tr-TR" dirty="0" smtClean="0"/>
              <a:t>  (</a:t>
            </a:r>
            <a:r>
              <a:rPr lang="tr-TR" dirty="0" err="1" smtClean="0"/>
              <a:t>distinct</a:t>
            </a:r>
            <a:r>
              <a:rPr lang="tr-TR" dirty="0" smtClean="0"/>
              <a:t> is </a:t>
            </a:r>
            <a:r>
              <a:rPr lang="tr-TR" dirty="0" err="1" smtClean="0"/>
              <a:t>usable</a:t>
            </a:r>
            <a:r>
              <a:rPr lang="tr-TR" dirty="0" smtClean="0"/>
              <a:t> </a:t>
            </a:r>
            <a:r>
              <a:rPr lang="tr-TR" dirty="0" err="1" smtClean="0"/>
              <a:t>here</a:t>
            </a:r>
            <a:r>
              <a:rPr lang="tr-TR" dirty="0" smtClean="0"/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FROM &lt;name&gt;</a:t>
            </a:r>
            <a:br>
              <a:rPr lang="en-US" dirty="0"/>
            </a:br>
            <a:r>
              <a:rPr lang="en-US" dirty="0"/>
              <a:t> WHERE &lt;condition&gt; 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7602" y="785794"/>
            <a:ext cx="8229240" cy="561528"/>
          </a:xfrm>
        </p:spPr>
        <p:txBody>
          <a:bodyPr/>
          <a:lstStyle/>
          <a:p>
            <a:pPr algn="ctr"/>
            <a:r>
              <a:rPr lang="tr-TR" sz="3000" b="1" dirty="0" err="1" smtClean="0">
                <a:solidFill>
                  <a:srgbClr val="C00000"/>
                </a:solidFill>
              </a:rPr>
              <a:t>Some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Examples</a:t>
            </a:r>
            <a:endParaRPr lang="tr-TR" sz="3000" b="1" dirty="0">
              <a:solidFill>
                <a:srgbClr val="C00000"/>
              </a:solidFill>
            </a:endParaRPr>
          </a:p>
        </p:txBody>
      </p:sp>
      <p:graphicFrame>
        <p:nvGraphicFramePr>
          <p:cNvPr id="9" name="8 Tablo"/>
          <p:cNvGraphicFramePr>
            <a:graphicFrameLocks noGrp="1"/>
          </p:cNvGraphicFramePr>
          <p:nvPr/>
        </p:nvGraphicFramePr>
        <p:xfrm>
          <a:off x="1082668" y="1738318"/>
          <a:ext cx="2832100" cy="2476500"/>
        </p:xfrm>
        <a:graphic>
          <a:graphicData uri="http://schemas.openxmlformats.org/drawingml/2006/table">
            <a:tbl>
              <a:tblPr/>
              <a:tblGrid>
                <a:gridCol w="710404"/>
                <a:gridCol w="903862"/>
                <a:gridCol w="608917"/>
                <a:gridCol w="608917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Sailors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r-TR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sname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rating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Dustin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Brutus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Lubber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Rusty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Horatio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Zorba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Horatio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9 Tablo"/>
          <p:cNvGraphicFramePr>
            <a:graphicFrameLocks noGrp="1"/>
          </p:cNvGraphicFramePr>
          <p:nvPr/>
        </p:nvGraphicFramePr>
        <p:xfrm>
          <a:off x="5226072" y="1738318"/>
          <a:ext cx="2489200" cy="2476500"/>
        </p:xfrm>
        <a:graphic>
          <a:graphicData uri="http://schemas.openxmlformats.org/drawingml/2006/table">
            <a:tbl>
              <a:tblPr/>
              <a:tblGrid>
                <a:gridCol w="609600"/>
                <a:gridCol w="749300"/>
                <a:gridCol w="11303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Reserves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10.10.1998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10.10.1998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10.08.1998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10.07.1998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11.10.1998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11.06.1998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11.12.1998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09.05.1998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09.08.1998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09.08.1998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10 Tablo"/>
          <p:cNvGraphicFramePr>
            <a:graphicFrameLocks noGrp="1"/>
          </p:cNvGraphicFramePr>
          <p:nvPr/>
        </p:nvGraphicFramePr>
        <p:xfrm>
          <a:off x="1154106" y="4643446"/>
          <a:ext cx="2120900" cy="1333500"/>
        </p:xfrm>
        <a:graphic>
          <a:graphicData uri="http://schemas.openxmlformats.org/drawingml/2006/table">
            <a:tbl>
              <a:tblPr/>
              <a:tblGrid>
                <a:gridCol w="684775"/>
                <a:gridCol w="827436"/>
                <a:gridCol w="608689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Boats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bname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color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Interlake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Interlake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red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Clipper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red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Metin kutusu"/>
          <p:cNvSpPr txBox="1"/>
          <p:nvPr/>
        </p:nvSpPr>
        <p:spPr>
          <a:xfrm>
            <a:off x="3786182" y="5500702"/>
            <a:ext cx="4997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*</a:t>
            </a:r>
            <a:r>
              <a:rPr lang="tr-TR" dirty="0" err="1" smtClean="0"/>
              <a:t>Live</a:t>
            </a:r>
            <a:r>
              <a:rPr lang="tr-TR" dirty="0" smtClean="0"/>
              <a:t> </a:t>
            </a:r>
            <a:r>
              <a:rPr lang="tr-TR" dirty="0" err="1" smtClean="0"/>
              <a:t>Demo</a:t>
            </a:r>
            <a:r>
              <a:rPr lang="tr-TR" dirty="0" smtClean="0"/>
              <a:t> : </a:t>
            </a:r>
            <a:r>
              <a:rPr lang="tr-TR" dirty="0" err="1" smtClean="0"/>
              <a:t>install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a DBMS </a:t>
            </a:r>
            <a:r>
              <a:rPr lang="tr-TR" dirty="0" err="1" smtClean="0"/>
              <a:t>for</a:t>
            </a:r>
            <a:r>
              <a:rPr lang="tr-TR" dirty="0" smtClean="0"/>
              <a:t> SQL s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620695" y="1630908"/>
            <a:ext cx="5442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 smtClean="0"/>
              <a:t>Example</a:t>
            </a:r>
            <a:r>
              <a:rPr lang="tr-TR" dirty="0" smtClean="0"/>
              <a:t> : </a:t>
            </a:r>
            <a:r>
              <a:rPr lang="tr-TR" dirty="0" err="1" smtClean="0"/>
              <a:t>select</a:t>
            </a:r>
            <a:r>
              <a:rPr lang="tr-TR" dirty="0" smtClean="0"/>
              <a:t> </a:t>
            </a:r>
            <a:r>
              <a:rPr lang="tr-TR" b="1" dirty="0" err="1" smtClean="0"/>
              <a:t>distinct</a:t>
            </a:r>
            <a:r>
              <a:rPr lang="tr-TR" dirty="0" smtClean="0"/>
              <a:t> </a:t>
            </a:r>
            <a:r>
              <a:rPr lang="tr-TR" dirty="0" err="1" smtClean="0"/>
              <a:t>sname</a:t>
            </a:r>
            <a:r>
              <a:rPr lang="tr-TR" dirty="0" smtClean="0"/>
              <a:t>, </a:t>
            </a:r>
            <a:r>
              <a:rPr lang="tr-TR" dirty="0" err="1" smtClean="0"/>
              <a:t>age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sailors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642910" y="2343875"/>
            <a:ext cx="76438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Q1 : </a:t>
            </a:r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sailors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a </a:t>
            </a:r>
            <a:r>
              <a:rPr lang="tr-TR" dirty="0" err="1" smtClean="0"/>
              <a:t>rating</a:t>
            </a:r>
            <a:r>
              <a:rPr lang="tr-TR" dirty="0" smtClean="0"/>
              <a:t> </a:t>
            </a:r>
            <a:r>
              <a:rPr lang="tr-TR" dirty="0" err="1" smtClean="0"/>
              <a:t>above</a:t>
            </a:r>
            <a:r>
              <a:rPr lang="tr-TR" dirty="0" smtClean="0"/>
              <a:t> 7.</a:t>
            </a:r>
          </a:p>
          <a:p>
            <a:endParaRPr lang="tr-TR" dirty="0" smtClean="0"/>
          </a:p>
          <a:p>
            <a:r>
              <a:rPr lang="tr-TR" dirty="0" smtClean="0"/>
              <a:t>Q2 :  </a:t>
            </a:r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sailors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rating</a:t>
            </a:r>
            <a:r>
              <a:rPr lang="tr-TR" dirty="0" smtClean="0"/>
              <a:t>&gt;7</a:t>
            </a:r>
          </a:p>
          <a:p>
            <a:endParaRPr lang="tr-TR" dirty="0" smtClean="0"/>
          </a:p>
          <a:p>
            <a:r>
              <a:rPr lang="tr-TR" dirty="0" smtClean="0"/>
              <a:t>Q3 : </a:t>
            </a:r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sailors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whose</a:t>
            </a:r>
            <a:r>
              <a:rPr lang="tr-TR" dirty="0" smtClean="0"/>
              <a:t> name </a:t>
            </a:r>
            <a:r>
              <a:rPr lang="tr-TR" dirty="0" err="1" smtClean="0"/>
              <a:t>starts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‘B’ </a:t>
            </a:r>
            <a:r>
              <a:rPr lang="tr-TR" dirty="0" err="1" smtClean="0"/>
              <a:t>letter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Q4 : </a:t>
            </a:r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names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sailors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reserved</a:t>
            </a:r>
            <a:r>
              <a:rPr lang="tr-TR" dirty="0" smtClean="0"/>
              <a:t> at </a:t>
            </a:r>
            <a:r>
              <a:rPr lang="tr-TR" dirty="0" err="1" smtClean="0"/>
              <a:t>least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boat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1643042" y="642918"/>
            <a:ext cx="601267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err="1" smtClean="0">
                <a:solidFill>
                  <a:srgbClr val="C00000"/>
                </a:solidFill>
              </a:rPr>
              <a:t>Examples</a:t>
            </a:r>
            <a:r>
              <a:rPr lang="tr-TR" sz="3000" b="1" dirty="0" smtClean="0">
                <a:solidFill>
                  <a:srgbClr val="C00000"/>
                </a:solidFill>
              </a:rPr>
              <a:t> of </a:t>
            </a:r>
            <a:r>
              <a:rPr lang="tr-TR" sz="3000" b="1" dirty="0" err="1" smtClean="0">
                <a:solidFill>
                  <a:srgbClr val="C00000"/>
                </a:solidFill>
              </a:rPr>
              <a:t>Basic</a:t>
            </a:r>
            <a:r>
              <a:rPr lang="tr-TR" sz="3000" b="1" dirty="0" smtClean="0">
                <a:solidFill>
                  <a:srgbClr val="C00000"/>
                </a:solidFill>
              </a:rPr>
              <a:t> SQL </a:t>
            </a:r>
            <a:r>
              <a:rPr lang="tr-TR" sz="3000" b="1" dirty="0" err="1" smtClean="0">
                <a:solidFill>
                  <a:srgbClr val="C00000"/>
                </a:solidFill>
              </a:rPr>
              <a:t>Queries</a:t>
            </a:r>
            <a:endParaRPr lang="tr-TR" sz="3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240" cy="857256"/>
          </a:xfrm>
        </p:spPr>
        <p:txBody>
          <a:bodyPr/>
          <a:lstStyle/>
          <a:p>
            <a:pPr algn="ctr"/>
            <a:r>
              <a:rPr lang="tr-TR" sz="3000" b="1" dirty="0" err="1" smtClean="0">
                <a:solidFill>
                  <a:srgbClr val="C00000"/>
                </a:solidFill>
              </a:rPr>
              <a:t>Nested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Queries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and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</a:rPr>
              <a:t>Subqueries</a:t>
            </a:r>
            <a:r>
              <a:rPr lang="tr-TR" sz="3000" dirty="0">
                <a:solidFill>
                  <a:srgbClr val="C00000"/>
                </a:solidFill>
              </a:rPr>
              <a:t/>
            </a:r>
            <a:br>
              <a:rPr lang="tr-TR" sz="3000" dirty="0">
                <a:solidFill>
                  <a:srgbClr val="C00000"/>
                </a:solidFill>
              </a:rPr>
            </a:br>
            <a:endParaRPr lang="tr-TR" sz="3000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457200" y="2033148"/>
            <a:ext cx="8229240" cy="3681868"/>
          </a:xfrm>
        </p:spPr>
        <p:txBody>
          <a:bodyPr/>
          <a:lstStyle/>
          <a:p>
            <a:r>
              <a:rPr lang="en-US" dirty="0"/>
              <a:t>A </a:t>
            </a:r>
            <a:r>
              <a:rPr lang="tr-TR" dirty="0"/>
              <a:t>subquery</a:t>
            </a:r>
            <a:r>
              <a:rPr lang="en-US" dirty="0"/>
              <a:t> is a select-from-where expression </a:t>
            </a:r>
            <a:endParaRPr lang="tr-TR" dirty="0"/>
          </a:p>
          <a:p>
            <a:r>
              <a:rPr lang="en-US" dirty="0"/>
              <a:t>that is nested within another query. </a:t>
            </a:r>
            <a:endParaRPr lang="tr-TR" dirty="0" smtClean="0"/>
          </a:p>
          <a:p>
            <a:endParaRPr lang="tr-TR" dirty="0"/>
          </a:p>
          <a:p>
            <a:r>
              <a:rPr lang="en-US" u="sng" dirty="0"/>
              <a:t>Example Query</a:t>
            </a:r>
            <a:r>
              <a:rPr lang="tr-TR" u="sng" dirty="0" smtClean="0"/>
              <a:t>:</a:t>
            </a:r>
          </a:p>
          <a:p>
            <a:endParaRPr lang="tr-TR" dirty="0"/>
          </a:p>
          <a:p>
            <a:r>
              <a:rPr lang="en-US" dirty="0"/>
              <a:t>Find courses offered in Fall 2009 and in Spring 2010 </a:t>
            </a:r>
            <a:endParaRPr lang="tr-TR" dirty="0" smtClean="0"/>
          </a:p>
          <a:p>
            <a:endParaRPr lang="tr-TR" dirty="0"/>
          </a:p>
          <a:p>
            <a:r>
              <a:rPr lang="en-US" dirty="0"/>
              <a:t>select distinct </a:t>
            </a:r>
            <a:r>
              <a:rPr lang="en-US" dirty="0" err="1"/>
              <a:t>course_id</a:t>
            </a:r>
            <a:r>
              <a:rPr lang="en-US" dirty="0"/>
              <a:t> </a:t>
            </a:r>
            <a:endParaRPr lang="tr-TR" dirty="0"/>
          </a:p>
          <a:p>
            <a:r>
              <a:rPr lang="en-US" dirty="0"/>
              <a:t>from section</a:t>
            </a:r>
            <a:endParaRPr lang="tr-TR" dirty="0"/>
          </a:p>
          <a:p>
            <a:r>
              <a:rPr lang="en-US" dirty="0"/>
              <a:t>where semester = ’Fall’ and year= 2009 and </a:t>
            </a:r>
            <a:br>
              <a:rPr lang="en-US" dirty="0"/>
            </a:br>
            <a:r>
              <a:rPr lang="en-US" dirty="0"/>
              <a:t>           </a:t>
            </a:r>
            <a:r>
              <a:rPr lang="en-US" dirty="0" err="1"/>
              <a:t>course_id</a:t>
            </a:r>
            <a:r>
              <a:rPr lang="en-US" dirty="0"/>
              <a:t> in (select </a:t>
            </a:r>
            <a:r>
              <a:rPr lang="en-US" dirty="0" err="1"/>
              <a:t>course_id</a:t>
            </a:r>
            <a:r>
              <a:rPr lang="en-US" dirty="0"/>
              <a:t> </a:t>
            </a:r>
            <a:endParaRPr lang="tr-TR" dirty="0"/>
          </a:p>
          <a:p>
            <a:r>
              <a:rPr lang="en-US" dirty="0"/>
              <a:t>                                 from section</a:t>
            </a:r>
            <a:endParaRPr lang="tr-TR" dirty="0"/>
          </a:p>
          <a:p>
            <a:r>
              <a:rPr lang="en-US" dirty="0"/>
              <a:t>                                 where semester = ’Spring’ and year= 2010);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714356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err="1" smtClean="0">
                <a:solidFill>
                  <a:srgbClr val="C00000"/>
                </a:solidFill>
                <a:latin typeface="+mj-lt"/>
              </a:rPr>
              <a:t>Using</a:t>
            </a:r>
            <a:r>
              <a:rPr lang="tr-TR" sz="2400" b="1" dirty="0" smtClean="0">
                <a:solidFill>
                  <a:srgbClr val="C00000"/>
                </a:solidFill>
                <a:latin typeface="+mj-lt"/>
              </a:rPr>
              <a:t> Set </a:t>
            </a:r>
            <a:r>
              <a:rPr lang="tr-TR" sz="2400" b="1" dirty="0" err="1" smtClean="0">
                <a:solidFill>
                  <a:srgbClr val="C00000"/>
                </a:solidFill>
                <a:latin typeface="+mj-lt"/>
              </a:rPr>
              <a:t>Operators</a:t>
            </a:r>
            <a:endParaRPr lang="tr-TR" sz="2400" b="1" dirty="0" smtClean="0">
              <a:solidFill>
                <a:srgbClr val="C00000"/>
              </a:solidFill>
              <a:latin typeface="+mj-lt"/>
            </a:endParaRPr>
          </a:p>
          <a:p>
            <a:r>
              <a:rPr lang="tr-TR" sz="2400" b="1" dirty="0" smtClean="0">
                <a:solidFill>
                  <a:srgbClr val="C00000"/>
                </a:solidFill>
                <a:latin typeface="+mj-lt"/>
              </a:rPr>
              <a:t>(</a:t>
            </a:r>
            <a:r>
              <a:rPr lang="en-US" sz="2400" b="1" dirty="0" smtClean="0">
                <a:solidFill>
                  <a:srgbClr val="C00000"/>
                </a:solidFill>
                <a:latin typeface="+mj-lt"/>
              </a:rPr>
              <a:t>MINUS, NOT IN, </a:t>
            </a:r>
            <a:r>
              <a:rPr lang="tr-TR" sz="2400" b="1" dirty="0" smtClean="0">
                <a:solidFill>
                  <a:srgbClr val="C00000"/>
                </a:solidFill>
                <a:latin typeface="+mj-lt"/>
              </a:rPr>
              <a:t>NOT EXISTS, </a:t>
            </a:r>
            <a:r>
              <a:rPr lang="en-US" sz="2400" b="1" dirty="0" smtClean="0">
                <a:solidFill>
                  <a:srgbClr val="C00000"/>
                </a:solidFill>
              </a:rPr>
              <a:t>IN, 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+mj-lt"/>
              </a:rPr>
              <a:t>EXISTS</a:t>
            </a:r>
            <a:r>
              <a:rPr lang="tr-TR" sz="2400" b="1" dirty="0" smtClean="0">
                <a:solidFill>
                  <a:srgbClr val="C00000"/>
                </a:solidFill>
                <a:latin typeface="+mj-lt"/>
              </a:rPr>
              <a:t>,</a:t>
            </a:r>
            <a:r>
              <a:rPr lang="en-US" sz="2400" b="1" dirty="0" smtClean="0">
                <a:solidFill>
                  <a:srgbClr val="C00000"/>
                </a:solidFill>
              </a:rPr>
              <a:t> INTERSECT</a:t>
            </a:r>
            <a:r>
              <a:rPr lang="tr-TR" sz="2400" b="1" dirty="0" smtClean="0">
                <a:solidFill>
                  <a:srgbClr val="C00000"/>
                </a:solidFill>
                <a:latin typeface="+mj-lt"/>
              </a:rPr>
              <a:t>)</a:t>
            </a:r>
            <a:endParaRPr lang="tr-TR" sz="2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357158" y="1593069"/>
            <a:ext cx="85725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/>
              <a:t>Syntax</a:t>
            </a:r>
            <a:r>
              <a:rPr lang="tr-TR" dirty="0" smtClean="0"/>
              <a:t> : Query1 &lt;Set </a:t>
            </a:r>
            <a:r>
              <a:rPr lang="tr-TR" dirty="0" err="1" smtClean="0"/>
              <a:t>Operator</a:t>
            </a:r>
            <a:r>
              <a:rPr lang="tr-TR" dirty="0" smtClean="0"/>
              <a:t>&gt; Query2</a:t>
            </a:r>
          </a:p>
          <a:p>
            <a:endParaRPr lang="tr-TR" dirty="0" smtClean="0"/>
          </a:p>
          <a:p>
            <a:r>
              <a:rPr lang="tr-TR" u="sng" dirty="0" smtClean="0"/>
              <a:t>Example1: (</a:t>
            </a:r>
            <a:r>
              <a:rPr lang="tr-TR" u="sng" dirty="0" err="1" smtClean="0"/>
              <a:t>difference</a:t>
            </a:r>
            <a:r>
              <a:rPr lang="tr-TR" u="sng" dirty="0" smtClean="0"/>
              <a:t>)</a:t>
            </a:r>
          </a:p>
          <a:p>
            <a:endParaRPr lang="tr-TR" dirty="0" smtClean="0"/>
          </a:p>
          <a:p>
            <a:r>
              <a:rPr lang="tr-TR" dirty="0" err="1" smtClean="0"/>
              <a:t>Select</a:t>
            </a:r>
            <a:r>
              <a:rPr lang="tr-TR" dirty="0" smtClean="0"/>
              <a:t> *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staff</a:t>
            </a:r>
            <a:r>
              <a:rPr lang="tr-TR" dirty="0" smtClean="0"/>
              <a:t>_1 </a:t>
            </a:r>
            <a:r>
              <a:rPr lang="tr-TR" b="1" dirty="0" err="1" smtClean="0"/>
              <a:t>Minus</a:t>
            </a:r>
            <a:r>
              <a:rPr lang="tr-TR" dirty="0" smtClean="0"/>
              <a:t>  </a:t>
            </a:r>
            <a:r>
              <a:rPr lang="tr-TR" dirty="0" err="1" smtClean="0"/>
              <a:t>Select</a:t>
            </a:r>
            <a:r>
              <a:rPr lang="tr-TR" dirty="0" smtClean="0"/>
              <a:t> * </a:t>
            </a:r>
            <a:r>
              <a:rPr lang="tr-TR" dirty="0" err="1" smtClean="0"/>
              <a:t>from</a:t>
            </a:r>
            <a:r>
              <a:rPr lang="tr-TR" dirty="0" smtClean="0"/>
              <a:t> staff2;</a:t>
            </a:r>
          </a:p>
          <a:p>
            <a:endParaRPr lang="tr-TR" dirty="0" smtClean="0"/>
          </a:p>
          <a:p>
            <a:r>
              <a:rPr lang="tr-TR" dirty="0" err="1" smtClean="0"/>
              <a:t>Select</a:t>
            </a:r>
            <a:r>
              <a:rPr lang="tr-TR" dirty="0" smtClean="0"/>
              <a:t> *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staff</a:t>
            </a:r>
            <a:r>
              <a:rPr lang="tr-TR" dirty="0" smtClean="0"/>
              <a:t>_1 </a:t>
            </a:r>
            <a:r>
              <a:rPr lang="tr-TR" dirty="0" err="1" smtClean="0"/>
              <a:t>where</a:t>
            </a:r>
            <a:r>
              <a:rPr lang="tr-TR" dirty="0" smtClean="0"/>
              <a:t> </a:t>
            </a:r>
            <a:r>
              <a:rPr lang="tr-TR" dirty="0" err="1" smtClean="0"/>
              <a:t>staff</a:t>
            </a:r>
            <a:r>
              <a:rPr lang="tr-TR" dirty="0" smtClean="0"/>
              <a:t>_</a:t>
            </a:r>
            <a:r>
              <a:rPr lang="tr-TR" dirty="0" err="1" smtClean="0"/>
              <a:t>number</a:t>
            </a:r>
            <a:r>
              <a:rPr lang="tr-TR" dirty="0" smtClean="0"/>
              <a:t> </a:t>
            </a:r>
            <a:r>
              <a:rPr lang="tr-TR" b="1" dirty="0" smtClean="0"/>
              <a:t>not in </a:t>
            </a:r>
            <a:r>
              <a:rPr lang="tr-TR" dirty="0" smtClean="0"/>
              <a:t>(</a:t>
            </a:r>
            <a:r>
              <a:rPr lang="tr-TR" dirty="0" err="1" smtClean="0"/>
              <a:t>select</a:t>
            </a:r>
            <a:r>
              <a:rPr lang="tr-TR" dirty="0" smtClean="0"/>
              <a:t> </a:t>
            </a:r>
            <a:r>
              <a:rPr lang="tr-TR" dirty="0" err="1" smtClean="0"/>
              <a:t>staff</a:t>
            </a:r>
            <a:r>
              <a:rPr lang="tr-TR" dirty="0" smtClean="0"/>
              <a:t>_</a:t>
            </a:r>
            <a:r>
              <a:rPr lang="tr-TR" dirty="0" err="1" smtClean="0"/>
              <a:t>number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staff</a:t>
            </a:r>
            <a:r>
              <a:rPr lang="tr-TR" dirty="0" smtClean="0"/>
              <a:t>_2);</a:t>
            </a:r>
          </a:p>
          <a:p>
            <a:endParaRPr lang="tr-TR" dirty="0" smtClean="0"/>
          </a:p>
          <a:p>
            <a:r>
              <a:rPr lang="tr-TR" dirty="0" err="1" smtClean="0"/>
              <a:t>Select</a:t>
            </a:r>
            <a:r>
              <a:rPr lang="tr-TR" dirty="0" smtClean="0"/>
              <a:t> *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staff</a:t>
            </a:r>
            <a:r>
              <a:rPr lang="tr-TR" dirty="0" smtClean="0"/>
              <a:t>_1  a </a:t>
            </a:r>
            <a:r>
              <a:rPr lang="tr-TR" dirty="0" err="1" smtClean="0"/>
              <a:t>where</a:t>
            </a:r>
            <a:r>
              <a:rPr lang="tr-TR" dirty="0" smtClean="0"/>
              <a:t> </a:t>
            </a:r>
            <a:r>
              <a:rPr lang="tr-TR" b="1" dirty="0" smtClean="0"/>
              <a:t>not </a:t>
            </a:r>
            <a:r>
              <a:rPr lang="tr-TR" b="1" dirty="0" err="1" smtClean="0"/>
              <a:t>exists</a:t>
            </a:r>
            <a:r>
              <a:rPr lang="tr-TR" b="1" dirty="0" smtClean="0"/>
              <a:t>  </a:t>
            </a:r>
            <a:r>
              <a:rPr lang="tr-TR" dirty="0" smtClean="0"/>
              <a:t>(</a:t>
            </a:r>
            <a:r>
              <a:rPr lang="tr-TR" dirty="0" err="1" smtClean="0"/>
              <a:t>select</a:t>
            </a:r>
            <a:r>
              <a:rPr lang="tr-TR" dirty="0" smtClean="0"/>
              <a:t> *  </a:t>
            </a:r>
            <a:r>
              <a:rPr lang="tr-TR" dirty="0" err="1" smtClean="0"/>
              <a:t>staff</a:t>
            </a:r>
            <a:r>
              <a:rPr lang="tr-TR" dirty="0" smtClean="0"/>
              <a:t>_2 b </a:t>
            </a:r>
            <a:r>
              <a:rPr lang="tr-TR" dirty="0" err="1" smtClean="0"/>
              <a:t>where</a:t>
            </a:r>
            <a:r>
              <a:rPr lang="tr-TR" dirty="0" smtClean="0"/>
              <a:t> a.</a:t>
            </a:r>
            <a:r>
              <a:rPr lang="tr-TR" dirty="0" err="1" smtClean="0"/>
              <a:t>sid</a:t>
            </a:r>
            <a:r>
              <a:rPr lang="tr-TR" dirty="0" smtClean="0"/>
              <a:t>=b.</a:t>
            </a:r>
            <a:r>
              <a:rPr lang="tr-TR" dirty="0" err="1" smtClean="0"/>
              <a:t>sid</a:t>
            </a:r>
            <a:r>
              <a:rPr lang="tr-TR" dirty="0" smtClean="0"/>
              <a:t>);</a:t>
            </a:r>
          </a:p>
          <a:p>
            <a:endParaRPr lang="tr-TR" dirty="0" smtClean="0"/>
          </a:p>
          <a:p>
            <a:r>
              <a:rPr lang="tr-TR" u="sng" dirty="0" smtClean="0"/>
              <a:t>Example2: (</a:t>
            </a:r>
            <a:r>
              <a:rPr lang="tr-TR" u="sng" dirty="0" err="1" smtClean="0"/>
              <a:t>intersect</a:t>
            </a:r>
            <a:r>
              <a:rPr lang="tr-TR" u="sng" dirty="0" smtClean="0"/>
              <a:t>)</a:t>
            </a:r>
          </a:p>
          <a:p>
            <a:endParaRPr lang="tr-TR" dirty="0" smtClean="0"/>
          </a:p>
          <a:p>
            <a:r>
              <a:rPr lang="tr-TR" dirty="0" err="1" smtClean="0"/>
              <a:t>Select</a:t>
            </a:r>
            <a:r>
              <a:rPr lang="tr-TR" dirty="0" smtClean="0"/>
              <a:t> *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staff</a:t>
            </a:r>
            <a:r>
              <a:rPr lang="tr-TR" dirty="0" smtClean="0"/>
              <a:t>_1 </a:t>
            </a:r>
            <a:r>
              <a:rPr lang="tr-TR" b="1" dirty="0" err="1" smtClean="0"/>
              <a:t>intersect</a:t>
            </a:r>
            <a:r>
              <a:rPr lang="tr-TR" b="1" dirty="0" smtClean="0"/>
              <a:t> </a:t>
            </a:r>
            <a:r>
              <a:rPr lang="tr-TR" dirty="0" err="1" smtClean="0"/>
              <a:t>Select</a:t>
            </a:r>
            <a:r>
              <a:rPr lang="tr-TR" dirty="0" smtClean="0"/>
              <a:t> * </a:t>
            </a:r>
            <a:r>
              <a:rPr lang="tr-TR" dirty="0" err="1" smtClean="0"/>
              <a:t>from</a:t>
            </a:r>
            <a:r>
              <a:rPr lang="tr-TR" dirty="0" smtClean="0"/>
              <a:t> staff2;</a:t>
            </a:r>
          </a:p>
          <a:p>
            <a:endParaRPr lang="tr-TR" dirty="0" smtClean="0"/>
          </a:p>
          <a:p>
            <a:r>
              <a:rPr lang="tr-TR" dirty="0" err="1" smtClean="0"/>
              <a:t>Select</a:t>
            </a:r>
            <a:r>
              <a:rPr lang="tr-TR" dirty="0" smtClean="0"/>
              <a:t> *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staff</a:t>
            </a:r>
            <a:r>
              <a:rPr lang="tr-TR" dirty="0" smtClean="0"/>
              <a:t>_1 </a:t>
            </a:r>
            <a:r>
              <a:rPr lang="tr-TR" dirty="0" err="1" smtClean="0"/>
              <a:t>where</a:t>
            </a:r>
            <a:r>
              <a:rPr lang="tr-TR" dirty="0" smtClean="0"/>
              <a:t> </a:t>
            </a:r>
            <a:r>
              <a:rPr lang="tr-TR" dirty="0" err="1" smtClean="0"/>
              <a:t>staff</a:t>
            </a:r>
            <a:r>
              <a:rPr lang="tr-TR" dirty="0" smtClean="0"/>
              <a:t>_</a:t>
            </a:r>
            <a:r>
              <a:rPr lang="tr-TR" dirty="0" err="1" smtClean="0"/>
              <a:t>number</a:t>
            </a:r>
            <a:r>
              <a:rPr lang="tr-TR" dirty="0" smtClean="0"/>
              <a:t> </a:t>
            </a:r>
            <a:r>
              <a:rPr lang="tr-TR" b="1" dirty="0" smtClean="0"/>
              <a:t> in </a:t>
            </a:r>
            <a:r>
              <a:rPr lang="tr-TR" dirty="0" smtClean="0"/>
              <a:t>(</a:t>
            </a:r>
            <a:r>
              <a:rPr lang="tr-TR" dirty="0" err="1" smtClean="0"/>
              <a:t>select</a:t>
            </a:r>
            <a:r>
              <a:rPr lang="tr-TR" dirty="0" smtClean="0"/>
              <a:t> </a:t>
            </a:r>
            <a:r>
              <a:rPr lang="tr-TR" dirty="0" err="1" smtClean="0"/>
              <a:t>staff</a:t>
            </a:r>
            <a:r>
              <a:rPr lang="tr-TR" dirty="0" smtClean="0"/>
              <a:t>_</a:t>
            </a:r>
            <a:r>
              <a:rPr lang="tr-TR" dirty="0" err="1" smtClean="0"/>
              <a:t>number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staff</a:t>
            </a:r>
            <a:r>
              <a:rPr lang="tr-TR" dirty="0" smtClean="0"/>
              <a:t>_2);</a:t>
            </a:r>
          </a:p>
          <a:p>
            <a:endParaRPr lang="tr-TR" dirty="0" smtClean="0"/>
          </a:p>
          <a:p>
            <a:r>
              <a:rPr lang="tr-TR" dirty="0" err="1" smtClean="0"/>
              <a:t>Select</a:t>
            </a:r>
            <a:r>
              <a:rPr lang="tr-TR" dirty="0" smtClean="0"/>
              <a:t> *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staff</a:t>
            </a:r>
            <a:r>
              <a:rPr lang="tr-TR" dirty="0" smtClean="0"/>
              <a:t>_1  a </a:t>
            </a:r>
            <a:r>
              <a:rPr lang="tr-TR" dirty="0" err="1" smtClean="0"/>
              <a:t>where</a:t>
            </a:r>
            <a:r>
              <a:rPr lang="tr-TR" dirty="0" smtClean="0"/>
              <a:t> </a:t>
            </a:r>
            <a:r>
              <a:rPr lang="tr-TR" b="1" dirty="0" err="1" smtClean="0"/>
              <a:t>exists</a:t>
            </a:r>
            <a:r>
              <a:rPr lang="tr-TR" b="1" dirty="0" smtClean="0"/>
              <a:t>  </a:t>
            </a:r>
            <a:r>
              <a:rPr lang="tr-TR" dirty="0" smtClean="0"/>
              <a:t>(</a:t>
            </a:r>
            <a:r>
              <a:rPr lang="tr-TR" dirty="0" err="1" smtClean="0"/>
              <a:t>select</a:t>
            </a:r>
            <a:r>
              <a:rPr lang="tr-TR" dirty="0" smtClean="0"/>
              <a:t> *  </a:t>
            </a:r>
            <a:r>
              <a:rPr lang="tr-TR" dirty="0" err="1" smtClean="0"/>
              <a:t>staff</a:t>
            </a:r>
            <a:r>
              <a:rPr lang="tr-TR" dirty="0" smtClean="0"/>
              <a:t>_2 b </a:t>
            </a:r>
            <a:r>
              <a:rPr lang="tr-TR" dirty="0" err="1" smtClean="0"/>
              <a:t>where</a:t>
            </a:r>
            <a:r>
              <a:rPr lang="tr-TR" dirty="0" smtClean="0"/>
              <a:t> a.</a:t>
            </a:r>
            <a:r>
              <a:rPr lang="tr-TR" dirty="0" err="1" smtClean="0"/>
              <a:t>sid</a:t>
            </a:r>
            <a:r>
              <a:rPr lang="tr-TR" dirty="0" smtClean="0"/>
              <a:t>=b.</a:t>
            </a:r>
            <a:r>
              <a:rPr lang="tr-TR" dirty="0" err="1" smtClean="0"/>
              <a:t>sid</a:t>
            </a:r>
            <a:r>
              <a:rPr lang="tr-TR" dirty="0" smtClean="0"/>
              <a:t>);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1578</Words>
  <Application>Microsoft Office PowerPoint</Application>
  <PresentationFormat>On-screen Show (4:3)</PresentationFormat>
  <Paragraphs>479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SQL FUNDEMANTALS</vt:lpstr>
      <vt:lpstr>OUTLINE</vt:lpstr>
      <vt:lpstr>SQL DEFINITION</vt:lpstr>
      <vt:lpstr>MAIN CATEGORIES</vt:lpstr>
      <vt:lpstr>Sql Commands Overview</vt:lpstr>
      <vt:lpstr>Some Examples</vt:lpstr>
      <vt:lpstr>Slide 7</vt:lpstr>
      <vt:lpstr>Nested Queries and Subqueries </vt:lpstr>
      <vt:lpstr>Slide 9</vt:lpstr>
      <vt:lpstr>Slide 10</vt:lpstr>
      <vt:lpstr>Slide 11</vt:lpstr>
      <vt:lpstr>Slide 12</vt:lpstr>
      <vt:lpstr>ALL, SOME,ANY</vt:lpstr>
      <vt:lpstr>Slide 14</vt:lpstr>
      <vt:lpstr>Example Query for All Clause</vt:lpstr>
      <vt:lpstr>UNION vs UNION ALL</vt:lpstr>
      <vt:lpstr>AGGREGATE FUNCTIONS</vt:lpstr>
      <vt:lpstr>..GROUP BY</vt:lpstr>
      <vt:lpstr>Used for queries on single or multiple tables Clauses of the SELECT statement: </vt:lpstr>
      <vt:lpstr>Slide 20</vt:lpstr>
      <vt:lpstr>Slide 21</vt:lpstr>
      <vt:lpstr>JOIN OPERATIONS</vt:lpstr>
      <vt:lpstr>JOIN EXAMPLES</vt:lpstr>
      <vt:lpstr>Slide 24</vt:lpstr>
      <vt:lpstr>Slide 25</vt:lpstr>
      <vt:lpstr>Slide 26</vt:lpstr>
      <vt:lpstr>Slide 27</vt:lpstr>
      <vt:lpstr>Slide 28</vt:lpstr>
      <vt:lpstr>Views  and  Materialized Views </vt:lpstr>
      <vt:lpstr>Slide 30</vt:lpstr>
      <vt:lpstr>Slide 31</vt:lpstr>
      <vt:lpstr>Slide 32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2014-08-06T07:24:50Z</dcterms:modified>
</cp:coreProperties>
</file>