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334" r:id="rId3"/>
    <p:sldId id="367" r:id="rId4"/>
    <p:sldId id="368" r:id="rId5"/>
    <p:sldId id="369" r:id="rId6"/>
    <p:sldId id="335" r:id="rId7"/>
    <p:sldId id="336" r:id="rId8"/>
    <p:sldId id="320" r:id="rId9"/>
    <p:sldId id="370" r:id="rId10"/>
    <p:sldId id="343" r:id="rId11"/>
    <p:sldId id="324" r:id="rId12"/>
    <p:sldId id="338" r:id="rId13"/>
    <p:sldId id="325" r:id="rId14"/>
    <p:sldId id="327" r:id="rId15"/>
    <p:sldId id="326" r:id="rId16"/>
    <p:sldId id="344" r:id="rId17"/>
    <p:sldId id="328" r:id="rId18"/>
    <p:sldId id="345" r:id="rId19"/>
    <p:sldId id="333" r:id="rId20"/>
    <p:sldId id="346" r:id="rId21"/>
    <p:sldId id="371" r:id="rId22"/>
    <p:sldId id="349" r:id="rId23"/>
    <p:sldId id="352" r:id="rId24"/>
    <p:sldId id="316" r:id="rId25"/>
    <p:sldId id="318" r:id="rId26"/>
    <p:sldId id="351" r:id="rId27"/>
    <p:sldId id="353" r:id="rId28"/>
    <p:sldId id="354" r:id="rId29"/>
    <p:sldId id="355" r:id="rId30"/>
    <p:sldId id="360" r:id="rId31"/>
    <p:sldId id="361" r:id="rId32"/>
    <p:sldId id="362" r:id="rId33"/>
    <p:sldId id="363" r:id="rId34"/>
    <p:sldId id="356" r:id="rId35"/>
    <p:sldId id="358" r:id="rId36"/>
    <p:sldId id="364" r:id="rId37"/>
    <p:sldId id="365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44" autoAdjust="0"/>
    <p:restoredTop sz="76531" autoAdjust="0"/>
  </p:normalViewPr>
  <p:slideViewPr>
    <p:cSldViewPr>
      <p:cViewPr varScale="1">
        <p:scale>
          <a:sx n="65" d="100"/>
          <a:sy n="65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dirty="0"/>
              <a:t>&lt;header&gt;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AE1E9DC9-203C-4C69-A036-5C20413A086F}" type="slidenum">
              <a:rPr lang="en-US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20471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108000" y="176040"/>
            <a:ext cx="3236400" cy="356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/>
          </a:p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AB2328"/>
                </a:solidFill>
                <a:latin typeface="Calibri"/>
              </a:rPr>
              <a:t>T</a:t>
            </a:r>
            <a:r>
              <a:rPr lang="tr-TR" sz="1400" b="1" dirty="0" smtClean="0">
                <a:solidFill>
                  <a:srgbClr val="AB2328"/>
                </a:solidFill>
                <a:latin typeface="Calibri"/>
              </a:rPr>
              <a:t>URKISH</a:t>
            </a:r>
            <a:r>
              <a:rPr lang="tr-TR" sz="1400" b="1" baseline="0" dirty="0" smtClean="0">
                <a:solidFill>
                  <a:srgbClr val="AB2328"/>
                </a:solidFill>
                <a:latin typeface="Calibri"/>
              </a:rPr>
              <a:t> STATISTICAL INSTITUTE</a:t>
            </a:r>
            <a:endParaRPr/>
          </a:p>
        </p:txBody>
      </p:sp>
      <p:pic>
        <p:nvPicPr>
          <p:cNvPr id="2" name="Picture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7240" y="117360"/>
            <a:ext cx="675720" cy="39960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>
            <a:off x="0" y="64764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4" name="Line 4"/>
          <p:cNvSpPr/>
          <p:nvPr/>
        </p:nvSpPr>
        <p:spPr>
          <a:xfrm>
            <a:off x="0" y="628632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dirty="0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dirty="0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dirty="0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dirty="0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dirty="0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dirty="0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 dirty="0"/>
              <a:t>Seventh Outline Level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-32" y="6357958"/>
            <a:ext cx="3076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/>
              <a:t>INFORMATION</a:t>
            </a:r>
            <a:r>
              <a:rPr lang="tr-TR" sz="1000" b="1" baseline="0" dirty="0" smtClean="0"/>
              <a:t> TECHNOLOGIES DEPARTMENT</a:t>
            </a:r>
            <a:endParaRPr lang="tr-TR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58246" y="6357958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14A31F-A0C0-452D-A7A2-16B0FA5E257F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240" cy="1428760"/>
          </a:xfrm>
        </p:spPr>
        <p:txBody>
          <a:bodyPr/>
          <a:lstStyle/>
          <a:p>
            <a:pPr algn="ctr"/>
            <a:r>
              <a:rPr lang="tr-TR" sz="3400" b="1" i="1" dirty="0" smtClean="0">
                <a:solidFill>
                  <a:srgbClr val="C00000"/>
                </a:solidFill>
              </a:rPr>
              <a:t>DATA WAREHOUSE</a:t>
            </a:r>
            <a:endParaRPr lang="tr-TR" sz="3400" b="1" i="1" dirty="0">
              <a:solidFill>
                <a:srgbClr val="C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571604" y="3598135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</a:rPr>
              <a:t>31.03.2014</a:t>
            </a:r>
            <a:br>
              <a:rPr lang="tr-TR" sz="2400" b="1" i="1" dirty="0" smtClean="0">
                <a:solidFill>
                  <a:srgbClr val="C00000"/>
                </a:solidFill>
              </a:rPr>
            </a:br>
            <a:r>
              <a:rPr lang="tr-TR" sz="2400" b="1" i="1" dirty="0" smtClean="0">
                <a:solidFill>
                  <a:srgbClr val="C00000"/>
                </a:solidFill>
              </a:rPr>
              <a:t>(</a:t>
            </a:r>
            <a:r>
              <a:rPr lang="tr-TR" sz="2400" b="1" i="1" dirty="0" err="1" smtClean="0">
                <a:solidFill>
                  <a:srgbClr val="C00000"/>
                </a:solidFill>
              </a:rPr>
              <a:t>Muscat</a:t>
            </a:r>
            <a:r>
              <a:rPr lang="tr-TR" sz="2400" b="1" i="1" dirty="0" smtClean="0">
                <a:solidFill>
                  <a:srgbClr val="C00000"/>
                </a:solidFill>
              </a:rPr>
              <a:t>, </a:t>
            </a:r>
            <a:r>
              <a:rPr lang="tr-TR" sz="2400" b="1" i="1" dirty="0" err="1" smtClean="0">
                <a:solidFill>
                  <a:srgbClr val="C00000"/>
                </a:solidFill>
              </a:rPr>
              <a:t>Oman</a:t>
            </a:r>
            <a:r>
              <a:rPr lang="tr-TR" sz="2400" b="1" i="1" dirty="0" smtClean="0">
                <a:solidFill>
                  <a:srgbClr val="C00000"/>
                </a:solidFill>
              </a:rPr>
              <a:t>)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785926"/>
            <a:ext cx="757242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u="sng" dirty="0" smtClean="0"/>
          </a:p>
          <a:p>
            <a:r>
              <a:rPr lang="tr-TR" u="sng" dirty="0" smtClean="0">
                <a:solidFill>
                  <a:srgbClr val="C00000"/>
                </a:solidFill>
              </a:rPr>
              <a:t>Disadvantages of Q</a:t>
            </a:r>
            <a:r>
              <a:rPr lang="en-US" u="sng" dirty="0" err="1" smtClean="0">
                <a:solidFill>
                  <a:srgbClr val="C00000"/>
                </a:solidFill>
              </a:rPr>
              <a:t>uery</a:t>
            </a:r>
            <a:r>
              <a:rPr lang="en-US" u="sng" dirty="0" smtClean="0">
                <a:solidFill>
                  <a:srgbClr val="C00000"/>
                </a:solidFill>
              </a:rPr>
              <a:t> driven </a:t>
            </a:r>
            <a:r>
              <a:rPr lang="tr-TR" u="sng" dirty="0" smtClean="0">
                <a:solidFill>
                  <a:srgbClr val="C00000"/>
                </a:solidFill>
              </a:rPr>
              <a:t> Approach: 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Data is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date</a:t>
            </a:r>
            <a:r>
              <a:rPr lang="tr-TR" dirty="0" smtClean="0"/>
              <a:t>, </a:t>
            </a:r>
            <a:r>
              <a:rPr lang="tr-TR" dirty="0" err="1" smtClean="0"/>
              <a:t>slowly</a:t>
            </a:r>
            <a:r>
              <a:rPr lang="tr-TR" dirty="0" smtClean="0"/>
              <a:t> </a:t>
            </a:r>
            <a:r>
              <a:rPr lang="tr-TR" dirty="0" err="1" smtClean="0"/>
              <a:t>queries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of </a:t>
            </a:r>
            <a:r>
              <a:rPr lang="tr-TR" dirty="0" err="1" smtClean="0"/>
              <a:t>transactions</a:t>
            </a: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Historical</a:t>
            </a:r>
            <a:r>
              <a:rPr lang="tr-TR" dirty="0" smtClean="0"/>
              <a:t> data </a:t>
            </a:r>
            <a:r>
              <a:rPr lang="tr-TR" dirty="0" err="1" smtClean="0"/>
              <a:t>doesn’t</a:t>
            </a:r>
            <a:r>
              <a:rPr lang="tr-TR" dirty="0" smtClean="0"/>
              <a:t> </a:t>
            </a:r>
            <a:r>
              <a:rPr lang="tr-TR" dirty="0" err="1" smtClean="0"/>
              <a:t>exist</a:t>
            </a: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Query Driven Approach needs complex integration and filtering processes</a:t>
            </a:r>
            <a:r>
              <a:rPr lang="tr-TR" dirty="0" smtClean="0"/>
              <a:t>, </a:t>
            </a:r>
            <a:r>
              <a:rPr lang="tr-TR" dirty="0" err="1" smtClean="0"/>
              <a:t>aggregation</a:t>
            </a:r>
            <a:r>
              <a:rPr lang="tr-TR" dirty="0" smtClean="0"/>
              <a:t>.  </a:t>
            </a:r>
            <a:r>
              <a:rPr lang="tr-TR" dirty="0" err="1" smtClean="0"/>
              <a:t>So</a:t>
            </a:r>
            <a:r>
              <a:rPr lang="tr-TR" dirty="0" smtClean="0"/>
              <a:t> it is </a:t>
            </a:r>
            <a:r>
              <a:rPr lang="tr-TR" dirty="0" err="1" smtClean="0"/>
              <a:t>slow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This approach is very inefficient</a:t>
            </a: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This approach is very expensive for frequent queries</a:t>
            </a:r>
            <a:endParaRPr lang="tr-TR" u="sng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Competes with local processing at sources </a:t>
            </a:r>
            <a:endParaRPr lang="tr-TR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504" y="714356"/>
            <a:ext cx="67865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uery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driven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Approach  and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Data </a:t>
            </a:r>
            <a:r>
              <a:rPr lang="tr-TR" sz="3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arehouse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base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tr-TR" sz="3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104"/>
            <a:ext cx="8229240" cy="797946"/>
          </a:xfrm>
        </p:spPr>
        <p:txBody>
          <a:bodyPr/>
          <a:lstStyle/>
          <a:p>
            <a:pPr algn="ctr"/>
            <a:r>
              <a:rPr lang="en-US" sz="3000" b="1" kern="1200" dirty="0">
                <a:solidFill>
                  <a:srgbClr val="C00000"/>
                </a:solidFill>
              </a:rPr>
              <a:t>Data Warehousing </a:t>
            </a:r>
            <a:r>
              <a:rPr lang="tr-TR" sz="3000" b="1" kern="1200" dirty="0">
                <a:solidFill>
                  <a:srgbClr val="C00000"/>
                </a:solidFill>
              </a:rPr>
              <a:t>A</a:t>
            </a:r>
            <a:r>
              <a:rPr lang="en-US" sz="3000" b="1" kern="1200" dirty="0" err="1" smtClean="0">
                <a:solidFill>
                  <a:srgbClr val="C00000"/>
                </a:solidFill>
              </a:rPr>
              <a:t>pproach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14283" y="2000240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T</a:t>
            </a:r>
            <a:r>
              <a:rPr lang="en-US" dirty="0" smtClean="0"/>
              <a:t>his is the approach commonly used in BI systems.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In this approach; the information from multiple heterogeneous sources is integrated in advance and stored in a warehouse.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There is another database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 </a:t>
            </a:r>
            <a:r>
              <a:rPr lang="en-US" dirty="0" smtClean="0"/>
              <a:t>running database.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data in the database is stored in a data warehouse in periodically.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Users don't access database directly, they access Data Warehouse for querying.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This approach provides high performance.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Data Warehouse also contains historical data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240" cy="857256"/>
          </a:xfrm>
        </p:spPr>
        <p:txBody>
          <a:bodyPr/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BI Components</a:t>
            </a: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57200" y="2062018"/>
            <a:ext cx="8229240" cy="3438684"/>
          </a:xfrm>
        </p:spPr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Data Warehouse </a:t>
            </a:r>
            <a:r>
              <a:rPr lang="tr-TR" dirty="0" smtClean="0"/>
              <a:t>  (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as OLAP  </a:t>
            </a:r>
            <a:r>
              <a:rPr lang="tr-TR" dirty="0" err="1" smtClean="0"/>
              <a:t>systems</a:t>
            </a:r>
            <a:r>
              <a:rPr lang="tr-TR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OLAP </a:t>
            </a:r>
            <a:r>
              <a:rPr lang="en-US" dirty="0" smtClean="0"/>
              <a:t>Cubes </a:t>
            </a:r>
            <a:r>
              <a:rPr lang="tr-TR" dirty="0" smtClean="0"/>
              <a:t> 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Dashboards </a:t>
            </a:r>
            <a:endParaRPr lang="tr-TR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ETL</a:t>
            </a:r>
            <a:r>
              <a:rPr lang="tr-TR" dirty="0"/>
              <a:t> (</a:t>
            </a:r>
            <a:r>
              <a:rPr lang="en-US" dirty="0"/>
              <a:t>Extract, Transform, Load) </a:t>
            </a:r>
            <a:endParaRPr lang="tr-TR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Data Mining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d9GcRwUcFJbfa3s-sysivlRZ-oXTjziPDmVilnyOgGyv4O0hqyVEBb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2143108" y="185736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(ETL)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42910" y="5357826"/>
            <a:ext cx="7431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Decision</a:t>
            </a:r>
            <a:r>
              <a:rPr lang="tr-TR" sz="1600" dirty="0" smtClean="0"/>
              <a:t>-</a:t>
            </a:r>
            <a:r>
              <a:rPr lang="tr-TR" sz="1600" dirty="0" err="1" smtClean="0"/>
              <a:t>makers</a:t>
            </a:r>
            <a:r>
              <a:rPr lang="tr-TR" sz="1600" dirty="0" smtClean="0"/>
              <a:t> </a:t>
            </a:r>
            <a:r>
              <a:rPr lang="tr-TR" sz="1600" dirty="0" err="1" smtClean="0"/>
              <a:t>use</a:t>
            </a:r>
            <a:r>
              <a:rPr lang="tr-TR" sz="1600" dirty="0" smtClean="0"/>
              <a:t> </a:t>
            </a:r>
            <a:r>
              <a:rPr lang="tr-TR" sz="1600" dirty="0" err="1" smtClean="0"/>
              <a:t>dashboard</a:t>
            </a:r>
            <a:r>
              <a:rPr lang="tr-TR" sz="1600" dirty="0" smtClean="0"/>
              <a:t>  </a:t>
            </a:r>
            <a:r>
              <a:rPr lang="tr-TR" sz="1600" dirty="0" err="1" smtClean="0"/>
              <a:t>that</a:t>
            </a:r>
            <a:r>
              <a:rPr lang="tr-TR" sz="1600" dirty="0" smtClean="0"/>
              <a:t> </a:t>
            </a:r>
            <a:r>
              <a:rPr lang="tr-TR" sz="1600" dirty="0" err="1" smtClean="0"/>
              <a:t>contains</a:t>
            </a:r>
            <a:r>
              <a:rPr lang="tr-TR" sz="1600" dirty="0" smtClean="0"/>
              <a:t> </a:t>
            </a:r>
            <a:r>
              <a:rPr lang="tr-TR" sz="1600" dirty="0" err="1" smtClean="0"/>
              <a:t>report</a:t>
            </a:r>
            <a:r>
              <a:rPr lang="tr-TR" sz="1600" dirty="0" smtClean="0"/>
              <a:t>, </a:t>
            </a:r>
            <a:r>
              <a:rPr lang="tr-TR" sz="1600" dirty="0" err="1" smtClean="0"/>
              <a:t>analysis</a:t>
            </a:r>
            <a:r>
              <a:rPr lang="tr-TR" sz="1600" dirty="0" smtClean="0"/>
              <a:t>, </a:t>
            </a:r>
            <a:r>
              <a:rPr lang="tr-TR" sz="1600" dirty="0" err="1" smtClean="0"/>
              <a:t>chart</a:t>
            </a:r>
            <a:r>
              <a:rPr lang="tr-TR" sz="1600" dirty="0" smtClean="0"/>
              <a:t>, </a:t>
            </a:r>
            <a:r>
              <a:rPr lang="tr-TR" sz="1600" dirty="0" err="1" smtClean="0"/>
              <a:t>maps</a:t>
            </a:r>
            <a:r>
              <a:rPr lang="tr-TR" sz="1600" dirty="0" smtClean="0"/>
              <a:t>, </a:t>
            </a:r>
            <a:r>
              <a:rPr lang="tr-TR" sz="1600" dirty="0" err="1" smtClean="0"/>
              <a:t>etc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7000892" y="2357430"/>
            <a:ext cx="166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Data </a:t>
            </a:r>
            <a:r>
              <a:rPr lang="tr-TR" dirty="0" err="1" smtClean="0"/>
              <a:t>Mining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decision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240" cy="857256"/>
          </a:xfrm>
        </p:spPr>
        <p:txBody>
          <a:bodyPr/>
          <a:lstStyle/>
          <a:p>
            <a:pPr algn="ctr"/>
            <a:r>
              <a:rPr lang="tr-TR" sz="3000" b="1" dirty="0" err="1" smtClean="0">
                <a:solidFill>
                  <a:srgbClr val="C00000"/>
                </a:solidFill>
              </a:rPr>
              <a:t>Some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</a:rPr>
              <a:t>Definitions</a:t>
            </a:r>
            <a:r>
              <a:rPr lang="tr-TR" sz="3000" b="1" dirty="0" smtClean="0">
                <a:solidFill>
                  <a:srgbClr val="C00000"/>
                </a:solidFill>
              </a:rPr>
              <a:t> of Data </a:t>
            </a:r>
            <a:r>
              <a:rPr lang="tr-TR" sz="3000" b="1" dirty="0" err="1" smtClean="0">
                <a:solidFill>
                  <a:srgbClr val="C00000"/>
                </a:solidFill>
              </a:rPr>
              <a:t>Warehousing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57200" y="1714488"/>
            <a:ext cx="8229240" cy="4143404"/>
          </a:xfrm>
        </p:spPr>
        <p:txBody>
          <a:bodyPr/>
          <a:lstStyle/>
          <a:p>
            <a:r>
              <a:rPr lang="en-US" b="1" dirty="0"/>
              <a:t>Data warehouse </a:t>
            </a:r>
            <a:r>
              <a:rPr lang="en-US" b="1" dirty="0" smtClean="0"/>
              <a:t>– </a:t>
            </a:r>
            <a:endParaRPr lang="tr-TR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subject oriented, collection of data used to support decision making in</a:t>
            </a:r>
          </a:p>
          <a:p>
            <a:r>
              <a:rPr lang="tr-TR" dirty="0"/>
              <a:t>organizations (Anderson et al., 2008).</a:t>
            </a:r>
          </a:p>
          <a:p>
            <a:endParaRPr lang="tr-TR" b="1" dirty="0" smtClean="0"/>
          </a:p>
          <a:p>
            <a:r>
              <a:rPr lang="en-US" b="1" dirty="0" smtClean="0"/>
              <a:t>Data </a:t>
            </a:r>
            <a:r>
              <a:rPr lang="en-US" b="1" dirty="0"/>
              <a:t>warehousing - A systematic approach to collecting relevant </a:t>
            </a:r>
            <a:endParaRPr lang="tr-TR" b="1" dirty="0" smtClean="0"/>
          </a:p>
          <a:p>
            <a:r>
              <a:rPr lang="en-US" b="1" dirty="0" smtClean="0"/>
              <a:t>business </a:t>
            </a:r>
            <a:r>
              <a:rPr lang="en-US" b="1" dirty="0"/>
              <a:t>in order to organize</a:t>
            </a:r>
          </a:p>
          <a:p>
            <a:r>
              <a:rPr lang="en-US" dirty="0"/>
              <a:t>and validate the data so that it can be analyzed to support </a:t>
            </a:r>
            <a:endParaRPr lang="tr-TR" dirty="0" smtClean="0"/>
          </a:p>
          <a:p>
            <a:r>
              <a:rPr lang="en-US" dirty="0" smtClean="0"/>
              <a:t>business </a:t>
            </a:r>
            <a:r>
              <a:rPr lang="en-US" dirty="0"/>
              <a:t>decision making</a:t>
            </a:r>
          </a:p>
          <a:p>
            <a:r>
              <a:rPr lang="tr-TR" dirty="0"/>
              <a:t>(Cody et al., 2002</a:t>
            </a:r>
            <a:r>
              <a:rPr lang="tr-TR" dirty="0" smtClean="0"/>
              <a:t>).</a:t>
            </a:r>
          </a:p>
          <a:p>
            <a:endParaRPr lang="tr-TR" dirty="0"/>
          </a:p>
          <a:p>
            <a:pPr>
              <a:buFont typeface="Symbol" charset="2"/>
              <a:buNone/>
            </a:pPr>
            <a:r>
              <a:rPr lang="en-US" altLang="en-GB" b="1" dirty="0" smtClean="0"/>
              <a:t>A D</a:t>
            </a:r>
            <a:r>
              <a:rPr lang="tr-TR" altLang="en-GB" b="1" dirty="0" smtClean="0"/>
              <a:t>ata </a:t>
            </a:r>
            <a:r>
              <a:rPr lang="en-US" altLang="en-GB" b="1" dirty="0" smtClean="0"/>
              <a:t>W</a:t>
            </a:r>
            <a:r>
              <a:rPr lang="tr-TR" altLang="en-GB" b="1" dirty="0" smtClean="0"/>
              <a:t>arehouse</a:t>
            </a:r>
            <a:r>
              <a:rPr lang="en-US" altLang="en-GB" dirty="0" smtClean="0"/>
              <a:t> is a subject-oriented,</a:t>
            </a:r>
            <a:r>
              <a:rPr lang="tr-TR" altLang="en-GB" dirty="0" smtClean="0"/>
              <a:t> </a:t>
            </a:r>
            <a:r>
              <a:rPr lang="en-US" altLang="en-GB" dirty="0" smtClean="0"/>
              <a:t>integrated,</a:t>
            </a:r>
            <a:r>
              <a:rPr lang="tr-TR" altLang="en-GB" dirty="0" smtClean="0"/>
              <a:t> </a:t>
            </a:r>
            <a:r>
              <a:rPr lang="en-US" altLang="en-GB" dirty="0" smtClean="0"/>
              <a:t>time-varying,</a:t>
            </a:r>
            <a:r>
              <a:rPr lang="tr-TR" altLang="en-GB" dirty="0" smtClean="0"/>
              <a:t> </a:t>
            </a:r>
            <a:r>
              <a:rPr lang="en-US" altLang="en-GB" dirty="0" smtClean="0"/>
              <a:t>non-volatile</a:t>
            </a:r>
          </a:p>
          <a:p>
            <a:pPr>
              <a:buFont typeface="Symbol" charset="2"/>
              <a:buNone/>
            </a:pPr>
            <a:r>
              <a:rPr lang="en-US" altLang="en-GB" dirty="0" smtClean="0"/>
              <a:t>collection of data that is used primarily in organizational decision making.” </a:t>
            </a:r>
            <a:endParaRPr lang="tr-TR" altLang="en-GB" dirty="0" smtClean="0"/>
          </a:p>
          <a:p>
            <a:pPr>
              <a:buFont typeface="Symbol" charset="2"/>
              <a:buNone/>
            </a:pPr>
            <a:endParaRPr lang="en-US" altLang="en-GB" dirty="0" smtClean="0"/>
          </a:p>
          <a:p>
            <a:pPr>
              <a:buFont typeface="Symbol" charset="2"/>
              <a:buNone/>
            </a:pPr>
            <a:r>
              <a:rPr lang="en-US" altLang="en-GB" dirty="0" smtClean="0"/>
              <a:t>-- W.H. </a:t>
            </a:r>
            <a:r>
              <a:rPr lang="en-US" altLang="en-GB" dirty="0" err="1" smtClean="0"/>
              <a:t>Inmon</a:t>
            </a:r>
            <a:r>
              <a:rPr lang="en-US" altLang="en-GB" dirty="0" smtClean="0"/>
              <a:t>, Building the Data Warehouse, 1992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50" y="714356"/>
            <a:ext cx="8229240" cy="1000132"/>
          </a:xfrm>
        </p:spPr>
        <p:txBody>
          <a:bodyPr/>
          <a:lstStyle/>
          <a:p>
            <a:pPr algn="ctr"/>
            <a:r>
              <a:rPr lang="en-US" altLang="en-GB" sz="3000" b="1" dirty="0" smtClean="0">
                <a:solidFill>
                  <a:srgbClr val="C00000"/>
                </a:solidFill>
              </a:rPr>
              <a:t>A Data Warehouse is...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42910" y="1785926"/>
            <a:ext cx="721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GB" dirty="0" smtClean="0"/>
              <a:t>Subject-oriented</a:t>
            </a:r>
            <a:r>
              <a:rPr lang="tr-TR" altLang="en-GB" dirty="0" smtClean="0"/>
              <a:t>, </a:t>
            </a:r>
            <a:r>
              <a:rPr lang="en-US" altLang="en-GB" dirty="0" smtClean="0"/>
              <a:t>Organized by subject, not by application</a:t>
            </a:r>
            <a:endParaRPr lang="tr-TR" altLang="en-GB" dirty="0" smtClean="0"/>
          </a:p>
          <a:p>
            <a:pPr>
              <a:lnSpc>
                <a:spcPct val="150000"/>
              </a:lnSpc>
            </a:pPr>
            <a:r>
              <a:rPr lang="en-US" altLang="en-GB" dirty="0" smtClean="0"/>
              <a:t>Used for analysis, data mining</a:t>
            </a:r>
          </a:p>
          <a:p>
            <a:pPr>
              <a:lnSpc>
                <a:spcPct val="150000"/>
              </a:lnSpc>
            </a:pPr>
            <a:r>
              <a:rPr lang="en-US" altLang="en-GB" dirty="0" smtClean="0"/>
              <a:t>Optimized differently from transaction-oriented d</a:t>
            </a:r>
            <a:r>
              <a:rPr lang="tr-TR" altLang="en-GB" dirty="0" err="1" smtClean="0"/>
              <a:t>atabase</a:t>
            </a:r>
            <a:r>
              <a:rPr lang="tr-TR" altLang="en-GB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en-GB" dirty="0" smtClean="0"/>
              <a:t>Single repository of information</a:t>
            </a:r>
            <a:endParaRPr lang="tr-TR" altLang="en-GB" dirty="0" smtClean="0"/>
          </a:p>
          <a:p>
            <a:pPr>
              <a:lnSpc>
                <a:spcPct val="150000"/>
              </a:lnSpc>
            </a:pPr>
            <a:r>
              <a:rPr lang="tr-TR" altLang="en-GB" dirty="0" smtClean="0"/>
              <a:t>Data </a:t>
            </a:r>
            <a:r>
              <a:rPr lang="tr-TR" altLang="en-GB" dirty="0" err="1" smtClean="0"/>
              <a:t>Warehousing</a:t>
            </a:r>
            <a:r>
              <a:rPr lang="tr-TR" altLang="en-GB" dirty="0" smtClean="0"/>
              <a:t> </a:t>
            </a:r>
            <a:r>
              <a:rPr lang="tr-TR" altLang="en-GB" dirty="0" err="1" smtClean="0"/>
              <a:t>involves</a:t>
            </a:r>
            <a:r>
              <a:rPr lang="tr-TR" altLang="en-GB" dirty="0" smtClean="0"/>
              <a:t> data </a:t>
            </a:r>
            <a:r>
              <a:rPr lang="tr-TR" altLang="en-GB" dirty="0" err="1" smtClean="0"/>
              <a:t>cleaning</a:t>
            </a:r>
            <a:r>
              <a:rPr lang="tr-TR" altLang="en-GB" dirty="0" smtClean="0"/>
              <a:t>, data </a:t>
            </a:r>
            <a:r>
              <a:rPr lang="tr-TR" altLang="en-GB" dirty="0" err="1" smtClean="0"/>
              <a:t>integration</a:t>
            </a:r>
            <a:r>
              <a:rPr lang="tr-TR" altLang="en-GB" dirty="0" smtClean="0"/>
              <a:t> </a:t>
            </a:r>
            <a:r>
              <a:rPr lang="tr-TR" altLang="en-GB" dirty="0" err="1" smtClean="0"/>
              <a:t>and</a:t>
            </a:r>
            <a:r>
              <a:rPr lang="tr-TR" altLang="en-GB" dirty="0" smtClean="0"/>
              <a:t> data </a:t>
            </a:r>
            <a:r>
              <a:rPr lang="tr-TR" altLang="en-GB" dirty="0" err="1" smtClean="0"/>
              <a:t>consolidation</a:t>
            </a:r>
            <a:endParaRPr lang="tr-TR" altLang="en-GB" dirty="0" smtClean="0"/>
          </a:p>
          <a:p>
            <a:pPr>
              <a:lnSpc>
                <a:spcPct val="150000"/>
              </a:lnSpc>
            </a:pPr>
            <a:r>
              <a:rPr lang="tr-TR" altLang="en-GB" dirty="0" err="1" smtClean="0"/>
              <a:t>Supports</a:t>
            </a:r>
            <a:r>
              <a:rPr lang="tr-TR" altLang="en-GB" dirty="0" smtClean="0"/>
              <a:t> </a:t>
            </a:r>
            <a:r>
              <a:rPr lang="tr-TR" altLang="en-GB" dirty="0" err="1" smtClean="0"/>
              <a:t>analytical</a:t>
            </a:r>
            <a:r>
              <a:rPr lang="tr-TR" altLang="en-GB" dirty="0" smtClean="0"/>
              <a:t> </a:t>
            </a:r>
            <a:r>
              <a:rPr lang="tr-TR" altLang="en-GB" dirty="0" err="1" smtClean="0"/>
              <a:t>reporting</a:t>
            </a:r>
            <a:r>
              <a:rPr lang="tr-TR" altLang="en-GB" dirty="0" smtClean="0"/>
              <a:t>, ad-hoc </a:t>
            </a:r>
            <a:r>
              <a:rPr lang="tr-TR" altLang="en-GB" dirty="0" err="1" smtClean="0"/>
              <a:t>queries</a:t>
            </a:r>
            <a:r>
              <a:rPr lang="tr-TR" altLang="en-GB" dirty="0" smtClean="0"/>
              <a:t> </a:t>
            </a:r>
            <a:r>
              <a:rPr lang="tr-TR" altLang="en-GB" dirty="0" err="1" smtClean="0"/>
              <a:t>and</a:t>
            </a:r>
            <a:r>
              <a:rPr lang="tr-TR" altLang="en-GB" dirty="0" smtClean="0"/>
              <a:t> </a:t>
            </a:r>
            <a:r>
              <a:rPr lang="tr-TR" altLang="en-GB" dirty="0" err="1" smtClean="0"/>
              <a:t>decision</a:t>
            </a:r>
            <a:r>
              <a:rPr lang="tr-TR" altLang="en-GB" dirty="0" smtClean="0"/>
              <a:t> </a:t>
            </a:r>
            <a:r>
              <a:rPr lang="tr-TR" altLang="en-GB" dirty="0" err="1" smtClean="0"/>
              <a:t>making</a:t>
            </a:r>
            <a:endParaRPr lang="tr-TR" altLang="en-GB" dirty="0" smtClean="0"/>
          </a:p>
          <a:p>
            <a:pPr>
              <a:lnSpc>
                <a:spcPct val="150000"/>
              </a:lnSpc>
            </a:pPr>
            <a:r>
              <a:rPr lang="en-US" altLang="en-GB" dirty="0" smtClean="0"/>
              <a:t>User interface aimed at </a:t>
            </a:r>
            <a:r>
              <a:rPr lang="en-US" altLang="en-GB" dirty="0" err="1" smtClean="0"/>
              <a:t>executiv</a:t>
            </a:r>
            <a:r>
              <a:rPr lang="tr-TR" altLang="en-GB" dirty="0" smtClean="0"/>
              <a:t>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714356"/>
            <a:ext cx="714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Data Marts</a:t>
            </a:r>
            <a:endParaRPr kumimoji="0" lang="tr-TR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5720" y="1643050"/>
            <a:ext cx="750095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 data mart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is a subset of the data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warehou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</a:t>
            </a:r>
            <a:r>
              <a:rPr lang="tr-TR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This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data is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specific to a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particular group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lang="en-US" dirty="0" smtClean="0"/>
              <a:t>Data warehouses are collection of "data marts".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Data marts are also seen as small warehouses for OLAP activities</a:t>
            </a:r>
            <a:endParaRPr lang="tr-TR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It deals with specific information. For example, although a data warehouse includes the all data of an organization, a data mart includes the data of a department. The data mart is organized </a:t>
            </a:r>
            <a:r>
              <a:rPr lang="tr-TR" dirty="0" smtClean="0"/>
              <a:t> </a:t>
            </a:r>
            <a:r>
              <a:rPr lang="en-US" dirty="0" smtClean="0"/>
              <a:t>for regarding people. So these people do</a:t>
            </a:r>
            <a:r>
              <a:rPr lang="tr-TR" dirty="0" smtClean="0"/>
              <a:t>n</a:t>
            </a:r>
            <a:r>
              <a:rPr lang="en-US" dirty="0" smtClean="0"/>
              <a:t>’t need to understand all the data, it is </a:t>
            </a:r>
            <a:r>
              <a:rPr lang="tr-TR" dirty="0" smtClean="0"/>
              <a:t> </a:t>
            </a:r>
            <a:r>
              <a:rPr lang="tr-TR" dirty="0" err="1" smtClean="0"/>
              <a:t>sufficient</a:t>
            </a:r>
            <a:r>
              <a:rPr lang="tr-TR" dirty="0" smtClean="0"/>
              <a:t> </a:t>
            </a:r>
            <a:r>
              <a:rPr lang="en-US" dirty="0" smtClean="0"/>
              <a:t>to understand the regarding data mart. </a:t>
            </a:r>
            <a:endParaRPr lang="tr-TR" dirty="0" smtClean="0"/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dirty="0" err="1" smtClean="0">
                <a:cs typeface="Times New Roman" pitchFamily="18" charset="0"/>
              </a:rPr>
              <a:t>Management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and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autherization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would</a:t>
            </a:r>
            <a:r>
              <a:rPr lang="tr-TR" dirty="0" smtClean="0">
                <a:cs typeface="Times New Roman" pitchFamily="18" charset="0"/>
              </a:rPr>
              <a:t> be </a:t>
            </a:r>
            <a:r>
              <a:rPr lang="tr-TR" dirty="0" err="1" smtClean="0">
                <a:cs typeface="Times New Roman" pitchFamily="18" charset="0"/>
              </a:rPr>
              <a:t>easierr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when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using</a:t>
            </a:r>
            <a:r>
              <a:rPr lang="tr-TR" dirty="0" smtClean="0">
                <a:cs typeface="Times New Roman" pitchFamily="18" charset="0"/>
              </a:rPr>
              <a:t> data </a:t>
            </a:r>
            <a:r>
              <a:rPr lang="tr-TR" dirty="0" err="1" smtClean="0">
                <a:cs typeface="Times New Roman" pitchFamily="18" charset="0"/>
              </a:rPr>
              <a:t>marts</a:t>
            </a:r>
            <a:r>
              <a:rPr lang="tr-TR" dirty="0" smtClean="0"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240" cy="785818"/>
          </a:xfrm>
        </p:spPr>
        <p:txBody>
          <a:bodyPr/>
          <a:lstStyle/>
          <a:p>
            <a:pPr algn="ctr"/>
            <a:r>
              <a:rPr lang="en-US" altLang="en-GB" sz="3000" b="1" dirty="0" smtClean="0">
                <a:solidFill>
                  <a:srgbClr val="C00000"/>
                </a:solidFill>
              </a:rPr>
              <a:t>Generic Warehouse Architecture</a:t>
            </a:r>
            <a:endParaRPr lang="tr-TR" sz="3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613" y="1500174"/>
            <a:ext cx="7705725" cy="451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Differences Between Operational Systems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 and Data Warehousing Systems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956" y="2093135"/>
            <a:ext cx="87297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 </a:t>
            </a:r>
            <a:r>
              <a:rPr lang="en-US" b="1" dirty="0" smtClean="0"/>
              <a:t>operational database</a:t>
            </a:r>
            <a:r>
              <a:rPr lang="en-US" dirty="0" smtClean="0"/>
              <a:t> stores information about the activities of an </a:t>
            </a:r>
            <a:r>
              <a:rPr lang="tr-TR" dirty="0" smtClean="0"/>
              <a:t>organization</a:t>
            </a:r>
          </a:p>
          <a:p>
            <a:endParaRPr lang="tr-TR" dirty="0" smtClean="0"/>
          </a:p>
          <a:p>
            <a:r>
              <a:rPr lang="tr-TR" dirty="0" smtClean="0"/>
              <a:t>The purpose of an operatioanal system is </a:t>
            </a:r>
          </a:p>
          <a:p>
            <a:r>
              <a:rPr lang="tr-TR" dirty="0" smtClean="0"/>
              <a:t> providing online querying and processing, daily routines</a:t>
            </a:r>
          </a:p>
          <a:p>
            <a:r>
              <a:rPr lang="tr-TR" dirty="0" err="1" smtClean="0"/>
              <a:t>Operational</a:t>
            </a:r>
            <a:r>
              <a:rPr lang="tr-TR" dirty="0" smtClean="0"/>
              <a:t> systems are  also called as </a:t>
            </a:r>
            <a:r>
              <a:rPr lang="tr-TR" b="1" dirty="0" smtClean="0"/>
              <a:t>OLTP</a:t>
            </a:r>
            <a:r>
              <a:rPr lang="tr-TR" dirty="0" smtClean="0"/>
              <a:t> (Online Transactional Processing)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Data Warehouses </a:t>
            </a:r>
            <a:r>
              <a:rPr lang="tr-TR" dirty="0" smtClean="0"/>
              <a:t>help users to data analyze and make decisions</a:t>
            </a:r>
          </a:p>
          <a:p>
            <a:endParaRPr lang="tr-TR" dirty="0" smtClean="0"/>
          </a:p>
          <a:p>
            <a:r>
              <a:rPr lang="en-US" dirty="0" smtClean="0"/>
              <a:t>Warehouse is a Specialized DB </a:t>
            </a:r>
            <a:endParaRPr lang="tr-TR" dirty="0" smtClean="0"/>
          </a:p>
          <a:p>
            <a:r>
              <a:rPr lang="tr-TR" dirty="0" smtClean="0"/>
              <a:t>Data Warehousing Systems are also called as </a:t>
            </a:r>
            <a:r>
              <a:rPr lang="tr-TR" b="1" dirty="0" smtClean="0"/>
              <a:t>OLAP</a:t>
            </a:r>
            <a:r>
              <a:rPr lang="tr-TR" dirty="0" smtClean="0"/>
              <a:t> (Online Analytical Processing)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240" cy="632966"/>
          </a:xfrm>
        </p:spPr>
        <p:txBody>
          <a:bodyPr/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OLAP vs OLTP</a:t>
            </a:r>
            <a:endParaRPr lang="tr-TR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 noGrp="1"/>
          </p:cNvGraphicFramePr>
          <p:nvPr/>
        </p:nvGraphicFramePr>
        <p:xfrm>
          <a:off x="457200" y="1458913"/>
          <a:ext cx="7750175" cy="4679950"/>
        </p:xfrm>
        <a:graphic>
          <a:graphicData uri="http://schemas.openxmlformats.org/presentationml/2006/ole">
            <p:oleObj spid="_x0000_s5122" name="Document" r:id="rId4" imgW="11459048" imgH="683380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770"/>
            <a:ext cx="8229240" cy="561528"/>
          </a:xfrm>
        </p:spPr>
        <p:txBody>
          <a:bodyPr/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OUTLINE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57200" y="1500174"/>
            <a:ext cx="8229240" cy="4429156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tr-TR" dirty="0"/>
              <a:t>Users Problems and necessity for Data Warehouse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BI </a:t>
            </a:r>
            <a:r>
              <a:rPr lang="tr-TR" dirty="0" err="1" smtClean="0"/>
              <a:t>Definition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endParaRPr lang="tr-TR" dirty="0"/>
          </a:p>
          <a:p>
            <a:pPr lvl="1">
              <a:lnSpc>
                <a:spcPct val="150000"/>
              </a:lnSpc>
            </a:pPr>
            <a:r>
              <a:rPr lang="tr-TR" dirty="0"/>
              <a:t>Data Warehousing Concepts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DW  Goals and Objectives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OLAP and  OLTP terms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Data Warehouse vs: Operational DBMS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Datamarts methodology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Explanation of Star Schema and Snowflake Schema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DMQL (Data </a:t>
            </a:r>
            <a:r>
              <a:rPr lang="tr-TR" dirty="0" err="1" smtClean="0"/>
              <a:t>Mining</a:t>
            </a:r>
            <a:r>
              <a:rPr lang="tr-TR" dirty="0" smtClean="0"/>
              <a:t> </a:t>
            </a:r>
            <a:r>
              <a:rPr lang="tr-TR" dirty="0" err="1" smtClean="0"/>
              <a:t>Query</a:t>
            </a:r>
            <a:r>
              <a:rPr lang="tr-TR" dirty="0" smtClean="0"/>
              <a:t> </a:t>
            </a:r>
            <a:r>
              <a:rPr lang="tr-TR" dirty="0" err="1" smtClean="0"/>
              <a:t>Language</a:t>
            </a:r>
            <a:r>
              <a:rPr lang="tr-T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OLAP Functions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142984"/>
            <a:ext cx="4530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Types of OLAP Servers 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129561"/>
            <a:ext cx="6143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Multidimensional OLAP (MOLAP)   : </a:t>
            </a:r>
            <a:r>
              <a:rPr lang="tr-TR" dirty="0" err="1" smtClean="0"/>
              <a:t>array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multi</a:t>
            </a:r>
            <a:r>
              <a:rPr lang="tr-TR" dirty="0" smtClean="0"/>
              <a:t> </a:t>
            </a:r>
            <a:r>
              <a:rPr lang="tr-TR" dirty="0" err="1" smtClean="0"/>
              <a:t>dimensional</a:t>
            </a:r>
            <a:r>
              <a:rPr lang="tr-TR" dirty="0" smtClean="0"/>
              <a:t> </a:t>
            </a:r>
            <a:r>
              <a:rPr lang="tr-TR" dirty="0" err="1" smtClean="0"/>
              <a:t>storage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Relational OLAP(ROLAP)  : </a:t>
            </a:r>
            <a:r>
              <a:rPr lang="tr-TR" dirty="0" err="1" smtClean="0"/>
              <a:t>Uses</a:t>
            </a:r>
            <a:r>
              <a:rPr lang="tr-TR" dirty="0" smtClean="0"/>
              <a:t> </a:t>
            </a:r>
            <a:r>
              <a:rPr lang="tr-TR" dirty="0" err="1" smtClean="0"/>
              <a:t>Relational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. </a:t>
            </a:r>
            <a:r>
              <a:rPr lang="tr-TR" dirty="0" err="1" smtClean="0"/>
              <a:t>Includes</a:t>
            </a:r>
            <a:r>
              <a:rPr lang="tr-TR" dirty="0" smtClean="0"/>
              <a:t> </a:t>
            </a:r>
            <a:r>
              <a:rPr lang="tr-TR" dirty="0" err="1" smtClean="0"/>
              <a:t>aggregation</a:t>
            </a:r>
            <a:r>
              <a:rPr lang="tr-TR" dirty="0" smtClean="0"/>
              <a:t>, </a:t>
            </a:r>
            <a:r>
              <a:rPr lang="tr-TR" dirty="0" err="1" smtClean="0"/>
              <a:t>additional</a:t>
            </a:r>
            <a:r>
              <a:rPr lang="tr-TR" dirty="0" smtClean="0"/>
              <a:t> </a:t>
            </a:r>
            <a:r>
              <a:rPr lang="tr-TR" dirty="0" err="1" smtClean="0"/>
              <a:t>tools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services</a:t>
            </a:r>
            <a:r>
              <a:rPr lang="tr-TR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Hybrid OLAP (HOLAP)   : </a:t>
            </a:r>
            <a:r>
              <a:rPr lang="tr-TR" dirty="0" err="1" smtClean="0"/>
              <a:t>Both</a:t>
            </a:r>
            <a:r>
              <a:rPr lang="tr-TR" dirty="0" smtClean="0"/>
              <a:t> MOLAP </a:t>
            </a:r>
            <a:r>
              <a:rPr lang="tr-TR" dirty="0" err="1" smtClean="0"/>
              <a:t>and</a:t>
            </a:r>
            <a:r>
              <a:rPr lang="tr-TR" dirty="0" smtClean="0"/>
              <a:t> ROLAP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Specialized SQL Servers 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57159" y="785794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OLAP CUBES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642910" y="1619329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/>
              <a:t>Data cube help us to represent </a:t>
            </a:r>
            <a:r>
              <a:rPr lang="tr-TR" dirty="0" smtClean="0"/>
              <a:t> d</a:t>
            </a:r>
            <a:r>
              <a:rPr lang="en-US" dirty="0" err="1" smtClean="0"/>
              <a:t>ata</a:t>
            </a:r>
            <a:r>
              <a:rPr lang="en-US" dirty="0" smtClean="0"/>
              <a:t> in multiple dimensions.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 data cube is defined by dimensions and facts. The dimensions are the entities with respect to which an enterprise keeps the records. </a:t>
            </a: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en-US" dirty="0" smtClean="0"/>
              <a:t>OLAP cube is the main object of the OLAP. This cube is a </a:t>
            </a:r>
            <a:r>
              <a:rPr lang="en-US" u="sng" dirty="0" smtClean="0"/>
              <a:t>multi-dimensiona</a:t>
            </a:r>
            <a:r>
              <a:rPr lang="en-US" dirty="0" smtClean="0"/>
              <a:t>l cube. The components of a cube are</a:t>
            </a:r>
            <a:r>
              <a:rPr lang="tr-TR" dirty="0" smtClean="0"/>
              <a:t>:</a:t>
            </a:r>
          </a:p>
          <a:p>
            <a:pPr>
              <a:defRPr/>
            </a:pPr>
            <a:r>
              <a:rPr lang="tr-TR" dirty="0" smtClean="0"/>
              <a:t>			</a:t>
            </a:r>
            <a:r>
              <a:rPr lang="en-US" u="sng" dirty="0" smtClean="0"/>
              <a:t>fact table, dimension tables and measures</a:t>
            </a:r>
            <a:r>
              <a:rPr lang="en-US" b="1" dirty="0" smtClean="0"/>
              <a:t>. </a:t>
            </a:r>
            <a:endParaRPr lang="tr-TR" b="1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en-US" dirty="0" smtClean="0"/>
              <a:t>The cube concept is used to understand multi-dimensional model better.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Data cubes are used for people that don’t have advanced database knowledge. The cubes are capable of analyzing data from multiple dimensions. 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Relational databases are not suitable for very large data. So, OLAP cube is created from these data for an easy analyze.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If there are more than 3 dimensions in a cube, it is called </a:t>
            </a:r>
            <a:r>
              <a:rPr lang="en-US" u="sng" dirty="0" smtClean="0"/>
              <a:t>hypercube. </a:t>
            </a:r>
            <a:endParaRPr lang="tr-TR" u="sng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48958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714356"/>
            <a:ext cx="7929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OLAP CUBE </a:t>
            </a:r>
            <a:r>
              <a:rPr lang="tr-TR" sz="3000" b="1" dirty="0" err="1" smtClean="0">
                <a:solidFill>
                  <a:srgbClr val="C00000"/>
                </a:solidFill>
              </a:rPr>
              <a:t>Example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(Modelling Types) Schema Types</a:t>
            </a:r>
          </a:p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 in Data Warehousing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071678"/>
            <a:ext cx="7286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Some modelling types: </a:t>
            </a:r>
          </a:p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Star Schema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Flat schema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Terraced Schema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Snowflake Schema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Star Cluster Schema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Fact Constellation Schema , ..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559998"/>
            <a:ext cx="669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Data normalization in DW is not as important as OLTP systems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5070599" cy="53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876782"/>
            <a:ext cx="224763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Star Schema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874110"/>
            <a:ext cx="6336702" cy="5109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8450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1467983"/>
            <a:ext cx="842493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Fact table:</a:t>
            </a:r>
          </a:p>
          <a:p>
            <a:endParaRPr lang="tr-TR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Contains numeric values that called measurements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Contains </a:t>
            </a:r>
            <a:r>
              <a:rPr lang="tr-TR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huge</a:t>
            </a: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size of data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Expand fast and quickly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Includes stable, derived, summarized, aggregated data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Have foreign key relation with dimension tables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3857628"/>
            <a:ext cx="842493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Dimension tables:</a:t>
            </a:r>
          </a:p>
          <a:p>
            <a:endParaRPr lang="tr-TR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Are Reference tables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Generally includes text type data that users want to see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Generally includes static data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Data size is 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785794"/>
            <a:ext cx="84917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Charecteristics of Fact and Dimension Tables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717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5915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5143512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Table 1:  </a:t>
            </a:r>
            <a:r>
              <a:rPr lang="tr-TR" sz="1400" dirty="0" smtClean="0"/>
              <a:t>2-D view of sales data according to the dimensions time and item, where location is ‘Vancouver’.</a:t>
            </a:r>
          </a:p>
          <a:p>
            <a:r>
              <a:rPr lang="tr-TR" sz="1400" dirty="0" smtClean="0"/>
              <a:t>The mesure displayed is dollar in thousand</a:t>
            </a:r>
            <a:endParaRPr lang="tr-T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000108"/>
            <a:ext cx="5072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Example: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68"/>
            <a:ext cx="6667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4691730"/>
            <a:ext cx="679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Table 2</a:t>
            </a:r>
            <a:r>
              <a:rPr lang="tr-TR" sz="1400" dirty="0" smtClean="0"/>
              <a:t>: 3-D view of sales data according to the dimensions time, item and location.</a:t>
            </a:r>
          </a:p>
          <a:p>
            <a:r>
              <a:rPr lang="tr-TR" sz="1400" dirty="0" smtClean="0"/>
              <a:t>The measure displayed in dollar-sold in thousand</a:t>
            </a:r>
            <a:endParaRPr lang="tr-T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000108"/>
            <a:ext cx="5072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Example</a:t>
            </a:r>
            <a:r>
              <a:rPr lang="tr-TR" sz="3000" b="1" dirty="0" smtClean="0"/>
              <a:t>:</a:t>
            </a:r>
            <a:endParaRPr lang="tr-TR" sz="3000" b="1" dirty="0"/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76427"/>
            <a:ext cx="68103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5764429"/>
            <a:ext cx="417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3-D data cube representation of the data in table 2</a:t>
            </a:r>
            <a:endParaRPr lang="tr-T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5072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Example</a:t>
            </a:r>
            <a:r>
              <a:rPr lang="tr-TR" sz="3000" b="1" dirty="0" smtClean="0"/>
              <a:t>:</a:t>
            </a:r>
            <a:endParaRPr lang="tr-TR" sz="3000" b="1" dirty="0"/>
          </a:p>
        </p:txBody>
      </p:sp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71818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4929198"/>
            <a:ext cx="7404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4-D data cube representation, according to the dimensions time, item, location and supplier</a:t>
            </a:r>
            <a:endParaRPr lang="tr-T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857232"/>
            <a:ext cx="5072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Example</a:t>
            </a:r>
            <a:r>
              <a:rPr lang="tr-TR" sz="3000" b="1" dirty="0" smtClean="0"/>
              <a:t>:</a:t>
            </a:r>
            <a:endParaRPr lang="tr-TR" sz="3000" b="1" dirty="0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428596" y="785794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INTRODUCTION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500034" y="2000240"/>
            <a:ext cx="81612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2 </a:t>
            </a:r>
            <a:r>
              <a:rPr lang="tr-TR" dirty="0" err="1" smtClean="0"/>
              <a:t>types</a:t>
            </a:r>
            <a:r>
              <a:rPr lang="tr-TR" dirty="0" smtClean="0"/>
              <a:t> of  </a:t>
            </a:r>
            <a:r>
              <a:rPr lang="tr-TR" dirty="0" err="1" smtClean="0"/>
              <a:t>users</a:t>
            </a:r>
            <a:r>
              <a:rPr lang="tr-TR" dirty="0" smtClean="0"/>
              <a:t>:  </a:t>
            </a:r>
            <a:r>
              <a:rPr lang="tr-TR" b="1" dirty="0" err="1" smtClean="0"/>
              <a:t>Operational</a:t>
            </a:r>
            <a:r>
              <a:rPr lang="tr-TR" b="1" dirty="0" smtClean="0"/>
              <a:t> </a:t>
            </a:r>
            <a:r>
              <a:rPr lang="tr-TR" b="1" dirty="0" err="1" smtClean="0"/>
              <a:t>users</a:t>
            </a:r>
            <a:r>
              <a:rPr lang="tr-TR" b="1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b="1" dirty="0" err="1" smtClean="0"/>
              <a:t>Decision</a:t>
            </a:r>
            <a:r>
              <a:rPr lang="tr-TR" b="1" dirty="0" smtClean="0"/>
              <a:t>-</a:t>
            </a:r>
            <a:r>
              <a:rPr lang="tr-TR" b="1" dirty="0" err="1" smtClean="0"/>
              <a:t>Maker</a:t>
            </a:r>
            <a:r>
              <a:rPr lang="tr-TR" b="1" dirty="0" smtClean="0"/>
              <a:t> </a:t>
            </a:r>
            <a:r>
              <a:rPr lang="tr-TR" b="1" dirty="0" err="1" smtClean="0"/>
              <a:t>users</a:t>
            </a:r>
            <a:endParaRPr lang="tr-TR" b="1" dirty="0" smtClean="0"/>
          </a:p>
          <a:p>
            <a:endParaRPr lang="tr-TR" dirty="0" smtClean="0"/>
          </a:p>
          <a:p>
            <a:r>
              <a:rPr lang="tr-TR" dirty="0" err="1" smtClean="0"/>
              <a:t>Operational</a:t>
            </a:r>
            <a:r>
              <a:rPr lang="tr-TR" dirty="0" smtClean="0"/>
              <a:t> </a:t>
            </a:r>
            <a:r>
              <a:rPr lang="tr-TR" dirty="0" err="1" smtClean="0"/>
              <a:t>users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b="1" dirty="0" err="1" smtClean="0"/>
              <a:t>local</a:t>
            </a:r>
            <a:r>
              <a:rPr lang="tr-TR" b="1" dirty="0" smtClean="0"/>
              <a:t> data </a:t>
            </a: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decision</a:t>
            </a:r>
            <a:r>
              <a:rPr lang="tr-TR" dirty="0" smtClean="0"/>
              <a:t>-</a:t>
            </a:r>
            <a:r>
              <a:rPr lang="tr-TR" dirty="0" err="1" smtClean="0"/>
              <a:t>makers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 </a:t>
            </a:r>
            <a:r>
              <a:rPr lang="tr-TR" b="1" dirty="0" err="1" smtClean="0"/>
              <a:t>historical</a:t>
            </a:r>
            <a:r>
              <a:rPr lang="tr-TR" b="1" dirty="0" smtClean="0"/>
              <a:t> data </a:t>
            </a:r>
          </a:p>
          <a:p>
            <a:endParaRPr lang="tr-TR" dirty="0" smtClean="0"/>
          </a:p>
          <a:p>
            <a:r>
              <a:rPr lang="en-US" dirty="0" smtClean="0"/>
              <a:t>Database design is changed if data is used for take decision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Data </a:t>
            </a:r>
            <a:r>
              <a:rPr lang="tr-TR" dirty="0" err="1" smtClean="0"/>
              <a:t>Warehousing</a:t>
            </a:r>
            <a:r>
              <a:rPr lang="tr-TR" dirty="0" smtClean="0"/>
              <a:t>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decisions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Data</a:t>
            </a:r>
            <a:r>
              <a:rPr lang="tr-TR" dirty="0" smtClean="0"/>
              <a:t> W</a:t>
            </a:r>
            <a:r>
              <a:rPr lang="en-US" dirty="0" err="1" smtClean="0"/>
              <a:t>arehouses</a:t>
            </a:r>
            <a:r>
              <a:rPr lang="en-US" dirty="0" smtClean="0"/>
              <a:t> captures data different operational sources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Data</a:t>
            </a:r>
            <a:r>
              <a:rPr lang="tr-TR" dirty="0" smtClean="0"/>
              <a:t> W</a:t>
            </a:r>
            <a:r>
              <a:rPr lang="en-US" dirty="0" err="1" smtClean="0"/>
              <a:t>arehouses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historical</a:t>
            </a:r>
            <a:r>
              <a:rPr lang="tr-TR" dirty="0" smtClean="0"/>
              <a:t> data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31928"/>
            <a:ext cx="492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Snowflake</a:t>
            </a:r>
            <a:r>
              <a:rPr lang="tr-TR" sz="3000" b="1" dirty="0" smtClean="0"/>
              <a:t> </a:t>
            </a:r>
            <a:r>
              <a:rPr lang="tr-TR" sz="3000" b="1" dirty="0" smtClean="0">
                <a:solidFill>
                  <a:srgbClr val="C00000"/>
                </a:solidFill>
              </a:rPr>
              <a:t>Schema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2612121"/>
            <a:ext cx="74687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There is only one fact table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Some dimension tables are normalized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Due to normalization, 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	redundancy is reduced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therefore </a:t>
            </a:r>
            <a:r>
              <a:rPr lang="en-US" dirty="0" smtClean="0"/>
              <a:t>it becomes easy to maintain and save storage space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737235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Snowflake Schema Example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74738"/>
            <a:ext cx="8786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Data Mining Query Language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( DMQL)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415445"/>
            <a:ext cx="79560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SYNTAX FOR CUBE DEFINITION </a:t>
            </a:r>
          </a:p>
          <a:p>
            <a:r>
              <a:rPr lang="tr-TR" dirty="0" smtClean="0"/>
              <a:t>define cube &lt; cube_name &gt; [ &lt; dimension-list &gt; }: &lt; measure_list &gt;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SYNTAX FOR DIMENSION DEFINITION </a:t>
            </a:r>
          </a:p>
          <a:p>
            <a:r>
              <a:rPr lang="tr-TR" dirty="0" smtClean="0"/>
              <a:t>define dimension &lt; dimension_name &gt; as ( &lt; attribute_or_dimension_list &gt; 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313087" y="1857364"/>
            <a:ext cx="8259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DMQL is a SQL based language.  First, it is developed for data mining process.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But, It can be also used for describing data warehouses elements.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DMQL (Data Mining Query Language) Examples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857364"/>
            <a:ext cx="7002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u="sng" dirty="0" smtClean="0"/>
              <a:t>Star Schema of Sales Cube Definitons: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define cube sales star [time, item, branch, location]: </a:t>
            </a:r>
          </a:p>
          <a:p>
            <a:endParaRPr lang="tr-TR" dirty="0" smtClean="0"/>
          </a:p>
          <a:p>
            <a:r>
              <a:rPr lang="tr-TR" dirty="0" smtClean="0"/>
              <a:t>dollars sold = sum(sales in dollars), </a:t>
            </a:r>
          </a:p>
          <a:p>
            <a:endParaRPr lang="tr-TR" dirty="0" smtClean="0"/>
          </a:p>
          <a:p>
            <a:r>
              <a:rPr lang="tr-TR" dirty="0" smtClean="0"/>
              <a:t>define dimension time as (time key, day, month,  year) </a:t>
            </a:r>
          </a:p>
          <a:p>
            <a:endParaRPr lang="tr-TR" dirty="0" smtClean="0"/>
          </a:p>
          <a:p>
            <a:r>
              <a:rPr lang="tr-TR" dirty="0" smtClean="0"/>
              <a:t>define dimension item as (item key, item name)</a:t>
            </a:r>
          </a:p>
          <a:p>
            <a:endParaRPr lang="tr-TR" dirty="0" smtClean="0"/>
          </a:p>
          <a:p>
            <a:r>
              <a:rPr lang="tr-TR" dirty="0" smtClean="0"/>
              <a:t>define dimension location as (location key, street, postal code, city)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786058"/>
            <a:ext cx="7693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i="1" dirty="0" smtClean="0"/>
              <a:t>Find Subjects and Data Marts</a:t>
            </a:r>
          </a:p>
          <a:p>
            <a:pPr>
              <a:buFont typeface="Arial" pitchFamily="34" charset="0"/>
              <a:buChar char="•"/>
            </a:pPr>
            <a:endParaRPr lang="tr-TR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Find all dimensions that exist but are hidden</a:t>
            </a:r>
            <a:r>
              <a:rPr lang="tr-TR" i="1" dirty="0" smtClean="0"/>
              <a:t> </a:t>
            </a:r>
            <a:r>
              <a:rPr lang="tr-TR" dirty="0" smtClean="0"/>
              <a:t>in a relational database schema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i="1" dirty="0" smtClean="0"/>
              <a:t>Knowledge (measurements)</a:t>
            </a:r>
          </a:p>
          <a:p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14298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</a:t>
            </a:r>
            <a:r>
              <a:rPr lang="tr-TR" sz="2400" b="1" dirty="0" smtClean="0">
                <a:solidFill>
                  <a:srgbClr val="C00000"/>
                </a:solidFill>
              </a:rPr>
              <a:t>C</a:t>
            </a:r>
            <a:r>
              <a:rPr lang="en-US" sz="2400" b="1" dirty="0" err="1" smtClean="0">
                <a:solidFill>
                  <a:srgbClr val="C00000"/>
                </a:solidFill>
              </a:rPr>
              <a:t>onversion</a:t>
            </a:r>
            <a:r>
              <a:rPr lang="en-US" sz="2400" b="1" dirty="0" smtClean="0">
                <a:solidFill>
                  <a:srgbClr val="C00000"/>
                </a:solidFill>
              </a:rPr>
              <a:t> of a </a:t>
            </a:r>
            <a:r>
              <a:rPr lang="tr-TR" sz="2400" b="1" dirty="0" smtClean="0">
                <a:solidFill>
                  <a:srgbClr val="C00000"/>
                </a:solidFill>
              </a:rPr>
              <a:t>R</a:t>
            </a:r>
            <a:r>
              <a:rPr lang="en-US" sz="2400" b="1" dirty="0" err="1" smtClean="0">
                <a:solidFill>
                  <a:srgbClr val="C00000"/>
                </a:solidFill>
              </a:rPr>
              <a:t>elational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smtClean="0">
                <a:solidFill>
                  <a:srgbClr val="C00000"/>
                </a:solidFill>
              </a:rPr>
              <a:t>Database </a:t>
            </a:r>
            <a:r>
              <a:rPr lang="en-US" sz="2400" b="1" dirty="0" smtClean="0">
                <a:solidFill>
                  <a:srgbClr val="C00000"/>
                </a:solidFill>
              </a:rPr>
              <a:t>into a </a:t>
            </a:r>
            <a:r>
              <a:rPr lang="tr-TR" sz="2400" b="1" dirty="0" smtClean="0">
                <a:solidFill>
                  <a:srgbClr val="C00000"/>
                </a:solidFill>
              </a:rPr>
              <a:t>M</a:t>
            </a:r>
            <a:r>
              <a:rPr lang="en-US" sz="2400" b="1" dirty="0" err="1" smtClean="0">
                <a:solidFill>
                  <a:srgbClr val="C00000"/>
                </a:solidFill>
              </a:rPr>
              <a:t>ultidimensional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Database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00108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OLAP OPERATIONS</a:t>
            </a:r>
          </a:p>
          <a:p>
            <a:endParaRPr lang="tr-TR" sz="30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071678"/>
            <a:ext cx="8072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Roll-up  : Performs  aggregation on a data cube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Drill-down : reverse of the roll-up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Slice : Performs selection on a dimension of a cube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Dice : Performs selectşon on two or more dimensions 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Pivot (rotate)  : It rotates data axes 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71472" y="1017614"/>
            <a:ext cx="7715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SUMMARY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000240"/>
            <a:ext cx="79720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OLAP vs OLTP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BI components are DW, OLAP, Cubes, Dashboards, ETL and Data Mining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DW is subject oriented data and used in Decision Support Systems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DW is also called OLAP</a:t>
            </a:r>
            <a:r>
              <a:rPr lang="tr-TR" dirty="0" smtClean="0"/>
              <a:t> </a:t>
            </a: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DW includes time dimension</a:t>
            </a:r>
            <a:r>
              <a:rPr lang="tr-TR" dirty="0" smtClean="0"/>
              <a:t>, </a:t>
            </a:r>
            <a:r>
              <a:rPr lang="tr-TR" dirty="0" err="1" smtClean="0"/>
              <a:t>historical</a:t>
            </a:r>
            <a:r>
              <a:rPr lang="tr-TR" dirty="0" smtClean="0"/>
              <a:t> data</a:t>
            </a: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Querying and </a:t>
            </a:r>
            <a:r>
              <a:rPr lang="en-US" dirty="0" err="1" smtClean="0"/>
              <a:t>analysing</a:t>
            </a:r>
            <a:r>
              <a:rPr lang="en-US" dirty="0" smtClean="0"/>
              <a:t> data is easy on DW system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Generally managers use DW to query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Star-Schema structure is used in DW at most</a:t>
            </a:r>
            <a:r>
              <a:rPr lang="tr-TR" dirty="0" smtClean="0"/>
              <a:t> (fact, dimensions, measures)</a:t>
            </a: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946704"/>
            <a:ext cx="5077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smtClean="0"/>
              <a:t>Thank You &amp; Any Question ?</a:t>
            </a:r>
            <a:endParaRPr lang="tr-TR" sz="3000" dirty="0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28596" y="1285860"/>
            <a:ext cx="37497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Operational</a:t>
            </a:r>
            <a:r>
              <a:rPr lang="tr-TR" b="1" dirty="0" smtClean="0"/>
              <a:t> Data :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local</a:t>
            </a:r>
            <a:r>
              <a:rPr lang="tr-TR" dirty="0" smtClean="0"/>
              <a:t> data  </a:t>
            </a:r>
          </a:p>
          <a:p>
            <a:r>
              <a:rPr lang="en-US" dirty="0" smtClean="0"/>
              <a:t>gets frequent updates and queries </a:t>
            </a:r>
            <a:endParaRPr lang="tr-TR" dirty="0" smtClean="0"/>
          </a:p>
          <a:p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queries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needed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5" name="4 Metin kutusu"/>
          <p:cNvSpPr txBox="1"/>
          <p:nvPr/>
        </p:nvSpPr>
        <p:spPr>
          <a:xfrm>
            <a:off x="571472" y="3429000"/>
            <a:ext cx="62889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Historical</a:t>
            </a:r>
            <a:r>
              <a:rPr lang="tr-TR" b="1" dirty="0" smtClean="0"/>
              <a:t> Data:</a:t>
            </a:r>
          </a:p>
          <a:p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 err="1" smtClean="0"/>
              <a:t>tells</a:t>
            </a:r>
            <a:r>
              <a:rPr lang="tr-TR" dirty="0" smtClean="0"/>
              <a:t>”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something</a:t>
            </a:r>
            <a:endParaRPr lang="tr-TR" dirty="0" smtClean="0"/>
          </a:p>
          <a:p>
            <a:r>
              <a:rPr lang="en-US" dirty="0" smtClean="0"/>
              <a:t>Very infrequent updates</a:t>
            </a:r>
          </a:p>
          <a:p>
            <a:r>
              <a:rPr lang="en-US" dirty="0" smtClean="0"/>
              <a:t>Integrated data</a:t>
            </a:r>
          </a:p>
          <a:p>
            <a:r>
              <a:rPr lang="en-US" dirty="0" smtClean="0"/>
              <a:t>Analytical queries that require huge amounts of aggregation</a:t>
            </a:r>
            <a:endParaRPr lang="tr-TR" dirty="0" smtClean="0"/>
          </a:p>
          <a:p>
            <a:r>
              <a:rPr lang="tr-TR" dirty="0" err="1" smtClean="0"/>
              <a:t>Query</a:t>
            </a:r>
            <a:r>
              <a:rPr lang="tr-TR" dirty="0" smtClean="0"/>
              <a:t> </a:t>
            </a:r>
            <a:r>
              <a:rPr lang="tr-TR" dirty="0" err="1" smtClean="0"/>
              <a:t>Performance</a:t>
            </a:r>
            <a:r>
              <a:rPr lang="tr-TR" dirty="0" smtClean="0"/>
              <a:t> is </a:t>
            </a:r>
            <a:r>
              <a:rPr lang="tr-TR" dirty="0" err="1" smtClean="0"/>
              <a:t>crucial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71810"/>
            <a:ext cx="12858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Ok Bağlayıcısı"/>
          <p:cNvCxnSpPr/>
          <p:nvPr/>
        </p:nvCxnSpPr>
        <p:spPr>
          <a:xfrm rot="10800000" flipV="1">
            <a:off x="4286248" y="1573200"/>
            <a:ext cx="785818" cy="498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rot="10800000" flipV="1">
            <a:off x="4429124" y="3573464"/>
            <a:ext cx="785818" cy="498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6715140" y="135729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Operational</a:t>
            </a:r>
            <a:r>
              <a:rPr lang="tr-TR" dirty="0" smtClean="0"/>
              <a:t> </a:t>
            </a:r>
            <a:r>
              <a:rPr lang="tr-TR" dirty="0" err="1" smtClean="0"/>
              <a:t>user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929454" y="335756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Decision</a:t>
            </a:r>
            <a:r>
              <a:rPr lang="tr-TR" dirty="0" smtClean="0"/>
              <a:t> </a:t>
            </a:r>
            <a:r>
              <a:rPr lang="tr-TR" dirty="0" err="1" smtClean="0"/>
              <a:t>maker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85720" y="714356"/>
            <a:ext cx="745268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b="1" dirty="0" smtClean="0"/>
          </a:p>
          <a:p>
            <a:r>
              <a:rPr lang="en-US" b="1" dirty="0" smtClean="0"/>
              <a:t>Example OLTP queries</a:t>
            </a:r>
            <a:r>
              <a:rPr lang="tr-TR" b="1" dirty="0" smtClean="0"/>
              <a:t>: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What is the salary of </a:t>
            </a:r>
            <a:r>
              <a:rPr lang="en-US" dirty="0" err="1" smtClean="0"/>
              <a:t>Mr</a:t>
            </a:r>
            <a:r>
              <a:rPr lang="en-US" dirty="0" smtClean="0"/>
              <a:t> .</a:t>
            </a:r>
            <a:r>
              <a:rPr lang="tr-TR" dirty="0" smtClean="0"/>
              <a:t>Johnson</a:t>
            </a:r>
            <a:r>
              <a:rPr lang="en-US" dirty="0" smtClean="0"/>
              <a:t> </a:t>
            </a:r>
            <a:r>
              <a:rPr lang="tr-TR" dirty="0" smtClean="0"/>
              <a:t> ?    (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query</a:t>
            </a:r>
            <a:r>
              <a:rPr lang="tr-TR" dirty="0" smtClean="0"/>
              <a:t>)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What is address and phone number of </a:t>
            </a:r>
            <a:r>
              <a:rPr lang="tr-TR" dirty="0" smtClean="0"/>
              <a:t> </a:t>
            </a:r>
            <a:r>
              <a:rPr lang="tr-TR" dirty="0" err="1" smtClean="0"/>
              <a:t>Mr</a:t>
            </a:r>
            <a:r>
              <a:rPr lang="tr-TR" dirty="0" smtClean="0"/>
              <a:t>. Johnson ? </a:t>
            </a:r>
            <a:r>
              <a:rPr lang="en-US" dirty="0" smtClean="0"/>
              <a:t>(point query)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How many employees have received an 'excellent' credential in the last</a:t>
            </a:r>
          </a:p>
          <a:p>
            <a:r>
              <a:rPr lang="en-US" dirty="0" smtClean="0"/>
              <a:t>appraisal?</a:t>
            </a:r>
            <a:endParaRPr lang="tr-TR" dirty="0" smtClean="0"/>
          </a:p>
          <a:p>
            <a:endParaRPr lang="tr-TR" dirty="0" smtClean="0"/>
          </a:p>
          <a:p>
            <a:r>
              <a:rPr lang="en-US" b="1" dirty="0" smtClean="0"/>
              <a:t>Example OLAP queries</a:t>
            </a:r>
            <a:r>
              <a:rPr lang="tr-TR" b="1" dirty="0" smtClean="0"/>
              <a:t>: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Is there a correlation between the geographical location of a company </a:t>
            </a:r>
            <a:endParaRPr lang="tr-TR" dirty="0" smtClean="0"/>
          </a:p>
          <a:p>
            <a:r>
              <a:rPr lang="en-US" dirty="0" smtClean="0"/>
              <a:t>and profit of the</a:t>
            </a:r>
            <a:r>
              <a:rPr lang="tr-TR" dirty="0" smtClean="0"/>
              <a:t> </a:t>
            </a:r>
            <a:r>
              <a:rPr lang="en-US" dirty="0" smtClean="0"/>
              <a:t>company?</a:t>
            </a:r>
          </a:p>
          <a:p>
            <a:endParaRPr lang="en-US" dirty="0" smtClean="0"/>
          </a:p>
          <a:p>
            <a:r>
              <a:rPr lang="en-US" dirty="0" smtClean="0"/>
              <a:t>How is the age of the employee effect their performance ?</a:t>
            </a:r>
          </a:p>
          <a:p>
            <a:endParaRPr lang="en-US" dirty="0" smtClean="0"/>
          </a:p>
          <a:p>
            <a:r>
              <a:rPr lang="en-US" dirty="0" smtClean="0"/>
              <a:t>Is gender of a staff effect the performance ?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240" cy="500066"/>
          </a:xfrm>
        </p:spPr>
        <p:txBody>
          <a:bodyPr/>
          <a:lstStyle/>
          <a:p>
            <a:pPr algn="ctr"/>
            <a:r>
              <a:rPr lang="tr-TR" sz="2600" b="1" dirty="0" smtClean="0">
                <a:solidFill>
                  <a:srgbClr val="C00000"/>
                </a:solidFill>
              </a:rPr>
              <a:t>Data Problems and necessity for Data Warehouse</a:t>
            </a:r>
            <a:endParaRPr lang="tr-TR" sz="2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428835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b="1" u="sng" dirty="0" smtClean="0"/>
              <a:t>Without DW :</a:t>
            </a:r>
          </a:p>
          <a:p>
            <a:pPr lvl="0">
              <a:lnSpc>
                <a:spcPct val="150000"/>
              </a:lnSpc>
            </a:pPr>
            <a:endParaRPr lang="tr-TR" dirty="0" smtClean="0"/>
          </a:p>
          <a:p>
            <a:pPr lvl="0">
              <a:lnSpc>
                <a:spcPct val="150000"/>
              </a:lnSpc>
            </a:pPr>
            <a:r>
              <a:rPr lang="tr-TR" dirty="0" smtClean="0"/>
              <a:t>Data is everywhere and hard to manage</a:t>
            </a:r>
          </a:p>
          <a:p>
            <a:pPr lvl="0">
              <a:lnSpc>
                <a:spcPct val="150000"/>
              </a:lnSpc>
            </a:pPr>
            <a:r>
              <a:rPr lang="tr-TR" dirty="0" smtClean="0"/>
              <a:t>Same data is exist at different places</a:t>
            </a:r>
          </a:p>
          <a:p>
            <a:pPr lvl="0">
              <a:lnSpc>
                <a:spcPct val="150000"/>
              </a:lnSpc>
            </a:pPr>
            <a:r>
              <a:rPr lang="tr-TR" dirty="0" smtClean="0"/>
              <a:t>Data inconsistency</a:t>
            </a:r>
          </a:p>
          <a:p>
            <a:pPr lvl="0">
              <a:lnSpc>
                <a:spcPct val="150000"/>
              </a:lnSpc>
            </a:pPr>
            <a:r>
              <a:rPr lang="tr-TR" dirty="0" smtClean="0"/>
              <a:t>It is hard to deploy  new data</a:t>
            </a:r>
          </a:p>
          <a:p>
            <a:pPr lvl="0">
              <a:lnSpc>
                <a:spcPct val="150000"/>
              </a:lnSpc>
            </a:pPr>
            <a:r>
              <a:rPr lang="tr-TR" dirty="0" smtClean="0"/>
              <a:t>Data is so complex and detailed</a:t>
            </a:r>
          </a:p>
          <a:p>
            <a:pPr lvl="0">
              <a:lnSpc>
                <a:spcPct val="150000"/>
              </a:lnSpc>
            </a:pPr>
            <a:r>
              <a:rPr lang="tr-TR" dirty="0" smtClean="0"/>
              <a:t>Data can not be analysed</a:t>
            </a:r>
          </a:p>
          <a:p>
            <a:pPr lvl="0">
              <a:lnSpc>
                <a:spcPct val="150000"/>
              </a:lnSpc>
            </a:pPr>
            <a:r>
              <a:rPr lang="tr-TR" dirty="0" smtClean="0"/>
              <a:t>There isn’t time </a:t>
            </a:r>
            <a:r>
              <a:rPr lang="tr-TR" dirty="0" err="1" smtClean="0"/>
              <a:t>series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084"/>
            <a:ext cx="8229240" cy="1061594"/>
          </a:xfrm>
        </p:spPr>
        <p:txBody>
          <a:bodyPr/>
          <a:lstStyle/>
          <a:p>
            <a:pPr algn="ctr"/>
            <a:r>
              <a:rPr lang="tr-TR" sz="2600" b="1" dirty="0" smtClean="0">
                <a:solidFill>
                  <a:srgbClr val="C00000"/>
                </a:solidFill>
              </a:rPr>
              <a:t/>
            </a:r>
            <a:br>
              <a:rPr lang="tr-TR" sz="2600" b="1" dirty="0" smtClean="0">
                <a:solidFill>
                  <a:srgbClr val="C00000"/>
                </a:solidFill>
              </a:rPr>
            </a:br>
            <a:r>
              <a:rPr lang="tr-TR" sz="2600" b="1" dirty="0">
                <a:solidFill>
                  <a:srgbClr val="C00000"/>
                </a:solidFill>
              </a:rPr>
              <a:t/>
            </a:r>
            <a:br>
              <a:rPr lang="tr-TR" sz="2600" b="1" dirty="0">
                <a:solidFill>
                  <a:srgbClr val="C00000"/>
                </a:solidFill>
              </a:rPr>
            </a:br>
            <a:r>
              <a:rPr lang="tr-TR" sz="2600" b="1" dirty="0" smtClean="0">
                <a:solidFill>
                  <a:srgbClr val="C00000"/>
                </a:solidFill>
              </a:rPr>
              <a:t>DECISION </a:t>
            </a:r>
            <a:r>
              <a:rPr lang="tr-TR" sz="2600" b="1" dirty="0">
                <a:solidFill>
                  <a:srgbClr val="C00000"/>
                </a:solidFill>
              </a:rPr>
              <a:t>SUPPORT SYSTEM </a:t>
            </a:r>
            <a:r>
              <a:rPr lang="tr-TR" sz="2600" b="1" dirty="0" err="1">
                <a:solidFill>
                  <a:srgbClr val="C00000"/>
                </a:solidFill>
              </a:rPr>
              <a:t>and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smtClean="0">
                <a:solidFill>
                  <a:srgbClr val="C00000"/>
                </a:solidFill>
              </a:rPr>
              <a:t/>
            </a:r>
            <a:br>
              <a:rPr lang="tr-TR" sz="2600" b="1" dirty="0" smtClean="0">
                <a:solidFill>
                  <a:srgbClr val="C00000"/>
                </a:solidFill>
              </a:rPr>
            </a:br>
            <a:r>
              <a:rPr lang="tr-TR" sz="2600" b="1" dirty="0" err="1" smtClean="0">
                <a:solidFill>
                  <a:srgbClr val="C00000"/>
                </a:solidFill>
              </a:rPr>
              <a:t>The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>
                <a:solidFill>
                  <a:srgbClr val="C00000"/>
                </a:solidFill>
              </a:rPr>
              <a:t>Origin of BUSINESS INTELLIGENCE</a:t>
            </a:r>
            <a:br>
              <a:rPr lang="tr-TR" sz="2600" b="1" dirty="0">
                <a:solidFill>
                  <a:srgbClr val="C00000"/>
                </a:solidFill>
              </a:rPr>
            </a:br>
            <a:endParaRPr lang="tr-TR" sz="26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57200" y="2143116"/>
            <a:ext cx="8229240" cy="3152932"/>
          </a:xfrm>
        </p:spPr>
        <p:txBody>
          <a:bodyPr/>
          <a:lstStyle/>
          <a:p>
            <a:r>
              <a:rPr lang="tr-TR" dirty="0"/>
              <a:t>DECISION SUPPORT SYSTEM </a:t>
            </a:r>
            <a:r>
              <a:rPr lang="en-US" dirty="0"/>
              <a:t>is a general name of any system </a:t>
            </a:r>
            <a:endParaRPr lang="tr-TR" dirty="0"/>
          </a:p>
          <a:p>
            <a:r>
              <a:rPr lang="en-US" dirty="0"/>
              <a:t>to support decision-makers in the decision process. 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DSS is the origin of the Business Intelligence system</a:t>
            </a:r>
          </a:p>
          <a:p>
            <a:r>
              <a:rPr lang="en-US" dirty="0"/>
              <a:t>Business intelligence is designed to support the process of decision-making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240" cy="775842"/>
          </a:xfrm>
        </p:spPr>
        <p:txBody>
          <a:bodyPr/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latin typeface="Arial" charset="0"/>
              </a:rPr>
              <a:t>BI Definition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14726" y="1500174"/>
            <a:ext cx="8229240" cy="1143008"/>
          </a:xfrm>
        </p:spPr>
        <p:txBody>
          <a:bodyPr/>
          <a:lstStyle/>
          <a:p>
            <a:r>
              <a:rPr lang="en-US" b="1" dirty="0" smtClean="0"/>
              <a:t>Business intelligence system – </a:t>
            </a:r>
            <a:endParaRPr lang="tr-TR" b="1" dirty="0" smtClean="0"/>
          </a:p>
          <a:p>
            <a:r>
              <a:rPr lang="en-US" b="1" dirty="0" smtClean="0"/>
              <a:t>A set of integrated tools, technologies and programmed products</a:t>
            </a:r>
          </a:p>
          <a:p>
            <a:r>
              <a:rPr lang="en-US" dirty="0" smtClean="0"/>
              <a:t>used to collect, integrate, analyze, and make data (</a:t>
            </a:r>
            <a:r>
              <a:rPr lang="en-US" dirty="0" err="1" smtClean="0"/>
              <a:t>Koronios</a:t>
            </a:r>
            <a:r>
              <a:rPr lang="en-US" dirty="0" smtClean="0"/>
              <a:t> &amp; </a:t>
            </a:r>
            <a:r>
              <a:rPr lang="en-US" dirty="0" err="1" smtClean="0"/>
              <a:t>Yeoh</a:t>
            </a:r>
            <a:r>
              <a:rPr lang="en-US" dirty="0" smtClean="0"/>
              <a:t>, 2010).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54151"/>
            <a:ext cx="5153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43372" y="5540233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The Role of BI in decision making (</a:t>
            </a:r>
            <a:r>
              <a:rPr lang="en-US" sz="1000" i="1" dirty="0" err="1" smtClean="0"/>
              <a:t>Olszak</a:t>
            </a:r>
            <a:r>
              <a:rPr lang="en-US" sz="1000" i="1" dirty="0" smtClean="0"/>
              <a:t> &amp; </a:t>
            </a:r>
            <a:r>
              <a:rPr lang="en-US" sz="1000" i="1" dirty="0" err="1" smtClean="0"/>
              <a:t>Ziemba</a:t>
            </a:r>
            <a:r>
              <a:rPr lang="en-US" sz="1000" i="1" dirty="0" smtClean="0"/>
              <a:t>, 2007, Figure 2, p.137)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235407" y="1285860"/>
            <a:ext cx="86228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solidFill>
                  <a:srgbClr val="C00000"/>
                </a:solidFill>
              </a:rPr>
              <a:t>Business Intelligence Systems:</a:t>
            </a: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r>
              <a:rPr lang="tr-TR" dirty="0" err="1" smtClean="0"/>
              <a:t>Includes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technologies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gathering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analysing</a:t>
            </a:r>
            <a:r>
              <a:rPr lang="tr-TR" dirty="0" smtClean="0"/>
              <a:t> data</a:t>
            </a:r>
          </a:p>
          <a:p>
            <a:endParaRPr lang="tr-TR" dirty="0" smtClean="0"/>
          </a:p>
          <a:p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input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strategic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tactical</a:t>
            </a:r>
            <a:r>
              <a:rPr lang="tr-TR" dirty="0" smtClean="0"/>
              <a:t> </a:t>
            </a:r>
            <a:r>
              <a:rPr lang="tr-TR" dirty="0" err="1" smtClean="0"/>
              <a:t>decions</a:t>
            </a:r>
            <a:r>
              <a:rPr lang="tr-TR" dirty="0" smtClean="0"/>
              <a:t> at </a:t>
            </a:r>
            <a:r>
              <a:rPr lang="tr-TR" dirty="0" err="1" smtClean="0"/>
              <a:t>senior</a:t>
            </a:r>
            <a:r>
              <a:rPr lang="tr-TR" dirty="0" smtClean="0"/>
              <a:t> </a:t>
            </a:r>
            <a:r>
              <a:rPr lang="tr-TR" dirty="0" err="1" smtClean="0"/>
              <a:t>managerial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Managerial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daily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historical</a:t>
            </a:r>
            <a:r>
              <a:rPr lang="tr-TR" dirty="0" smtClean="0"/>
              <a:t>, </a:t>
            </a:r>
            <a:r>
              <a:rPr lang="tr-TR" dirty="0" err="1" smtClean="0"/>
              <a:t>strategical</a:t>
            </a:r>
            <a:r>
              <a:rPr lang="tr-TR" dirty="0" smtClean="0"/>
              <a:t> data.</a:t>
            </a:r>
          </a:p>
          <a:p>
            <a:endParaRPr lang="tr-TR" dirty="0" smtClean="0"/>
          </a:p>
          <a:p>
            <a:r>
              <a:rPr lang="tr-TR" dirty="0" err="1" smtClean="0"/>
              <a:t>Companies</a:t>
            </a:r>
            <a:r>
              <a:rPr lang="tr-TR" dirty="0" smtClean="0"/>
              <a:t> </a:t>
            </a:r>
            <a:r>
              <a:rPr lang="tr-TR" dirty="0" err="1" smtClean="0"/>
              <a:t>invest</a:t>
            </a:r>
            <a:r>
              <a:rPr lang="tr-TR" dirty="0" smtClean="0"/>
              <a:t>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money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BI </a:t>
            </a:r>
            <a:r>
              <a:rPr lang="tr-TR" dirty="0" err="1" smtClean="0"/>
              <a:t>technologies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On-screen Show (4:3)</PresentationFormat>
  <Paragraphs>317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Document</vt:lpstr>
      <vt:lpstr>DATA WAREHOUSE</vt:lpstr>
      <vt:lpstr>OUTLINE</vt:lpstr>
      <vt:lpstr>Slide 3</vt:lpstr>
      <vt:lpstr>Slide 4</vt:lpstr>
      <vt:lpstr>Slide 5</vt:lpstr>
      <vt:lpstr>Data Problems and necessity for Data Warehouse</vt:lpstr>
      <vt:lpstr>  DECISION SUPPORT SYSTEM and  The Origin of BUSINESS INTELLIGENCE </vt:lpstr>
      <vt:lpstr>BI Definition</vt:lpstr>
      <vt:lpstr>Slide 9</vt:lpstr>
      <vt:lpstr>Slide 10</vt:lpstr>
      <vt:lpstr>Data Warehousing Approach</vt:lpstr>
      <vt:lpstr>BI Components </vt:lpstr>
      <vt:lpstr>Slide 13</vt:lpstr>
      <vt:lpstr>Some Definitions of Data Warehousing </vt:lpstr>
      <vt:lpstr>A Data Warehouse is...</vt:lpstr>
      <vt:lpstr>Slide 16</vt:lpstr>
      <vt:lpstr>Generic Warehouse Architecture</vt:lpstr>
      <vt:lpstr>Slide 18</vt:lpstr>
      <vt:lpstr>OLAP vs OLTP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2014-08-06T07:25:01Z</dcterms:modified>
</cp:coreProperties>
</file>