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378" r:id="rId3"/>
    <p:sldId id="379" r:id="rId4"/>
    <p:sldId id="366" r:id="rId5"/>
    <p:sldId id="396" r:id="rId6"/>
    <p:sldId id="367" r:id="rId7"/>
    <p:sldId id="368" r:id="rId8"/>
    <p:sldId id="398" r:id="rId9"/>
    <p:sldId id="397" r:id="rId10"/>
    <p:sldId id="370" r:id="rId11"/>
    <p:sldId id="388" r:id="rId12"/>
    <p:sldId id="381" r:id="rId13"/>
    <p:sldId id="390" r:id="rId14"/>
    <p:sldId id="391" r:id="rId15"/>
    <p:sldId id="382" r:id="rId16"/>
    <p:sldId id="383" r:id="rId17"/>
    <p:sldId id="384" r:id="rId18"/>
    <p:sldId id="385" r:id="rId19"/>
    <p:sldId id="386" r:id="rId20"/>
    <p:sldId id="392" r:id="rId21"/>
    <p:sldId id="393" r:id="rId22"/>
    <p:sldId id="394" r:id="rId23"/>
    <p:sldId id="395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44" autoAdjust="0"/>
    <p:restoredTop sz="75085" autoAdjust="0"/>
  </p:normalViewPr>
  <p:slideViewPr>
    <p:cSldViewPr>
      <p:cViewPr varScale="1">
        <p:scale>
          <a:sx n="63" d="100"/>
          <a:sy n="63" d="100"/>
        </p:scale>
        <p:origin x="-16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dirty="0"/>
              <a:t>&lt;header&gt;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AE1E9DC9-203C-4C69-A036-5C20413A086F}" type="slidenum">
              <a:rPr lang="en-US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20471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108000" y="176040"/>
            <a:ext cx="3236400" cy="356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/>
          </a:p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rgbClr val="AB2328"/>
                </a:solidFill>
                <a:latin typeface="Calibri"/>
              </a:rPr>
              <a:t>T</a:t>
            </a:r>
            <a:r>
              <a:rPr lang="tr-TR" sz="1400" b="1" dirty="0" smtClean="0">
                <a:solidFill>
                  <a:srgbClr val="AB2328"/>
                </a:solidFill>
                <a:latin typeface="Calibri"/>
              </a:rPr>
              <a:t>URKISH</a:t>
            </a:r>
            <a:r>
              <a:rPr lang="tr-TR" sz="1400" b="1" baseline="0" dirty="0" smtClean="0">
                <a:solidFill>
                  <a:srgbClr val="AB2328"/>
                </a:solidFill>
                <a:latin typeface="Calibri"/>
              </a:rPr>
              <a:t> STATISTICAL INSTITUTE</a:t>
            </a:r>
            <a:endParaRPr/>
          </a:p>
        </p:txBody>
      </p:sp>
      <p:pic>
        <p:nvPicPr>
          <p:cNvPr id="2" name="Picture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7240" y="117360"/>
            <a:ext cx="675720" cy="39960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>
            <a:off x="0" y="647640"/>
            <a:ext cx="9144000" cy="1440"/>
          </a:xfrm>
          <a:prstGeom prst="line">
            <a:avLst/>
          </a:prstGeom>
          <a:ln w="19080">
            <a:solidFill>
              <a:srgbClr val="AB2328"/>
            </a:solidFill>
            <a:miter/>
          </a:ln>
        </p:spPr>
      </p:sp>
      <p:sp>
        <p:nvSpPr>
          <p:cNvPr id="4" name="Line 4"/>
          <p:cNvSpPr/>
          <p:nvPr/>
        </p:nvSpPr>
        <p:spPr>
          <a:xfrm>
            <a:off x="0" y="6286320"/>
            <a:ext cx="9144000" cy="1440"/>
          </a:xfrm>
          <a:prstGeom prst="line">
            <a:avLst/>
          </a:prstGeom>
          <a:ln w="19080">
            <a:solidFill>
              <a:srgbClr val="AB2328"/>
            </a:solidFill>
            <a:miter/>
          </a:ln>
        </p:spPr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 dirty="0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dirty="0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dirty="0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dirty="0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dirty="0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dirty="0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 dirty="0"/>
              <a:t>Seventh Outline Level</a:t>
            </a: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-32" y="6357958"/>
            <a:ext cx="3076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/>
              <a:t>INFORMATION</a:t>
            </a:r>
            <a:r>
              <a:rPr lang="tr-TR" sz="1000" b="1" baseline="0" dirty="0" smtClean="0"/>
              <a:t> TECHNOLOGIES DEPARTMENT</a:t>
            </a:r>
            <a:endParaRPr lang="tr-TR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58246" y="6357958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14A31F-A0C0-452D-A7A2-16B0FA5E257F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</p:sldLayoutIdLst>
  <p:hf sldNum="0" hdr="0" ft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240" cy="1857388"/>
          </a:xfrm>
        </p:spPr>
        <p:txBody>
          <a:bodyPr/>
          <a:lstStyle/>
          <a:p>
            <a:pPr algn="ctr"/>
            <a:r>
              <a:rPr lang="tr-TR" sz="3400" b="1" i="1" dirty="0" smtClean="0">
                <a:solidFill>
                  <a:srgbClr val="C00000"/>
                </a:solidFill>
              </a:rPr>
              <a:t>DATA PROCESS </a:t>
            </a:r>
            <a:br>
              <a:rPr lang="tr-TR" sz="3400" b="1" i="1" dirty="0" smtClean="0">
                <a:solidFill>
                  <a:srgbClr val="C00000"/>
                </a:solidFill>
              </a:rPr>
            </a:br>
            <a:r>
              <a:rPr lang="tr-TR" sz="3400" b="1" i="1" dirty="0" smtClean="0">
                <a:solidFill>
                  <a:srgbClr val="C00000"/>
                </a:solidFill>
              </a:rPr>
              <a:t>and </a:t>
            </a:r>
            <a:br>
              <a:rPr lang="tr-TR" sz="3400" b="1" i="1" dirty="0" smtClean="0">
                <a:solidFill>
                  <a:srgbClr val="C00000"/>
                </a:solidFill>
              </a:rPr>
            </a:br>
            <a:r>
              <a:rPr lang="tr-TR" sz="3400" b="1" i="1" dirty="0" smtClean="0">
                <a:solidFill>
                  <a:srgbClr val="C00000"/>
                </a:solidFill>
              </a:rPr>
              <a:t>Data </a:t>
            </a:r>
            <a:r>
              <a:rPr lang="tr-TR" sz="3400" b="1" i="1" dirty="0" err="1" smtClean="0">
                <a:solidFill>
                  <a:srgbClr val="C00000"/>
                </a:solidFill>
              </a:rPr>
              <a:t>Warehouse</a:t>
            </a:r>
            <a:r>
              <a:rPr lang="tr-TR" sz="3400" b="1" i="1" dirty="0" smtClean="0">
                <a:solidFill>
                  <a:srgbClr val="C00000"/>
                </a:solidFill>
              </a:rPr>
              <a:t> </a:t>
            </a:r>
            <a:r>
              <a:rPr lang="tr-TR" sz="3400" b="1" i="1" dirty="0" err="1" smtClean="0">
                <a:solidFill>
                  <a:srgbClr val="C00000"/>
                </a:solidFill>
              </a:rPr>
              <a:t>Projects</a:t>
            </a:r>
            <a:r>
              <a:rPr lang="tr-TR" sz="3400" b="1" i="1" dirty="0" smtClean="0">
                <a:solidFill>
                  <a:srgbClr val="C00000"/>
                </a:solidFill>
              </a:rPr>
              <a:t> </a:t>
            </a:r>
            <a:br>
              <a:rPr lang="tr-TR" sz="3400" b="1" i="1" dirty="0" smtClean="0">
                <a:solidFill>
                  <a:srgbClr val="C00000"/>
                </a:solidFill>
              </a:rPr>
            </a:br>
            <a:r>
              <a:rPr lang="tr-TR" sz="3400" b="1" i="1" dirty="0" smtClean="0">
                <a:solidFill>
                  <a:srgbClr val="C00000"/>
                </a:solidFill>
              </a:rPr>
              <a:t>in TURKSTAT</a:t>
            </a:r>
            <a:endParaRPr lang="tr-TR" sz="3400" b="1" i="1" dirty="0">
              <a:solidFill>
                <a:srgbClr val="C00000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571604" y="3741011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rgbClr val="C00000"/>
                </a:solidFill>
              </a:rPr>
              <a:t>31.03.2014</a:t>
            </a:r>
            <a:br>
              <a:rPr lang="tr-TR" sz="2400" b="1" i="1" dirty="0" smtClean="0">
                <a:solidFill>
                  <a:srgbClr val="C00000"/>
                </a:solidFill>
              </a:rPr>
            </a:br>
            <a:r>
              <a:rPr lang="tr-TR" sz="2400" b="1" i="1" dirty="0" smtClean="0">
                <a:solidFill>
                  <a:srgbClr val="C00000"/>
                </a:solidFill>
              </a:rPr>
              <a:t>(</a:t>
            </a:r>
            <a:r>
              <a:rPr lang="tr-TR" sz="2400" b="1" i="1" dirty="0" err="1" smtClean="0">
                <a:solidFill>
                  <a:srgbClr val="C00000"/>
                </a:solidFill>
              </a:rPr>
              <a:t>Muscat</a:t>
            </a:r>
            <a:r>
              <a:rPr lang="tr-TR" sz="2400" b="1" i="1" dirty="0" smtClean="0">
                <a:solidFill>
                  <a:srgbClr val="C00000"/>
                </a:solidFill>
              </a:rPr>
              <a:t>, </a:t>
            </a:r>
            <a:r>
              <a:rPr lang="tr-TR" sz="2400" b="1" i="1" dirty="0" err="1" smtClean="0">
                <a:solidFill>
                  <a:srgbClr val="C00000"/>
                </a:solidFill>
              </a:rPr>
              <a:t>Oman</a:t>
            </a:r>
            <a:r>
              <a:rPr lang="tr-TR" sz="2400" b="1" i="1" dirty="0" smtClean="0">
                <a:solidFill>
                  <a:srgbClr val="C00000"/>
                </a:solidFill>
              </a:rPr>
              <a:t>)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678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Data Harmonization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782778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The main subject of the Institutional databases is </a:t>
            </a:r>
          </a:p>
          <a:p>
            <a:r>
              <a:rPr lang="tr-TR" dirty="0" smtClean="0"/>
              <a:t>harmonization of different  data </a:t>
            </a:r>
          </a:p>
          <a:p>
            <a:endParaRPr lang="tr-TR" dirty="0" smtClean="0"/>
          </a:p>
          <a:p>
            <a:r>
              <a:rPr lang="tr-TR" dirty="0" smtClean="0"/>
              <a:t>After carefull investigations and analyses, </a:t>
            </a:r>
          </a:p>
          <a:p>
            <a:r>
              <a:rPr lang="tr-TR" dirty="0" smtClean="0"/>
              <a:t>it has been seen that our main problems comes from </a:t>
            </a:r>
          </a:p>
          <a:p>
            <a:r>
              <a:rPr lang="tr-TR" b="1" dirty="0" smtClean="0"/>
              <a:t>using different classifications  </a:t>
            </a:r>
            <a:r>
              <a:rPr lang="tr-TR" dirty="0" smtClean="0"/>
              <a:t>from year to year and projects to projects </a:t>
            </a:r>
          </a:p>
          <a:p>
            <a:endParaRPr lang="tr-TR" dirty="0" smtClean="0"/>
          </a:p>
          <a:p>
            <a:r>
              <a:rPr lang="tr-TR" dirty="0" smtClean="0"/>
              <a:t>Such as</a:t>
            </a:r>
          </a:p>
          <a:p>
            <a:pPr lvl="2"/>
            <a:r>
              <a:rPr lang="tr-TR" dirty="0" smtClean="0"/>
              <a:t>Branch of economic activity</a:t>
            </a:r>
          </a:p>
          <a:p>
            <a:pPr lvl="2"/>
            <a:r>
              <a:rPr lang="tr-TR" dirty="0" smtClean="0"/>
              <a:t>Occupational group</a:t>
            </a:r>
          </a:p>
          <a:p>
            <a:pPr lvl="2"/>
            <a:r>
              <a:rPr lang="tr-TR" dirty="0" smtClean="0"/>
              <a:t>Educational status</a:t>
            </a:r>
          </a:p>
          <a:p>
            <a:pPr lvl="2"/>
            <a:r>
              <a:rPr lang="tr-TR" dirty="0" smtClean="0"/>
              <a:t>Marital Status</a:t>
            </a:r>
          </a:p>
          <a:p>
            <a:pPr lvl="2"/>
            <a:r>
              <a:rPr lang="tr-TR" dirty="0" smtClean="0"/>
              <a:t>Administrative Structure</a:t>
            </a:r>
          </a:p>
          <a:p>
            <a:pPr lvl="2"/>
            <a:r>
              <a:rPr lang="tr-TR" dirty="0" smtClean="0"/>
              <a:t>Dictionary tables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8715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cs typeface="Arial" charset="0"/>
              </a:rPr>
              <a:t>Data Warehouse in Turkstat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625" y="1928813"/>
            <a:ext cx="8258175" cy="321469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Being holded in our relational institutional database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Designed as star schema model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ROLAP (Relational OLAP) which means that all OLAP cubes are on relational database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69177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000" b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tr-TR" sz="3000" b="1" dirty="0" smtClean="0">
                <a:solidFill>
                  <a:srgbClr val="C00000"/>
                </a:solidFill>
                <a:cs typeface="Arial" charset="0"/>
              </a:rPr>
              <a:t>Data Warehouse in Turkstat (Cont’d)</a:t>
            </a:r>
            <a:endParaRPr lang="tr-TR" sz="3000" b="1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285860"/>
            <a:ext cx="7464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Being holded in our institution at the scope of European Union projects,</a:t>
            </a:r>
          </a:p>
          <a:p>
            <a:r>
              <a:rPr lang="tr-TR" dirty="0" smtClean="0"/>
              <a:t>Creating data warehouse process was started in 2006 , </a:t>
            </a:r>
            <a:r>
              <a:rPr lang="tr-TR" b="1" dirty="0" smtClean="0"/>
              <a:t>with SAS</a:t>
            </a:r>
          </a:p>
          <a:p>
            <a:endParaRPr lang="tr-TR" dirty="0" smtClean="0"/>
          </a:p>
          <a:p>
            <a:r>
              <a:rPr lang="tr-TR" dirty="0" smtClean="0"/>
              <a:t>And a prototype  data warehouse consists of 1985, 1990 and </a:t>
            </a:r>
          </a:p>
          <a:p>
            <a:r>
              <a:rPr lang="tr-TR" dirty="0" smtClean="0"/>
              <a:t>2000 population censuses were formed</a:t>
            </a:r>
          </a:p>
          <a:p>
            <a:r>
              <a:rPr lang="tr-TR" dirty="0" smtClean="0"/>
              <a:t> </a:t>
            </a:r>
          </a:p>
          <a:p>
            <a:r>
              <a:rPr lang="tr-TR" b="1" dirty="0" smtClean="0"/>
              <a:t>Oracle BI suite </a:t>
            </a:r>
            <a:r>
              <a:rPr lang="tr-TR" dirty="0" smtClean="0"/>
              <a:t>is used. </a:t>
            </a:r>
          </a:p>
          <a:p>
            <a:endParaRPr lang="tr-TR" dirty="0" smtClean="0"/>
          </a:p>
          <a:p>
            <a:endParaRPr lang="tr-TR" b="1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358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cs typeface="Arial" charset="0"/>
              </a:rPr>
              <a:t>Data Warehouse in Turkstat (Cont’d)</a:t>
            </a:r>
            <a:endParaRPr lang="tr-TR" sz="3000" b="1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571612"/>
            <a:ext cx="7464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8 data warehouses / OLAP projects with 48 data marts:</a:t>
            </a:r>
          </a:p>
          <a:p>
            <a:pPr lvl="5">
              <a:buFont typeface="Arial" pitchFamily="34" charset="0"/>
              <a:buChar char="•"/>
            </a:pPr>
            <a:r>
              <a:rPr lang="tr-TR" dirty="0" smtClean="0"/>
              <a:t>2000 Population Census</a:t>
            </a:r>
          </a:p>
          <a:p>
            <a:pPr lvl="5">
              <a:buFont typeface="Arial" pitchFamily="34" charset="0"/>
              <a:buChar char="•"/>
            </a:pPr>
            <a:r>
              <a:rPr lang="tr-TR" dirty="0" smtClean="0"/>
              <a:t>1990 Population Census</a:t>
            </a:r>
          </a:p>
          <a:p>
            <a:pPr lvl="5">
              <a:buFont typeface="Arial" pitchFamily="34" charset="0"/>
              <a:buChar char="•"/>
            </a:pPr>
            <a:r>
              <a:rPr lang="tr-TR" dirty="0" smtClean="0"/>
              <a:t>1985 Population Census</a:t>
            </a:r>
          </a:p>
          <a:p>
            <a:pPr lvl="5">
              <a:buFont typeface="Arial" pitchFamily="34" charset="0"/>
              <a:buChar char="•"/>
            </a:pPr>
            <a:r>
              <a:rPr lang="tr-TR" dirty="0" smtClean="0"/>
              <a:t>Labour Force Statistics</a:t>
            </a:r>
          </a:p>
          <a:p>
            <a:pPr lvl="5">
              <a:buFont typeface="Arial" pitchFamily="34" charset="0"/>
              <a:buChar char="•"/>
            </a:pPr>
            <a:r>
              <a:rPr lang="tr-TR" dirty="0" smtClean="0"/>
              <a:t>Municipal Waste Statistics</a:t>
            </a:r>
          </a:p>
          <a:p>
            <a:pPr lvl="5">
              <a:buFont typeface="Arial" pitchFamily="34" charset="0"/>
              <a:buChar char="•"/>
            </a:pPr>
            <a:r>
              <a:rPr lang="tr-TR" dirty="0" smtClean="0"/>
              <a:t>Municipal Water Statistics</a:t>
            </a:r>
          </a:p>
          <a:p>
            <a:pPr lvl="5">
              <a:buFont typeface="Arial" pitchFamily="34" charset="0"/>
              <a:buChar char="•"/>
            </a:pPr>
            <a:r>
              <a:rPr lang="tr-TR" dirty="0" smtClean="0"/>
              <a:t>Foreign Trade Statisics</a:t>
            </a:r>
          </a:p>
          <a:p>
            <a:pPr lvl="5">
              <a:buFont typeface="Arial" pitchFamily="34" charset="0"/>
              <a:buChar char="•"/>
            </a:pPr>
            <a:r>
              <a:rPr lang="tr-TR" dirty="0" smtClean="0"/>
              <a:t>Demographical Statistical</a:t>
            </a:r>
          </a:p>
          <a:p>
            <a:pPr lvl="5"/>
            <a:endParaRPr lang="tr-TR" dirty="0" smtClean="0"/>
          </a:p>
          <a:p>
            <a:r>
              <a:rPr lang="tr-TR" dirty="0" smtClean="0"/>
              <a:t>Datawarehouses in Institutional database. There are different schemas for each Datawarehouse.</a:t>
            </a:r>
          </a:p>
          <a:p>
            <a:endParaRPr lang="tr-TR" dirty="0" smtClean="0"/>
          </a:p>
          <a:p>
            <a:r>
              <a:rPr lang="tr-TR" dirty="0" smtClean="0"/>
              <a:t>SQL Procesures are used as ETL, to producing DW data.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71546"/>
            <a:ext cx="6500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Oracle BI Suite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509" y="2071689"/>
            <a:ext cx="5072069" cy="300038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OBIEE 11g is </a:t>
            </a:r>
            <a:r>
              <a:rPr kumimoji="0" lang="tr-TR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includes</a:t>
            </a:r>
            <a:r>
              <a:rPr kumimoji="0" lang="tr-TR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OBIEE Administration Tool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OBIEE Interface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 Publisher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00154"/>
            <a:ext cx="7786710" cy="501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15184" y="660424"/>
            <a:ext cx="50838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  <a:cs typeface="Arial" charset="0"/>
              </a:rPr>
              <a:t>OBIEE Administration Tool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1571629"/>
            <a:ext cx="8601075" cy="44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803300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cs typeface="Arial" charset="0"/>
              </a:rPr>
              <a:t>OBIEE Interface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223982"/>
            <a:ext cx="85058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660424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cs typeface="Arial" charset="0"/>
              </a:rPr>
              <a:t>OBIEE Interface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271607"/>
            <a:ext cx="86201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660424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cs typeface="Arial" charset="0"/>
              </a:rPr>
              <a:t>OBIEE Interface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428735"/>
            <a:ext cx="8467725" cy="446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71435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cs typeface="Arial" charset="0"/>
              </a:rPr>
              <a:t>OBIEE Interface (pivot table)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412" y="928670"/>
            <a:ext cx="8729306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Information</a:t>
            </a:r>
            <a:r>
              <a:rPr kumimoji="0" lang="tr-TR" sz="3000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Technologies </a:t>
            </a:r>
            <a:r>
              <a:rPr kumimoji="0" lang="tr-TR" sz="3000" b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Department</a:t>
            </a:r>
            <a:endParaRPr kumimoji="0" lang="en-US" sz="30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14282" y="2000240"/>
            <a:ext cx="2286016" cy="107157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5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Information</a:t>
            </a:r>
            <a:r>
              <a:rPr lang="tr-TR" dirty="0" smtClean="0">
                <a:solidFill>
                  <a:schemeClr val="tx1"/>
                </a:solidFill>
              </a:rPr>
              <a:t> Technologies</a:t>
            </a:r>
          </a:p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Department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571604" y="3571876"/>
            <a:ext cx="2286016" cy="107157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5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Harzemli</a:t>
            </a:r>
            <a:r>
              <a:rPr lang="tr-TR" dirty="0" smtClean="0">
                <a:solidFill>
                  <a:schemeClr val="tx1"/>
                </a:solidFill>
              </a:rPr>
              <a:t> Software</a:t>
            </a:r>
          </a:p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Development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Group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071934" y="3571876"/>
            <a:ext cx="2286016" cy="107157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5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Management</a:t>
            </a:r>
            <a:r>
              <a:rPr lang="tr-TR" dirty="0" smtClean="0">
                <a:solidFill>
                  <a:schemeClr val="tx1"/>
                </a:solidFill>
              </a:rPr>
              <a:t> Software </a:t>
            </a:r>
            <a:r>
              <a:rPr lang="tr-TR" dirty="0" err="1" smtClean="0">
                <a:solidFill>
                  <a:schemeClr val="tx1"/>
                </a:solidFill>
              </a:rPr>
              <a:t>Group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6572264" y="3571876"/>
            <a:ext cx="2286016" cy="107157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5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Network </a:t>
            </a:r>
            <a:r>
              <a:rPr lang="tr-TR" dirty="0" err="1" smtClean="0">
                <a:solidFill>
                  <a:schemeClr val="tx1"/>
                </a:solidFill>
              </a:rPr>
              <a:t>and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System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Management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Group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000364" y="5000636"/>
            <a:ext cx="2286016" cy="107157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5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IT </a:t>
            </a:r>
            <a:r>
              <a:rPr lang="tr-TR" dirty="0" err="1" smtClean="0">
                <a:solidFill>
                  <a:schemeClr val="tx1"/>
                </a:solidFill>
              </a:rPr>
              <a:t>Support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Group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5715008" y="5000636"/>
            <a:ext cx="2286016" cy="107157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5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Data </a:t>
            </a:r>
            <a:r>
              <a:rPr lang="tr-TR" dirty="0" err="1" smtClean="0">
                <a:solidFill>
                  <a:srgbClr val="FF0000"/>
                </a:solidFill>
              </a:rPr>
              <a:t>Management</a:t>
            </a:r>
            <a:endParaRPr lang="tr-TR" dirty="0" smtClean="0">
              <a:solidFill>
                <a:srgbClr val="FF0000"/>
              </a:solidFill>
            </a:endParaRPr>
          </a:p>
          <a:p>
            <a:pPr algn="ctr"/>
            <a:r>
              <a:rPr lang="tr-TR" dirty="0" err="1" smtClean="0">
                <a:solidFill>
                  <a:srgbClr val="FF0000"/>
                </a:solidFill>
              </a:rPr>
              <a:t>Group</a:t>
            </a:r>
            <a:endParaRPr lang="tr-TR" dirty="0" smtClean="0">
              <a:solidFill>
                <a:srgbClr val="FF0000"/>
              </a:solidFill>
            </a:endParaRPr>
          </a:p>
        </p:txBody>
      </p:sp>
      <p:cxnSp>
        <p:nvCxnSpPr>
          <p:cNvPr id="10" name="9 Düz Bağlayıcı"/>
          <p:cNvCxnSpPr/>
          <p:nvPr/>
        </p:nvCxnSpPr>
        <p:spPr>
          <a:xfrm rot="5400000">
            <a:off x="1393009" y="317896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1500166" y="3286124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Bağlayıcı"/>
          <p:cNvCxnSpPr/>
          <p:nvPr/>
        </p:nvCxnSpPr>
        <p:spPr>
          <a:xfrm rot="5400000">
            <a:off x="3071802" y="414338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>
          <a:xfrm rot="5400000">
            <a:off x="5607851" y="4107661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Düz Bağlayıcı"/>
          <p:cNvCxnSpPr>
            <a:endCxn id="5" idx="0"/>
          </p:cNvCxnSpPr>
          <p:nvPr/>
        </p:nvCxnSpPr>
        <p:spPr>
          <a:xfrm rot="5400000">
            <a:off x="5072066" y="342900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Düz Bağlayıcı"/>
          <p:cNvCxnSpPr>
            <a:endCxn id="4" idx="0"/>
          </p:cNvCxnSpPr>
          <p:nvPr/>
        </p:nvCxnSpPr>
        <p:spPr>
          <a:xfrm rot="5400000">
            <a:off x="2571738" y="3429000"/>
            <a:ext cx="28575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Bağlayıcı"/>
          <p:cNvCxnSpPr/>
          <p:nvPr/>
        </p:nvCxnSpPr>
        <p:spPr>
          <a:xfrm rot="5400000">
            <a:off x="7501752" y="342900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67" y="1535131"/>
            <a:ext cx="8494713" cy="453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3" y="71435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cs typeface="Arial" charset="0"/>
              </a:rPr>
              <a:t>OBIEE Interface (table and chart)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625" y="1071546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charset="0"/>
              </a:rPr>
              <a:t>OBIEE Interactive Dashboards</a:t>
            </a: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95288" y="2214563"/>
            <a:ext cx="8291512" cy="28575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imply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containers for reports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and other content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 (like chart, maps..)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A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llows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 multiple reports to be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displayed in a tabbed interface</a:t>
            </a:r>
            <a:endParaRPr kumimoji="0" lang="tr-T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Used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to provide highly summarized and graphical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 content</a:t>
            </a:r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282" y="714356"/>
            <a:ext cx="8643998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charset="0"/>
              </a:rPr>
              <a:t>An Example Interactive Dashboard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7" y="1643050"/>
            <a:ext cx="8501089" cy="425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625" y="785794"/>
            <a:ext cx="8229600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b="1" kern="0" dirty="0" err="1" smtClean="0">
                <a:solidFill>
                  <a:srgbClr val="C00000"/>
                </a:solidFill>
              </a:rPr>
              <a:t>Summary</a:t>
            </a:r>
            <a:endParaRPr kumimoji="0" lang="tr-TR" sz="3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625" y="1500174"/>
            <a:ext cx="8258175" cy="378620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kumimoji="0" lang="tr-TR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Databases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TurkStat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are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Production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lang="tr-TR" dirty="0" err="1" smtClean="0"/>
              <a:t>Institutional</a:t>
            </a:r>
            <a:r>
              <a:rPr lang="tr-TR" dirty="0" smtClean="0"/>
              <a:t> 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Dissemination</a:t>
            </a:r>
            <a:endParaRPr lang="tr-TR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kumimoji="0" lang="tr-TR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Seperating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databases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3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database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useful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both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performance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management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confidentality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tr-TR" kern="0" dirty="0" err="1" smtClean="0">
                <a:solidFill>
                  <a:sysClr val="windowText" lastClr="000000"/>
                </a:solidFill>
              </a:rPr>
              <a:t>We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have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some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Data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Warehose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Projects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developed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by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Oracle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 BI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Suite</a:t>
            </a:r>
            <a:endParaRPr lang="tr-TR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tr-TR" kern="0" dirty="0" err="1" smtClean="0">
                <a:solidFill>
                  <a:sysClr val="windowText" lastClr="000000"/>
                </a:solidFill>
              </a:rPr>
              <a:t>Oracle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BI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suite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has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Administarion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Console</a:t>
            </a:r>
            <a:r>
              <a:rPr lang="tr-TR" kern="0" dirty="0" smtClean="0">
                <a:solidFill>
                  <a:sysClr val="windowText" lastClr="000000"/>
                </a:solidFill>
              </a:rPr>
              <a:t>,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Presentetion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Interface</a:t>
            </a:r>
            <a:r>
              <a:rPr lang="tr-TR" kern="0" dirty="0" smtClean="0">
                <a:solidFill>
                  <a:sysClr val="windowText" lastClr="000000"/>
                </a:solidFill>
              </a:rPr>
              <a:t>,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Reports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Building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tool</a:t>
            </a:r>
            <a:endParaRPr lang="tr-TR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tr-TR" kern="0" dirty="0" err="1" smtClean="0">
                <a:solidFill>
                  <a:sysClr val="windowText" lastClr="000000"/>
                </a:solidFill>
              </a:rPr>
              <a:t>Dashboards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are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containers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that</a:t>
            </a:r>
            <a:r>
              <a:rPr lang="tr-TR" kern="0" dirty="0" smtClean="0">
                <a:solidFill>
                  <a:sysClr val="windowText" lastClr="000000"/>
                </a:solidFill>
              </a:rPr>
              <a:t> can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include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various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and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dynamic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reports</a:t>
            </a:r>
            <a:r>
              <a:rPr lang="tr-TR" kern="0" dirty="0" smtClean="0">
                <a:solidFill>
                  <a:sysClr val="windowText" lastClr="000000"/>
                </a:solidFill>
              </a:rPr>
              <a:t>,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maps</a:t>
            </a:r>
            <a:r>
              <a:rPr lang="tr-TR" kern="0" dirty="0" smtClean="0">
                <a:solidFill>
                  <a:sysClr val="windowText" lastClr="000000"/>
                </a:solidFill>
              </a:rPr>
              <a:t>,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charts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etc</a:t>
            </a:r>
            <a:r>
              <a:rPr lang="tr-TR" kern="0" dirty="0" smtClean="0">
                <a:solidFill>
                  <a:sysClr val="windowText" lastClr="000000"/>
                </a:solidFill>
              </a:rPr>
              <a:t>.,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and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give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very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easy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and</a:t>
            </a:r>
            <a:r>
              <a:rPr lang="tr-TR" kern="0" dirty="0" smtClean="0">
                <a:solidFill>
                  <a:sysClr val="windowText" lastClr="000000"/>
                </a:solidFill>
              </a:rPr>
              <a:t> 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valuable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data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to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the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users</a:t>
            </a:r>
            <a:endParaRPr lang="tr-TR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802" y="1524017"/>
            <a:ext cx="79438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5547" y="714356"/>
            <a:ext cx="7882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TurkStat Data Architecture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8215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latin typeface="Arial" charset="0"/>
              </a:rPr>
              <a:t>TurkStat Databases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785926"/>
            <a:ext cx="86870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tr-TR" b="1" dirty="0" smtClean="0"/>
          </a:p>
          <a:p>
            <a:pPr>
              <a:lnSpc>
                <a:spcPct val="90000"/>
              </a:lnSpc>
            </a:pPr>
            <a:r>
              <a:rPr lang="tr-TR" b="1" dirty="0" smtClean="0"/>
              <a:t>Production Database  :</a:t>
            </a:r>
            <a:r>
              <a:rPr lang="tr-TR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	Current data is stored and always transaction in it.</a:t>
            </a:r>
          </a:p>
          <a:p>
            <a:pPr>
              <a:lnSpc>
                <a:spcPct val="90000"/>
              </a:lnSpc>
            </a:pPr>
            <a:endParaRPr lang="tr-TR" b="1" dirty="0" smtClean="0"/>
          </a:p>
          <a:p>
            <a:pPr>
              <a:lnSpc>
                <a:spcPct val="90000"/>
              </a:lnSpc>
            </a:pPr>
            <a:r>
              <a:rPr lang="tr-TR" b="1" dirty="0" smtClean="0"/>
              <a:t>Institutional Database (Enterprise Database):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	The main repository of TurkStat‘s harmonized historical data.</a:t>
            </a:r>
          </a:p>
          <a:p>
            <a:pPr>
              <a:lnSpc>
                <a:spcPct val="90000"/>
              </a:lnSpc>
            </a:pPr>
            <a:endParaRPr lang="tr-TR" b="1" dirty="0" smtClean="0"/>
          </a:p>
          <a:p>
            <a:pPr>
              <a:lnSpc>
                <a:spcPct val="90000"/>
              </a:lnSpc>
            </a:pPr>
            <a:r>
              <a:rPr lang="tr-TR" b="1" dirty="0" smtClean="0"/>
              <a:t>Dissemination Database : </a:t>
            </a:r>
          </a:p>
          <a:p>
            <a:pPr>
              <a:lnSpc>
                <a:spcPct val="90000"/>
              </a:lnSpc>
            </a:pPr>
            <a:r>
              <a:rPr lang="tr-TR" b="1" dirty="0" smtClean="0"/>
              <a:t>	</a:t>
            </a:r>
            <a:r>
              <a:rPr lang="tr-TR" dirty="0" smtClean="0"/>
              <a:t>Aggregated time series data created from TurkStat institutional databases.</a:t>
            </a:r>
          </a:p>
          <a:p>
            <a:pPr>
              <a:lnSpc>
                <a:spcPct val="90000"/>
              </a:lnSpc>
            </a:pPr>
            <a:endParaRPr lang="tr-TR" dirty="0" smtClean="0"/>
          </a:p>
          <a:p>
            <a:r>
              <a:rPr lang="tr-TR" b="1" dirty="0" smtClean="0"/>
              <a:t>Up to now there are</a:t>
            </a:r>
          </a:p>
          <a:p>
            <a:pPr marL="0" lvl="2"/>
            <a:r>
              <a:rPr lang="tr-TR" dirty="0" smtClean="0"/>
              <a:t>	62 institutional databases</a:t>
            </a:r>
          </a:p>
          <a:p>
            <a:pPr marL="0" lvl="2"/>
            <a:r>
              <a:rPr lang="tr-TR" dirty="0" smtClean="0"/>
              <a:t>	59 dissemination databases</a:t>
            </a:r>
          </a:p>
          <a:p>
            <a:pPr marL="0" lvl="2"/>
            <a:endParaRPr lang="tr-TR" b="1" dirty="0" smtClean="0">
              <a:solidFill>
                <a:srgbClr val="A50021"/>
              </a:solidFill>
            </a:endParaRPr>
          </a:p>
          <a:p>
            <a:pPr marL="0" lvl="2"/>
            <a:r>
              <a:rPr lang="tr-TR" b="1" dirty="0" smtClean="0"/>
              <a:t>Oracle DBMS is </a:t>
            </a:r>
            <a:r>
              <a:rPr lang="tr-TR" b="1" dirty="0" err="1" smtClean="0"/>
              <a:t>used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all</a:t>
            </a:r>
            <a:r>
              <a:rPr lang="tr-TR" b="1" dirty="0" smtClean="0"/>
              <a:t> </a:t>
            </a:r>
            <a:r>
              <a:rPr lang="tr-TR" b="1" dirty="0" err="1" smtClean="0"/>
              <a:t>database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31862"/>
            <a:ext cx="6143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err="1" smtClean="0">
                <a:solidFill>
                  <a:srgbClr val="C00000"/>
                </a:solidFill>
              </a:rPr>
              <a:t>Production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r>
              <a:rPr lang="tr-TR" sz="3000" b="1" dirty="0" err="1" smtClean="0">
                <a:solidFill>
                  <a:srgbClr val="C00000"/>
                </a:solidFill>
              </a:rPr>
              <a:t>Databases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1357298"/>
            <a:ext cx="8229600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err="1" smtClean="0">
                <a:cs typeface="Times New Roman" pitchFamily="18" charset="0"/>
              </a:rPr>
              <a:t>Mainly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data entry </a:t>
            </a:r>
            <a:r>
              <a:rPr lang="tr-TR" dirty="0" smtClean="0">
                <a:cs typeface="Times New Roman" pitchFamily="18" charset="0"/>
              </a:rPr>
              <a:t>systems</a:t>
            </a: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cs typeface="Times New Roman" pitchFamily="18" charset="0"/>
              </a:rPr>
              <a:t>Database for web applications</a:t>
            </a: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cs typeface="Times New Roman" pitchFamily="18" charset="0"/>
              </a:rPr>
              <a:t>OLTP(Online Transactional </a:t>
            </a:r>
            <a:r>
              <a:rPr lang="tr-TR" dirty="0" err="1" smtClean="0">
                <a:cs typeface="Times New Roman" pitchFamily="18" charset="0"/>
              </a:rPr>
              <a:t>Processing</a:t>
            </a:r>
            <a:r>
              <a:rPr lang="tr-TR" dirty="0" smtClean="0">
                <a:cs typeface="Times New Roman" pitchFamily="18" charset="0"/>
              </a:rPr>
              <a:t>)</a:t>
            </a: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err="1" smtClean="0">
                <a:cs typeface="Times New Roman" pitchFamily="18" charset="0"/>
              </a:rPr>
              <a:t>Surveys</a:t>
            </a:r>
            <a:r>
              <a:rPr lang="tr-TR" dirty="0" smtClean="0">
                <a:cs typeface="Times New Roman" pitchFamily="18" charset="0"/>
              </a:rPr>
              <a:t> data </a:t>
            </a:r>
            <a:r>
              <a:rPr lang="tr-TR" dirty="0" err="1" smtClean="0">
                <a:cs typeface="Times New Roman" pitchFamily="18" charset="0"/>
              </a:rPr>
              <a:t>are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stored</a:t>
            </a:r>
            <a:r>
              <a:rPr lang="tr-TR" dirty="0" smtClean="0">
                <a:cs typeface="Times New Roman" pitchFamily="18" charset="0"/>
              </a:rPr>
              <a:t> in </a:t>
            </a:r>
            <a:r>
              <a:rPr lang="tr-TR" dirty="0" err="1" smtClean="0">
                <a:cs typeface="Times New Roman" pitchFamily="18" charset="0"/>
              </a:rPr>
              <a:t>this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database</a:t>
            </a:r>
            <a:endParaRPr lang="tr-TR" dirty="0">
              <a:cs typeface="Times New Roman" pitchFamily="18" charset="0"/>
            </a:endParaRP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>
                <a:cs typeface="Times New Roman" pitchFamily="18" charset="0"/>
              </a:rPr>
              <a:t>Huge amount of data entry and frequent data manipulation(inserts, updates, deletes</a:t>
            </a:r>
            <a:r>
              <a:rPr lang="tr-TR" dirty="0" smtClean="0">
                <a:cs typeface="Times New Roman" pitchFamily="18" charset="0"/>
              </a:rPr>
              <a:t>)</a:t>
            </a: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cs typeface="Times New Roman" pitchFamily="18" charset="0"/>
              </a:rPr>
              <a:t>Various but not costly SQLs</a:t>
            </a:r>
            <a:endParaRPr lang="tr-TR" dirty="0">
              <a:cs typeface="Times New Roman" pitchFamily="18" charset="0"/>
            </a:endParaRP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err="1" smtClean="0"/>
              <a:t>Supports</a:t>
            </a:r>
            <a:r>
              <a:rPr lang="tr-TR" dirty="0" smtClean="0"/>
              <a:t> </a:t>
            </a:r>
            <a:r>
              <a:rPr lang="tr-TR" dirty="0"/>
              <a:t>thousands of concurrent </a:t>
            </a:r>
            <a:r>
              <a:rPr lang="tr-TR" dirty="0" err="1"/>
              <a:t>users</a:t>
            </a:r>
            <a:r>
              <a:rPr lang="tr-TR" dirty="0"/>
              <a:t> </a:t>
            </a:r>
            <a:endParaRPr lang="tr-TR" dirty="0" smtClean="0"/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developed</a:t>
            </a:r>
            <a:r>
              <a:rPr lang="tr-TR" dirty="0" smtClean="0"/>
              <a:t> a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generic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(</a:t>
            </a:r>
            <a:r>
              <a:rPr lang="tr-TR" dirty="0" err="1" smtClean="0"/>
              <a:t>Harzemli</a:t>
            </a:r>
            <a:r>
              <a:rPr lang="tr-TR" dirty="0" smtClean="0"/>
              <a:t>)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produces</a:t>
            </a:r>
            <a:r>
              <a:rPr lang="tr-TR" dirty="0" smtClean="0"/>
              <a:t> </a:t>
            </a:r>
            <a:r>
              <a:rPr lang="tr-TR" dirty="0" err="1" smtClean="0"/>
              <a:t>surveys</a:t>
            </a:r>
            <a:r>
              <a:rPr lang="tr-TR" dirty="0" smtClean="0"/>
              <a:t> </a:t>
            </a:r>
            <a:r>
              <a:rPr lang="tr-TR" dirty="0" err="1" smtClean="0"/>
              <a:t>generic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DDL.  </a:t>
            </a:r>
            <a:r>
              <a:rPr lang="tr-TR" dirty="0" err="1" smtClean="0"/>
              <a:t>Regional</a:t>
            </a:r>
            <a:r>
              <a:rPr lang="tr-TR" dirty="0" smtClean="0"/>
              <a:t> </a:t>
            </a:r>
            <a:r>
              <a:rPr lang="tr-TR" dirty="0" err="1" smtClean="0"/>
              <a:t>Offices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program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netbooks</a:t>
            </a:r>
            <a:r>
              <a:rPr lang="tr-TR" dirty="0" smtClean="0"/>
              <a:t>.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31862"/>
            <a:ext cx="800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Institutional (Enterprise) </a:t>
            </a:r>
            <a:r>
              <a:rPr lang="tr-TR" sz="3000" b="1" dirty="0" err="1" smtClean="0">
                <a:solidFill>
                  <a:srgbClr val="C00000"/>
                </a:solidFill>
              </a:rPr>
              <a:t>Databases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799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err="1" smtClean="0"/>
              <a:t>Institutional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has </a:t>
            </a:r>
            <a:r>
              <a:rPr lang="tr-TR" dirty="0" err="1" smtClean="0"/>
              <a:t>analysed</a:t>
            </a:r>
            <a:r>
              <a:rPr lang="tr-TR" dirty="0" smtClean="0"/>
              <a:t>, harmonized and controlled consistency </a:t>
            </a:r>
          </a:p>
          <a:p>
            <a:r>
              <a:rPr lang="tr-TR" dirty="0" smtClean="0"/>
              <a:t>eventual time series data.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Only for internal users.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User roles are defined for the statistical units on the newly created </a:t>
            </a:r>
          </a:p>
          <a:p>
            <a:r>
              <a:rPr lang="tr-TR" dirty="0" smtClean="0"/>
              <a:t>institutional databases.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The statistical units can access only their own data using SAS codes , </a:t>
            </a:r>
          </a:p>
          <a:p>
            <a:r>
              <a:rPr lang="tr-TR" dirty="0" smtClean="0"/>
              <a:t>and just have select right. 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They can never delete, update, insert data by themselves.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It is necessity for all departments to work in coordination with IT Department </a:t>
            </a:r>
          </a:p>
          <a:p>
            <a:r>
              <a:rPr lang="tr-TR" dirty="0" smtClean="0"/>
              <a:t>during the creation process of institutional databases.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7"/>
            <a:ext cx="8215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err="1" smtClean="0">
                <a:solidFill>
                  <a:srgbClr val="C00000"/>
                </a:solidFill>
              </a:rPr>
              <a:t>Dissemination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r>
              <a:rPr lang="tr-TR" sz="3000" b="1" dirty="0" err="1" smtClean="0">
                <a:solidFill>
                  <a:srgbClr val="C00000"/>
                </a:solidFill>
              </a:rPr>
              <a:t>Databases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760" y="1480829"/>
            <a:ext cx="765145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Dissemination</a:t>
            </a:r>
            <a:r>
              <a:rPr lang="tr-TR" dirty="0" smtClean="0"/>
              <a:t> databases  are the summary aggregated data repository 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which are created from institutional databases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according to the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request</a:t>
            </a:r>
            <a:endParaRPr lang="tr-TR" dirty="0" smtClean="0"/>
          </a:p>
          <a:p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dissemination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is </a:t>
            </a:r>
            <a:r>
              <a:rPr lang="tr-TR" dirty="0" err="1" smtClean="0"/>
              <a:t>served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TurkStat</a:t>
            </a:r>
            <a:r>
              <a:rPr lang="tr-TR" dirty="0" smtClean="0"/>
              <a:t> web </a:t>
            </a:r>
            <a:r>
              <a:rPr lang="tr-TR" dirty="0" err="1" smtClean="0"/>
              <a:t>page</a:t>
            </a:r>
            <a:endParaRPr lang="tr-TR" dirty="0" smtClean="0"/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READ-ONLY </a:t>
            </a:r>
            <a:r>
              <a:rPr lang="tr-TR" dirty="0" err="1" smtClean="0"/>
              <a:t>system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For </a:t>
            </a:r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users</a:t>
            </a:r>
            <a:r>
              <a:rPr lang="tr-TR" dirty="0" smtClean="0"/>
              <a:t>,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confidental</a:t>
            </a:r>
            <a:r>
              <a:rPr lang="tr-TR" dirty="0" smtClean="0"/>
              <a:t> data is </a:t>
            </a:r>
            <a:r>
              <a:rPr lang="tr-TR" dirty="0" err="1" smtClean="0"/>
              <a:t>available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It</a:t>
            </a:r>
            <a:r>
              <a:rPr lang="tr-TR" dirty="0" smtClean="0"/>
              <a:t> is free of </a:t>
            </a:r>
            <a:r>
              <a:rPr lang="tr-TR" dirty="0" err="1" smtClean="0"/>
              <a:t>charge</a:t>
            </a:r>
            <a:r>
              <a:rPr lang="tr-TR" dirty="0" smtClean="0"/>
              <a:t>, </a:t>
            </a:r>
            <a:r>
              <a:rPr lang="tr-TR" dirty="0" err="1" smtClean="0"/>
              <a:t>shown</a:t>
            </a:r>
            <a:r>
              <a:rPr lang="tr-TR" dirty="0" smtClean="0"/>
              <a:t> on web </a:t>
            </a:r>
            <a:r>
              <a:rPr lang="tr-TR" dirty="0" err="1" smtClean="0"/>
              <a:t>page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Since it is </a:t>
            </a:r>
            <a:r>
              <a:rPr lang="tr-TR" dirty="0" err="1" smtClean="0"/>
              <a:t>open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whole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r>
              <a:rPr lang="tr-TR" dirty="0" smtClean="0"/>
              <a:t>, </a:t>
            </a:r>
            <a:r>
              <a:rPr lang="tr-TR" dirty="0" err="1" smtClean="0"/>
              <a:t>supports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concurrent</a:t>
            </a:r>
            <a:r>
              <a:rPr lang="tr-TR" dirty="0" smtClean="0"/>
              <a:t> </a:t>
            </a:r>
            <a:r>
              <a:rPr lang="tr-TR" dirty="0" err="1" smtClean="0"/>
              <a:t>users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57158" y="1428736"/>
            <a:ext cx="833112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aggregated</a:t>
            </a:r>
            <a:r>
              <a:rPr lang="tr-TR" dirty="0" smtClean="0"/>
              <a:t> time-</a:t>
            </a:r>
            <a:r>
              <a:rPr lang="tr-TR" dirty="0" err="1" smtClean="0"/>
              <a:t>series</a:t>
            </a:r>
            <a:r>
              <a:rPr lang="tr-TR" dirty="0" smtClean="0"/>
              <a:t> data </a:t>
            </a:r>
            <a:r>
              <a:rPr lang="tr-TR" dirty="0" err="1" smtClean="0"/>
              <a:t>about</a:t>
            </a:r>
            <a:r>
              <a:rPr lang="tr-TR" dirty="0" smtClean="0"/>
              <a:t> 62 </a:t>
            </a:r>
            <a:r>
              <a:rPr lang="tr-TR" dirty="0" err="1" smtClean="0"/>
              <a:t>subjects</a:t>
            </a:r>
            <a:r>
              <a:rPr lang="tr-TR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End</a:t>
            </a:r>
            <a:r>
              <a:rPr lang="tr-TR" dirty="0" smtClean="0"/>
              <a:t> </a:t>
            </a:r>
            <a:r>
              <a:rPr lang="tr-TR" dirty="0" err="1" smtClean="0"/>
              <a:t>users</a:t>
            </a:r>
            <a:r>
              <a:rPr lang="tr-TR" dirty="0" smtClean="0"/>
              <a:t> can </a:t>
            </a:r>
            <a:r>
              <a:rPr lang="tr-TR" dirty="0" err="1" smtClean="0"/>
              <a:t>easily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desired</a:t>
            </a:r>
            <a:r>
              <a:rPr lang="tr-TR" dirty="0" smtClean="0"/>
              <a:t> data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tr-TR" dirty="0" smtClean="0"/>
              <a:t> of </a:t>
            </a:r>
            <a:r>
              <a:rPr lang="tr-TR" dirty="0" err="1" smtClean="0"/>
              <a:t>interface</a:t>
            </a:r>
            <a:r>
              <a:rPr lang="tr-TR" dirty="0" smtClean="0"/>
              <a:t> </a:t>
            </a:r>
            <a:r>
              <a:rPr lang="tr-TR" dirty="0" err="1" smtClean="0"/>
              <a:t>programs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dynamic</a:t>
            </a:r>
            <a:r>
              <a:rPr lang="tr-TR" dirty="0" smtClean="0"/>
              <a:t> </a:t>
            </a:r>
            <a:r>
              <a:rPr lang="tr-TR" dirty="0" err="1" smtClean="0"/>
              <a:t>reports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current</a:t>
            </a:r>
            <a:r>
              <a:rPr lang="tr-TR" dirty="0" smtClean="0"/>
              <a:t> web-</a:t>
            </a:r>
            <a:r>
              <a:rPr lang="tr-TR" dirty="0" err="1" smtClean="0"/>
              <a:t>based</a:t>
            </a:r>
            <a:r>
              <a:rPr lang="tr-TR" dirty="0" smtClean="0"/>
              <a:t>  </a:t>
            </a:r>
            <a:r>
              <a:rPr lang="tr-TR" dirty="0" err="1" smtClean="0"/>
              <a:t>programmes</a:t>
            </a:r>
            <a:r>
              <a:rPr lang="tr-TR" dirty="0" smtClean="0"/>
              <a:t> 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developed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programmers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</a:p>
          <a:p>
            <a:r>
              <a:rPr lang="tr-TR" dirty="0" smtClean="0"/>
              <a:t>ZK </a:t>
            </a:r>
            <a:r>
              <a:rPr lang="tr-TR" dirty="0" err="1" smtClean="0"/>
              <a:t>framework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 </a:t>
            </a:r>
            <a:r>
              <a:rPr lang="tr-TR" dirty="0" err="1" smtClean="0"/>
              <a:t>Oracle</a:t>
            </a:r>
            <a:r>
              <a:rPr lang="tr-TR" dirty="0" smtClean="0"/>
              <a:t> </a:t>
            </a:r>
            <a:r>
              <a:rPr lang="tr-TR" dirty="0" err="1" smtClean="0"/>
              <a:t>reports</a:t>
            </a:r>
            <a:endParaRPr lang="tr-TR" dirty="0" smtClean="0"/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developing</a:t>
            </a:r>
            <a:r>
              <a:rPr lang="tr-TR" dirty="0" smtClean="0"/>
              <a:t> a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Dissemination</a:t>
            </a:r>
            <a:r>
              <a:rPr lang="tr-TR" dirty="0" smtClean="0"/>
              <a:t> Project </a:t>
            </a:r>
          </a:p>
          <a:p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show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dissemination</a:t>
            </a:r>
            <a:r>
              <a:rPr lang="tr-TR" dirty="0" smtClean="0"/>
              <a:t> data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 software </a:t>
            </a:r>
            <a:r>
              <a:rPr lang="tr-TR" dirty="0" err="1" smtClean="0"/>
              <a:t>programme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928670"/>
            <a:ext cx="8391554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 algn="ctr">
              <a:lnSpc>
                <a:spcPct val="150000"/>
              </a:lnSpc>
              <a:spcBef>
                <a:spcPts val="550"/>
              </a:spcBef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200" b="1" dirty="0" smtClean="0">
                <a:solidFill>
                  <a:srgbClr val="C00000"/>
                </a:solidFill>
                <a:cs typeface="Times New Roman" pitchFamily="18" charset="0"/>
              </a:rPr>
              <a:t>    </a:t>
            </a:r>
            <a:r>
              <a:rPr lang="tr-TR" sz="2200" b="1" dirty="0" err="1" smtClean="0">
                <a:solidFill>
                  <a:srgbClr val="C00000"/>
                </a:solidFill>
                <a:cs typeface="Times New Roman" pitchFamily="18" charset="0"/>
              </a:rPr>
              <a:t>The</a:t>
            </a:r>
            <a:r>
              <a:rPr lang="tr-TR" sz="2200" b="1" dirty="0" smtClean="0">
                <a:solidFill>
                  <a:srgbClr val="C00000"/>
                </a:solidFill>
                <a:cs typeface="Times New Roman" pitchFamily="18" charset="0"/>
              </a:rPr>
              <a:t> main benefits of </a:t>
            </a:r>
            <a:r>
              <a:rPr lang="tr-TR" sz="2200" b="1" dirty="0" err="1" smtClean="0">
                <a:solidFill>
                  <a:srgbClr val="C00000"/>
                </a:solidFill>
                <a:cs typeface="Times New Roman" pitchFamily="18" charset="0"/>
              </a:rPr>
              <a:t>distinction</a:t>
            </a:r>
            <a:r>
              <a:rPr lang="tr-TR" sz="2200" b="1" dirty="0" smtClean="0">
                <a:solidFill>
                  <a:srgbClr val="C00000"/>
                </a:solidFill>
                <a:cs typeface="Times New Roman" pitchFamily="18" charset="0"/>
              </a:rPr>
              <a:t> to </a:t>
            </a:r>
            <a:r>
              <a:rPr lang="tr-TR" sz="2200" b="1" dirty="0">
                <a:solidFill>
                  <a:srgbClr val="C00000"/>
                </a:solidFill>
                <a:cs typeface="Times New Roman" pitchFamily="18" charset="0"/>
              </a:rPr>
              <a:t>these 3 database </a:t>
            </a:r>
            <a:r>
              <a:rPr lang="tr-TR" sz="2200" b="1" dirty="0" smtClean="0">
                <a:solidFill>
                  <a:srgbClr val="C00000"/>
                </a:solidFill>
                <a:cs typeface="Times New Roman" pitchFamily="18" charset="0"/>
              </a:rPr>
              <a:t>is:</a:t>
            </a: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cs typeface="Times New Roman" pitchFamily="18" charset="0"/>
              </a:rPr>
              <a:t>	</a:t>
            </a:r>
            <a:r>
              <a:rPr lang="tr-TR" dirty="0" err="1" smtClean="0">
                <a:cs typeface="Times New Roman" pitchFamily="18" charset="0"/>
              </a:rPr>
              <a:t>To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maintain different business processes on different servers. </a:t>
            </a:r>
            <a:endParaRPr lang="tr-TR" dirty="0" smtClean="0">
              <a:cs typeface="Times New Roman" pitchFamily="18" charset="0"/>
            </a:endParaRP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cs typeface="Times New Roman" pitchFamily="18" charset="0"/>
              </a:rPr>
              <a:t>	 </a:t>
            </a: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cs typeface="Times New Roman" pitchFamily="18" charset="0"/>
              </a:rPr>
              <a:t>	</a:t>
            </a:r>
            <a:r>
              <a:rPr lang="tr-TR" dirty="0" smtClean="0">
                <a:solidFill>
                  <a:srgbClr val="C00000"/>
                </a:solidFill>
                <a:cs typeface="Times New Roman" pitchFamily="18" charset="0"/>
              </a:rPr>
              <a:t>An </a:t>
            </a:r>
            <a:r>
              <a:rPr lang="tr-TR" dirty="0" err="1" smtClean="0">
                <a:solidFill>
                  <a:srgbClr val="C00000"/>
                </a:solidFill>
                <a:cs typeface="Times New Roman" pitchFamily="18" charset="0"/>
              </a:rPr>
              <a:t>advantage</a:t>
            </a:r>
            <a:r>
              <a:rPr lang="tr-TR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is </a:t>
            </a:r>
            <a:r>
              <a:rPr lang="tr-TR" dirty="0" err="1" smtClean="0">
                <a:cs typeface="Times New Roman" pitchFamily="18" charset="0"/>
              </a:rPr>
              <a:t>performance</a:t>
            </a:r>
            <a:r>
              <a:rPr lang="tr-TR" dirty="0" smtClean="0">
                <a:cs typeface="Times New Roman" pitchFamily="18" charset="0"/>
              </a:rPr>
              <a:t>. </a:t>
            </a:r>
            <a:r>
              <a:rPr lang="tr-TR" dirty="0" err="1" smtClean="0">
                <a:cs typeface="Times New Roman" pitchFamily="18" charset="0"/>
              </a:rPr>
              <a:t>While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we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are</a:t>
            </a:r>
            <a:r>
              <a:rPr lang="tr-TR" dirty="0" smtClean="0">
                <a:cs typeface="Times New Roman" pitchFamily="18" charset="0"/>
              </a:rPr>
              <a:t>  </a:t>
            </a:r>
            <a:r>
              <a:rPr lang="tr-TR" dirty="0" err="1" smtClean="0">
                <a:cs typeface="Times New Roman" pitchFamily="18" charset="0"/>
              </a:rPr>
              <a:t>making</a:t>
            </a:r>
            <a:r>
              <a:rPr lang="tr-TR" dirty="0" smtClean="0">
                <a:cs typeface="Times New Roman" pitchFamily="18" charset="0"/>
              </a:rPr>
              <a:t> a </a:t>
            </a:r>
            <a:r>
              <a:rPr lang="tr-TR" dirty="0" err="1" smtClean="0">
                <a:cs typeface="Times New Roman" pitchFamily="18" charset="0"/>
              </a:rPr>
              <a:t>bulk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insertings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or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queries</a:t>
            </a:r>
            <a:r>
              <a:rPr lang="tr-TR" dirty="0" smtClean="0">
                <a:cs typeface="Times New Roman" pitchFamily="18" charset="0"/>
              </a:rPr>
              <a:t> on </a:t>
            </a:r>
            <a:r>
              <a:rPr lang="tr-TR" dirty="0" err="1" smtClean="0">
                <a:cs typeface="Times New Roman" pitchFamily="18" charset="0"/>
              </a:rPr>
              <a:t>instutional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database</a:t>
            </a:r>
            <a:r>
              <a:rPr lang="tr-TR" dirty="0" smtClean="0">
                <a:cs typeface="Times New Roman" pitchFamily="18" charset="0"/>
              </a:rPr>
              <a:t>, </a:t>
            </a:r>
            <a:r>
              <a:rPr lang="tr-TR" dirty="0" err="1" smtClean="0">
                <a:cs typeface="Times New Roman" pitchFamily="18" charset="0"/>
              </a:rPr>
              <a:t>dissemination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database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doesn’t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effect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these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procedures</a:t>
            </a:r>
            <a:r>
              <a:rPr lang="tr-TR" dirty="0" smtClean="0">
                <a:cs typeface="Times New Roman" pitchFamily="18" charset="0"/>
              </a:rPr>
              <a:t>. </a:t>
            </a:r>
            <a:r>
              <a:rPr lang="tr-TR" dirty="0" err="1" smtClean="0">
                <a:cs typeface="Times New Roman" pitchFamily="18" charset="0"/>
              </a:rPr>
              <a:t>So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the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performance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would</a:t>
            </a:r>
            <a:r>
              <a:rPr lang="tr-TR" dirty="0" smtClean="0">
                <a:cs typeface="Times New Roman" pitchFamily="18" charset="0"/>
              </a:rPr>
              <a:t> not be </a:t>
            </a:r>
            <a:r>
              <a:rPr lang="tr-TR" dirty="0" err="1" smtClean="0">
                <a:cs typeface="Times New Roman" pitchFamily="18" charset="0"/>
              </a:rPr>
              <a:t>decreased</a:t>
            </a:r>
            <a:r>
              <a:rPr lang="tr-TR" dirty="0" smtClean="0">
                <a:cs typeface="Times New Roman" pitchFamily="18" charset="0"/>
              </a:rPr>
              <a:t>.</a:t>
            </a: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solidFill>
                  <a:srgbClr val="C00000"/>
                </a:solidFill>
                <a:cs typeface="Times New Roman" pitchFamily="18" charset="0"/>
              </a:rPr>
              <a:t>	</a:t>
            </a: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solidFill>
                  <a:srgbClr val="C00000"/>
                </a:solidFill>
              </a:rPr>
              <a:t>	</a:t>
            </a:r>
            <a:r>
              <a:rPr lang="tr-TR" dirty="0" err="1" smtClean="0">
                <a:solidFill>
                  <a:srgbClr val="C00000"/>
                </a:solidFill>
              </a:rPr>
              <a:t>Another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advantage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/>
              <a:t>is only aggregated data are served to internet users and access to micro data is </a:t>
            </a:r>
            <a:r>
              <a:rPr lang="tr-TR" b="1" dirty="0"/>
              <a:t>prevented</a:t>
            </a: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8366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On-screen Show (4:3)</PresentationFormat>
  <Paragraphs>185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DATA PROCESS  and  Data Warehouse Projects  in TURKSTAT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2014-08-06T07:25:11Z</dcterms:modified>
</cp:coreProperties>
</file>