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28"/>
  </p:notesMasterIdLst>
  <p:handoutMasterIdLst>
    <p:handoutMasterId r:id="rId29"/>
  </p:handoutMasterIdLst>
  <p:sldIdLst>
    <p:sldId id="258" r:id="rId2"/>
    <p:sldId id="334" r:id="rId3"/>
    <p:sldId id="353" r:id="rId4"/>
    <p:sldId id="354" r:id="rId5"/>
    <p:sldId id="356" r:id="rId6"/>
    <p:sldId id="357" r:id="rId7"/>
    <p:sldId id="377" r:id="rId8"/>
    <p:sldId id="378" r:id="rId9"/>
    <p:sldId id="363" r:id="rId10"/>
    <p:sldId id="379" r:id="rId11"/>
    <p:sldId id="376" r:id="rId12"/>
    <p:sldId id="364" r:id="rId13"/>
    <p:sldId id="365" r:id="rId14"/>
    <p:sldId id="380" r:id="rId15"/>
    <p:sldId id="381" r:id="rId16"/>
    <p:sldId id="366" r:id="rId17"/>
    <p:sldId id="368" r:id="rId18"/>
    <p:sldId id="367" r:id="rId19"/>
    <p:sldId id="369" r:id="rId20"/>
    <p:sldId id="372" r:id="rId21"/>
    <p:sldId id="374" r:id="rId22"/>
    <p:sldId id="383" r:id="rId23"/>
    <p:sldId id="385" r:id="rId24"/>
    <p:sldId id="384" r:id="rId25"/>
    <p:sldId id="373" r:id="rId26"/>
    <p:sldId id="382"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821" autoAdjust="0"/>
    <p:restoredTop sz="76780" autoAdjust="0"/>
  </p:normalViewPr>
  <p:slideViewPr>
    <p:cSldViewPr>
      <p:cViewPr varScale="1">
        <p:scale>
          <a:sx n="65" d="100"/>
          <a:sy n="65"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9" d="100"/>
          <a:sy n="79" d="100"/>
        </p:scale>
        <p:origin x="-2046"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3" name="PlaceHolder 1"/>
          <p:cNvSpPr>
            <a:spLocks noGrp="1"/>
          </p:cNvSpPr>
          <p:nvPr>
            <p:ph type="body"/>
          </p:nvPr>
        </p:nvSpPr>
        <p:spPr>
          <a:xfrm>
            <a:off x="777240" y="4777560"/>
            <a:ext cx="6217560" cy="4525920"/>
          </a:xfrm>
          <a:prstGeom prst="rect">
            <a:avLst/>
          </a:prstGeom>
        </p:spPr>
        <p:txBody>
          <a:bodyPr wrap="none" lIns="0" tIns="0" rIns="0" bIns="0"/>
          <a:lstStyle/>
          <a:p>
            <a:r>
              <a:rPr lang="en-US"/>
              <a:t>Click to edit the notes format</a:t>
            </a:r>
            <a:endParaRPr/>
          </a:p>
        </p:txBody>
      </p:sp>
      <p:sp>
        <p:nvSpPr>
          <p:cNvPr id="84" name="PlaceHolder 2"/>
          <p:cNvSpPr>
            <a:spLocks noGrp="1"/>
          </p:cNvSpPr>
          <p:nvPr>
            <p:ph type="hdr"/>
          </p:nvPr>
        </p:nvSpPr>
        <p:spPr>
          <a:xfrm>
            <a:off x="0" y="0"/>
            <a:ext cx="3372840" cy="502560"/>
          </a:xfrm>
          <a:prstGeom prst="rect">
            <a:avLst/>
          </a:prstGeom>
        </p:spPr>
        <p:txBody>
          <a:bodyPr wrap="none" lIns="0" tIns="0" rIns="0" bIns="0"/>
          <a:lstStyle/>
          <a:p>
            <a:r>
              <a:rPr lang="en-US" dirty="0"/>
              <a:t>&lt;header&gt;</a:t>
            </a:r>
            <a:endParaRPr/>
          </a:p>
        </p:txBody>
      </p:sp>
      <p:sp>
        <p:nvSpPr>
          <p:cNvPr id="85" name="PlaceHolder 3"/>
          <p:cNvSpPr>
            <a:spLocks noGrp="1"/>
          </p:cNvSpPr>
          <p:nvPr>
            <p:ph type="dt"/>
          </p:nvPr>
        </p:nvSpPr>
        <p:spPr>
          <a:xfrm>
            <a:off x="4399200" y="0"/>
            <a:ext cx="3372840" cy="502560"/>
          </a:xfrm>
          <a:prstGeom prst="rect">
            <a:avLst/>
          </a:prstGeom>
        </p:spPr>
        <p:txBody>
          <a:bodyPr wrap="none" lIns="0" tIns="0" rIns="0" bIns="0"/>
          <a:lstStyle/>
          <a:p>
            <a:pPr algn="r"/>
            <a:r>
              <a:rPr lang="en-US"/>
              <a:t>&lt;date/time&gt;</a:t>
            </a:r>
            <a:endParaRPr/>
          </a:p>
        </p:txBody>
      </p:sp>
      <p:sp>
        <p:nvSpPr>
          <p:cNvPr id="86" name="PlaceHolder 4"/>
          <p:cNvSpPr>
            <a:spLocks noGrp="1"/>
          </p:cNvSpPr>
          <p:nvPr>
            <p:ph type="ftr"/>
          </p:nvPr>
        </p:nvSpPr>
        <p:spPr>
          <a:xfrm>
            <a:off x="0" y="9555480"/>
            <a:ext cx="3372840" cy="502560"/>
          </a:xfrm>
          <a:prstGeom prst="rect">
            <a:avLst/>
          </a:prstGeom>
        </p:spPr>
        <p:txBody>
          <a:bodyPr wrap="none" lIns="0" tIns="0" rIns="0" bIns="0" anchor="b"/>
          <a:lstStyle/>
          <a:p>
            <a:r>
              <a:rPr lang="en-US"/>
              <a:t>&lt;footer&gt;</a:t>
            </a:r>
            <a:endParaRPr/>
          </a:p>
        </p:txBody>
      </p:sp>
      <p:sp>
        <p:nvSpPr>
          <p:cNvPr id="87" name="PlaceHolder 5"/>
          <p:cNvSpPr>
            <a:spLocks noGrp="1"/>
          </p:cNvSpPr>
          <p:nvPr>
            <p:ph type="sldNum"/>
          </p:nvPr>
        </p:nvSpPr>
        <p:spPr>
          <a:xfrm>
            <a:off x="4399200" y="9555480"/>
            <a:ext cx="3372840" cy="502560"/>
          </a:xfrm>
          <a:prstGeom prst="rect">
            <a:avLst/>
          </a:prstGeom>
        </p:spPr>
        <p:txBody>
          <a:bodyPr wrap="none" lIns="0" tIns="0" rIns="0" bIns="0" anchor="b"/>
          <a:lstStyle/>
          <a:p>
            <a:pPr algn="r"/>
            <a:fld id="{AE1E9DC9-203C-4C69-A036-5C20413A086F}" type="slidenum">
              <a:rPr lang="en-US"/>
              <a:pPr algn="r"/>
              <a:t>‹#›</a:t>
            </a:fld>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tr-TR" dirty="0" smtClean="0"/>
          </a:p>
        </p:txBody>
      </p:sp>
      <p:sp>
        <p:nvSpPr>
          <p:cNvPr id="4" name="Slide Number Placeholder 3"/>
          <p:cNvSpPr>
            <a:spLocks noGrp="1"/>
          </p:cNvSpPr>
          <p:nvPr>
            <p:ph type="sldNum" idx="10"/>
          </p:nvPr>
        </p:nvSpPr>
        <p:spPr/>
        <p:txBody>
          <a:bodyPr/>
          <a:lstStyle/>
          <a:p>
            <a:pPr algn="r"/>
            <a:fld id="{AE1E9DC9-203C-4C69-A036-5C20413A086F}" type="slidenum">
              <a:rPr lang="en-US" smtClean="0"/>
              <a:pPr algn="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idx="10"/>
          </p:nvPr>
        </p:nvSpPr>
        <p:spPr/>
        <p:txBody>
          <a:bodyPr/>
          <a:lstStyle/>
          <a:p>
            <a:pPr algn="r"/>
            <a:fld id="{AE1E9DC9-203C-4C69-A036-5C20413A086F}" type="slidenum">
              <a:rPr lang="en-US" smtClean="0"/>
              <a:pPr algn="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idx="10"/>
          </p:nvPr>
        </p:nvSpPr>
        <p:spPr/>
        <p:txBody>
          <a:bodyPr/>
          <a:lstStyle/>
          <a:p>
            <a:pPr algn="r"/>
            <a:fld id="{AE1E9DC9-203C-4C69-A036-5C20413A086F}" type="slidenum">
              <a:rPr lang="en-US" smtClean="0"/>
              <a:pPr algn="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idx="10"/>
          </p:nvPr>
        </p:nvSpPr>
        <p:spPr/>
        <p:txBody>
          <a:bodyPr/>
          <a:lstStyle/>
          <a:p>
            <a:pPr algn="r"/>
            <a:fld id="{AE1E9DC9-203C-4C69-A036-5C20413A086F}" type="slidenum">
              <a:rPr lang="en-US" smtClean="0"/>
              <a:pPr algn="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idx="10"/>
          </p:nvPr>
        </p:nvSpPr>
        <p:spPr/>
        <p:txBody>
          <a:bodyPr/>
          <a:lstStyle/>
          <a:p>
            <a:pPr algn="r"/>
            <a:fld id="{AE1E9DC9-203C-4C69-A036-5C20413A086F}" type="slidenum">
              <a:rPr lang="en-US" smtClean="0"/>
              <a:pPr algn="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idx="10"/>
          </p:nvPr>
        </p:nvSpPr>
        <p:spPr/>
        <p:txBody>
          <a:bodyPr/>
          <a:lstStyle/>
          <a:p>
            <a:pPr algn="r"/>
            <a:fld id="{AE1E9DC9-203C-4C69-A036-5C20413A086F}" type="slidenum">
              <a:rPr lang="en-US" smtClean="0"/>
              <a:pPr algn="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dirty="0" smtClean="0"/>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idx="10"/>
          </p:nvPr>
        </p:nvSpPr>
        <p:spPr/>
        <p:txBody>
          <a:bodyPr/>
          <a:lstStyle/>
          <a:p>
            <a:pPr algn="r"/>
            <a:fld id="{AE1E9DC9-203C-4C69-A036-5C20413A086F}" type="slidenum">
              <a:rPr lang="en-US" smtClean="0"/>
              <a:pPr algn="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pPr>
              <a:lnSpc>
                <a:spcPct val="80000"/>
              </a:lnSpc>
            </a:pPr>
            <a:endParaRPr lang="tr-TR" dirty="0" smtClean="0"/>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idx="10"/>
          </p:nvPr>
        </p:nvSpPr>
        <p:spPr/>
        <p:txBody>
          <a:bodyPr/>
          <a:lstStyle/>
          <a:p>
            <a:pPr algn="r"/>
            <a:fld id="{AE1E9DC9-203C-4C69-A036-5C20413A086F}" type="slidenum">
              <a:rPr lang="en-US" smtClean="0"/>
              <a:pPr algn="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idx="10"/>
          </p:nvPr>
        </p:nvSpPr>
        <p:spPr/>
        <p:txBody>
          <a:bodyPr/>
          <a:lstStyle/>
          <a:p>
            <a:pPr algn="r"/>
            <a:fld id="{AE1E9DC9-203C-4C69-A036-5C20413A086F}" type="slidenum">
              <a:rPr lang="en-US" smtClean="0"/>
              <a:pPr algn="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idx="10"/>
          </p:nvPr>
        </p:nvSpPr>
        <p:spPr/>
        <p:txBody>
          <a:bodyPr/>
          <a:lstStyle/>
          <a:p>
            <a:pPr algn="r"/>
            <a:fld id="{AE1E9DC9-203C-4C69-A036-5C20413A086F}" type="slidenum">
              <a:rPr lang="en-US" smtClean="0"/>
              <a:pPr algn="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9" name="PlaceHolder 2"/>
          <p:cNvSpPr>
            <a:spLocks noGrp="1"/>
          </p:cNvSpPr>
          <p:nvPr>
            <p:ph type="subTitle"/>
          </p:nvPr>
        </p:nvSpPr>
        <p:spPr>
          <a:xfrm>
            <a:off x="457200" y="1604520"/>
            <a:ext cx="8229240" cy="3977640"/>
          </a:xfrm>
          <a:prstGeom prst="rect">
            <a:avLst/>
          </a:prstGeom>
        </p:spPr>
        <p:txBody>
          <a:bodyPr wrap="none" lIns="0" tIns="0" rIns="0" bIns="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1" name="PlaceHolder 2"/>
          <p:cNvSpPr>
            <a:spLocks noGrp="1"/>
          </p:cNvSpPr>
          <p:nvPr>
            <p:ph type="body"/>
          </p:nvPr>
        </p:nvSpPr>
        <p:spPr>
          <a:xfrm>
            <a:off x="457200" y="1604520"/>
            <a:ext cx="8229240" cy="3977280"/>
          </a:xfrm>
          <a:prstGeom prst="rect">
            <a:avLst/>
          </a:prstGeom>
        </p:spPr>
        <p:txBody>
          <a:bodyPr wrap="none" lIns="0" tIns="0" rIns="0" bIns="0"/>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Details">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382047193"/>
      </p:ext>
    </p:extLst>
  </p:cSld>
  <p:clrMapOvr>
    <a:masterClrMapping/>
  </p:clrMapOvr>
  <p:transition spd="slow">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CustomShape 1"/>
          <p:cNvSpPr/>
          <p:nvPr/>
        </p:nvSpPr>
        <p:spPr>
          <a:xfrm>
            <a:off x="108000" y="176040"/>
            <a:ext cx="3236400" cy="356760"/>
          </a:xfrm>
          <a:prstGeom prst="rect">
            <a:avLst/>
          </a:prstGeom>
          <a:noFill/>
          <a:ln>
            <a:noFill/>
          </a:ln>
        </p:spPr>
        <p:txBody>
          <a:bodyPr lIns="90000" tIns="46800" rIns="90000" bIns="46800" anchor="ctr"/>
          <a:lstStyle/>
          <a:p>
            <a:endParaRPr/>
          </a:p>
          <a:p>
            <a:pPr>
              <a:lnSpc>
                <a:spcPct val="100000"/>
              </a:lnSpc>
            </a:pPr>
            <a:r>
              <a:rPr lang="en-US" sz="1400" b="1" dirty="0" smtClean="0">
                <a:solidFill>
                  <a:srgbClr val="AB2328"/>
                </a:solidFill>
                <a:latin typeface="Calibri"/>
              </a:rPr>
              <a:t>T</a:t>
            </a:r>
            <a:r>
              <a:rPr lang="tr-TR" sz="1400" b="1" dirty="0" smtClean="0">
                <a:solidFill>
                  <a:srgbClr val="AB2328"/>
                </a:solidFill>
                <a:latin typeface="Calibri"/>
              </a:rPr>
              <a:t>URKISH</a:t>
            </a:r>
            <a:r>
              <a:rPr lang="tr-TR" sz="1400" b="1" baseline="0" dirty="0" smtClean="0">
                <a:solidFill>
                  <a:srgbClr val="AB2328"/>
                </a:solidFill>
                <a:latin typeface="Calibri"/>
              </a:rPr>
              <a:t> STATISTICAL INSTITUTE</a:t>
            </a:r>
            <a:endParaRPr/>
          </a:p>
        </p:txBody>
      </p:sp>
      <p:pic>
        <p:nvPicPr>
          <p:cNvPr id="2" name="Picture 7"/>
          <p:cNvPicPr/>
          <p:nvPr/>
        </p:nvPicPr>
        <p:blipFill>
          <a:blip r:embed="rId5" cstate="print"/>
          <a:stretch>
            <a:fillRect/>
          </a:stretch>
        </p:blipFill>
        <p:spPr>
          <a:xfrm>
            <a:off x="8247240" y="117360"/>
            <a:ext cx="675720" cy="399600"/>
          </a:xfrm>
          <a:prstGeom prst="rect">
            <a:avLst/>
          </a:prstGeom>
          <a:ln>
            <a:noFill/>
          </a:ln>
        </p:spPr>
      </p:pic>
      <p:sp>
        <p:nvSpPr>
          <p:cNvPr id="3" name="Line 3"/>
          <p:cNvSpPr/>
          <p:nvPr/>
        </p:nvSpPr>
        <p:spPr>
          <a:xfrm>
            <a:off x="0" y="647640"/>
            <a:ext cx="9144000" cy="1440"/>
          </a:xfrm>
          <a:prstGeom prst="line">
            <a:avLst/>
          </a:prstGeom>
          <a:ln w="19080">
            <a:solidFill>
              <a:srgbClr val="AB2328"/>
            </a:solidFill>
            <a:miter/>
          </a:ln>
        </p:spPr>
      </p:sp>
      <p:sp>
        <p:nvSpPr>
          <p:cNvPr id="4" name="Line 4"/>
          <p:cNvSpPr/>
          <p:nvPr/>
        </p:nvSpPr>
        <p:spPr>
          <a:xfrm>
            <a:off x="0" y="6286320"/>
            <a:ext cx="9144000" cy="1440"/>
          </a:xfrm>
          <a:prstGeom prst="line">
            <a:avLst/>
          </a:prstGeom>
          <a:ln w="19080">
            <a:solidFill>
              <a:srgbClr val="AB2328"/>
            </a:solidFill>
            <a:miter/>
          </a:ln>
        </p:spPr>
      </p:sp>
      <p:sp>
        <p:nvSpPr>
          <p:cNvPr id="7" name="PlaceHolder 7"/>
          <p:cNvSpPr>
            <a:spLocks noGrp="1"/>
          </p:cNvSpPr>
          <p:nvPr>
            <p:ph type="body"/>
          </p:nvPr>
        </p:nvSpPr>
        <p:spPr>
          <a:xfrm>
            <a:off x="457200" y="1604520"/>
            <a:ext cx="8229240" cy="3977280"/>
          </a:xfrm>
          <a:prstGeom prst="rect">
            <a:avLst/>
          </a:prstGeom>
        </p:spPr>
        <p:txBody>
          <a:bodyPr wrap="none" lIns="0" tIns="0" rIns="0" bIns="0"/>
          <a:lstStyle/>
          <a:p>
            <a:pPr>
              <a:buSzPct val="25000"/>
              <a:buFont typeface="StarSymbol"/>
              <a:buChar char=""/>
            </a:pPr>
            <a:r>
              <a:rPr lang="en-US" dirty="0"/>
              <a:t>Click to edit the outline text format</a:t>
            </a:r>
            <a:endParaRPr/>
          </a:p>
          <a:p>
            <a:pPr lvl="1">
              <a:buSzPct val="25000"/>
              <a:buFont typeface="StarSymbol"/>
              <a:buChar char=""/>
            </a:pPr>
            <a:r>
              <a:rPr lang="en-US" dirty="0"/>
              <a:t>Second Outline Level</a:t>
            </a:r>
            <a:endParaRPr/>
          </a:p>
          <a:p>
            <a:pPr lvl="2">
              <a:buSzPct val="25000"/>
              <a:buFont typeface="StarSymbol"/>
              <a:buChar char=""/>
            </a:pPr>
            <a:r>
              <a:rPr lang="en-US" dirty="0"/>
              <a:t>Third Outline Level</a:t>
            </a:r>
            <a:endParaRPr/>
          </a:p>
          <a:p>
            <a:pPr lvl="3">
              <a:buSzPct val="25000"/>
              <a:buFont typeface="StarSymbol"/>
              <a:buChar char=""/>
            </a:pPr>
            <a:r>
              <a:rPr lang="en-US" dirty="0"/>
              <a:t>Fourth Outline Level</a:t>
            </a:r>
            <a:endParaRPr/>
          </a:p>
          <a:p>
            <a:pPr lvl="4">
              <a:buSzPct val="25000"/>
              <a:buFont typeface="StarSymbol"/>
              <a:buChar char=""/>
            </a:pPr>
            <a:r>
              <a:rPr lang="en-US" dirty="0"/>
              <a:t>Fifth Outline Level</a:t>
            </a:r>
            <a:endParaRPr/>
          </a:p>
          <a:p>
            <a:pPr lvl="5">
              <a:buSzPct val="25000"/>
              <a:buFont typeface="StarSymbol"/>
              <a:buChar char=""/>
            </a:pPr>
            <a:r>
              <a:rPr lang="en-US" dirty="0"/>
              <a:t>Sixth Outline Level</a:t>
            </a:r>
            <a:endParaRPr/>
          </a:p>
          <a:p>
            <a:pPr lvl="6">
              <a:buSzPct val="25000"/>
              <a:buFont typeface="StarSymbol"/>
              <a:buChar char=""/>
            </a:pPr>
            <a:r>
              <a:rPr lang="en-US" dirty="0"/>
              <a:t>Seventh Outline Level</a:t>
            </a:r>
            <a:endParaRPr/>
          </a:p>
        </p:txBody>
      </p:sp>
      <p:sp>
        <p:nvSpPr>
          <p:cNvPr id="9" name="TextBox 8"/>
          <p:cNvSpPr txBox="1"/>
          <p:nvPr/>
        </p:nvSpPr>
        <p:spPr>
          <a:xfrm>
            <a:off x="-32" y="6357958"/>
            <a:ext cx="3076483" cy="246221"/>
          </a:xfrm>
          <a:prstGeom prst="rect">
            <a:avLst/>
          </a:prstGeom>
          <a:noFill/>
        </p:spPr>
        <p:txBody>
          <a:bodyPr wrap="none" rtlCol="0">
            <a:spAutoFit/>
          </a:bodyPr>
          <a:lstStyle/>
          <a:p>
            <a:r>
              <a:rPr lang="tr-TR" sz="1000" b="1" dirty="0" smtClean="0"/>
              <a:t>INFORMATION</a:t>
            </a:r>
            <a:r>
              <a:rPr lang="tr-TR" sz="1000" b="1" baseline="0" dirty="0" smtClean="0"/>
              <a:t> TECHNOLOGIES DEPARTMENT</a:t>
            </a:r>
            <a:endParaRPr lang="tr-TR" sz="1000" b="1" dirty="0"/>
          </a:p>
        </p:txBody>
      </p:sp>
      <p:sp>
        <p:nvSpPr>
          <p:cNvPr id="10" name="TextBox 9"/>
          <p:cNvSpPr txBox="1"/>
          <p:nvPr/>
        </p:nvSpPr>
        <p:spPr>
          <a:xfrm>
            <a:off x="8358246" y="6357958"/>
            <a:ext cx="642910" cy="369332"/>
          </a:xfrm>
          <a:prstGeom prst="rect">
            <a:avLst/>
          </a:prstGeom>
          <a:noFill/>
        </p:spPr>
        <p:txBody>
          <a:bodyPr wrap="square" rtlCol="0">
            <a:spAutoFit/>
          </a:bodyPr>
          <a:lstStyle/>
          <a:p>
            <a:fld id="{F214A31F-A0C0-452D-A7A2-16B0FA5E257F}"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4" r:id="rId3"/>
  </p:sldLayoutIdLst>
  <p:hf sldNum="0" hdr="0" ftr="0"/>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643050"/>
            <a:ext cx="8372116" cy="1500198"/>
          </a:xfrm>
        </p:spPr>
        <p:txBody>
          <a:bodyPr/>
          <a:lstStyle/>
          <a:p>
            <a:pPr algn="ctr"/>
            <a:r>
              <a:rPr lang="tr-TR" sz="3400" b="1" i="1" dirty="0" smtClean="0">
                <a:solidFill>
                  <a:srgbClr val="C00000"/>
                </a:solidFill>
              </a:rPr>
              <a:t>ETL PROCESS</a:t>
            </a:r>
            <a:endParaRPr lang="tr-TR" sz="3400" b="1" i="1" dirty="0">
              <a:solidFill>
                <a:srgbClr val="C00000"/>
              </a:solidFill>
            </a:endParaRPr>
          </a:p>
        </p:txBody>
      </p:sp>
      <p:sp>
        <p:nvSpPr>
          <p:cNvPr id="5" name="4 Metin kutusu"/>
          <p:cNvSpPr txBox="1"/>
          <p:nvPr/>
        </p:nvSpPr>
        <p:spPr>
          <a:xfrm>
            <a:off x="1785918" y="3711363"/>
            <a:ext cx="5286412" cy="646331"/>
          </a:xfrm>
          <a:prstGeom prst="rect">
            <a:avLst/>
          </a:prstGeom>
          <a:noFill/>
        </p:spPr>
        <p:txBody>
          <a:bodyPr wrap="square" rtlCol="0">
            <a:spAutoFit/>
          </a:bodyPr>
          <a:lstStyle/>
          <a:p>
            <a:pPr algn="ctr"/>
            <a:r>
              <a:rPr lang="tr-TR" b="1" i="1" dirty="0" smtClean="0">
                <a:solidFill>
                  <a:srgbClr val="C00000"/>
                </a:solidFill>
              </a:rPr>
              <a:t>31.03.2014</a:t>
            </a:r>
            <a:br>
              <a:rPr lang="tr-TR" b="1" i="1" dirty="0" smtClean="0">
                <a:solidFill>
                  <a:srgbClr val="C00000"/>
                </a:solidFill>
              </a:rPr>
            </a:br>
            <a:r>
              <a:rPr lang="tr-TR" b="1" i="1" dirty="0" smtClean="0">
                <a:solidFill>
                  <a:srgbClr val="C00000"/>
                </a:solidFill>
              </a:rPr>
              <a:t>(</a:t>
            </a:r>
            <a:r>
              <a:rPr lang="tr-TR" b="1" i="1" dirty="0" err="1" smtClean="0">
                <a:solidFill>
                  <a:srgbClr val="C00000"/>
                </a:solidFill>
              </a:rPr>
              <a:t>Muscat</a:t>
            </a:r>
            <a:r>
              <a:rPr lang="tr-TR" b="1" i="1" dirty="0" smtClean="0">
                <a:solidFill>
                  <a:srgbClr val="C00000"/>
                </a:solidFill>
              </a:rPr>
              <a:t>, </a:t>
            </a:r>
            <a:r>
              <a:rPr lang="tr-TR" b="1" i="1" dirty="0" err="1" smtClean="0">
                <a:solidFill>
                  <a:srgbClr val="C00000"/>
                </a:solidFill>
              </a:rPr>
              <a:t>Oman</a:t>
            </a:r>
            <a:r>
              <a:rPr lang="tr-TR" b="1" i="1" dirty="0" smtClean="0">
                <a:solidFill>
                  <a:srgbClr val="C00000"/>
                </a:solidFill>
              </a:rPr>
              <a:t>)</a:t>
            </a:r>
            <a:endParaRPr lang="tr-TR"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1655754"/>
            <a:ext cx="8353800" cy="3416320"/>
          </a:xfrm>
          <a:prstGeom prst="rect">
            <a:avLst/>
          </a:prstGeom>
          <a:noFill/>
        </p:spPr>
        <p:txBody>
          <a:bodyPr wrap="square" rtlCol="0">
            <a:spAutoFit/>
          </a:bodyPr>
          <a:lstStyle/>
          <a:p>
            <a:pPr marL="342900" indent="-342900">
              <a:buFont typeface="+mj-lt"/>
              <a:buAutoNum type="arabicPeriod"/>
            </a:pPr>
            <a:endParaRPr lang="en-US" dirty="0" smtClean="0"/>
          </a:p>
          <a:p>
            <a:pPr marL="342900" indent="-342900">
              <a:buFont typeface="+mj-lt"/>
              <a:buAutoNum type="arabicPeriod"/>
            </a:pPr>
            <a:r>
              <a:rPr lang="en-US" dirty="0" smtClean="0"/>
              <a:t>Data Analysis : </a:t>
            </a:r>
            <a:r>
              <a:rPr lang="en-US" dirty="0" err="1" smtClean="0"/>
              <a:t>Analyse</a:t>
            </a:r>
            <a:r>
              <a:rPr lang="en-US" dirty="0" smtClean="0"/>
              <a:t> data set to obtain meta-data and detect dirty data		</a:t>
            </a:r>
          </a:p>
          <a:p>
            <a:pPr marL="342900" indent="-342900">
              <a:buFont typeface="+mj-lt"/>
              <a:buAutoNum type="arabicPeriod"/>
            </a:pPr>
            <a:r>
              <a:rPr lang="en-US" dirty="0" err="1" smtClean="0"/>
              <a:t>Definiton</a:t>
            </a:r>
            <a:r>
              <a:rPr lang="en-US" dirty="0" smtClean="0"/>
              <a:t> of transformation rules </a:t>
            </a:r>
            <a:endParaRPr lang="tr-TR" dirty="0" smtClean="0"/>
          </a:p>
          <a:p>
            <a:pPr marL="342900" indent="-342900">
              <a:buFont typeface="+mj-lt"/>
              <a:buAutoNum type="arabicPeriod"/>
            </a:pPr>
            <a:endParaRPr lang="en-US" dirty="0" smtClean="0"/>
          </a:p>
          <a:p>
            <a:pPr marL="342900" indent="-342900">
              <a:buFont typeface="+mj-lt"/>
              <a:buAutoNum type="arabicPeriod"/>
            </a:pPr>
            <a:r>
              <a:rPr lang="en-US" dirty="0" smtClean="0"/>
              <a:t>Rule Verification : Verification of the transformation rules on test data sets</a:t>
            </a:r>
          </a:p>
          <a:p>
            <a:pPr marL="342900" indent="-342900">
              <a:buFont typeface="+mj-lt"/>
              <a:buAutoNum type="arabicPeriod"/>
            </a:pPr>
            <a:endParaRPr lang="tr-TR" dirty="0" smtClean="0"/>
          </a:p>
          <a:p>
            <a:pPr marL="342900" indent="-342900">
              <a:buFont typeface="+mj-lt"/>
              <a:buAutoNum type="arabicPeriod"/>
            </a:pPr>
            <a:r>
              <a:rPr lang="en-US" dirty="0" smtClean="0"/>
              <a:t>Transformation : Execution of transformation rules on dataset</a:t>
            </a:r>
          </a:p>
          <a:p>
            <a:pPr marL="342900" indent="-342900">
              <a:buFont typeface="+mj-lt"/>
              <a:buAutoNum type="arabicPeriod"/>
            </a:pPr>
            <a:endParaRPr lang="tr-TR" dirty="0" smtClean="0"/>
          </a:p>
          <a:p>
            <a:pPr marL="342900" indent="-342900">
              <a:buFont typeface="+mj-lt"/>
              <a:buAutoNum type="arabicPeriod"/>
            </a:pPr>
            <a:r>
              <a:rPr lang="en-US" dirty="0" smtClean="0"/>
              <a:t>Back flow: Re-populating data sources with cleaned data</a:t>
            </a:r>
          </a:p>
          <a:p>
            <a:endParaRPr lang="en-US" dirty="0" smtClean="0"/>
          </a:p>
          <a:p>
            <a:endParaRPr lang="tr-TR" dirty="0"/>
          </a:p>
        </p:txBody>
      </p:sp>
      <p:sp>
        <p:nvSpPr>
          <p:cNvPr id="3" name="TextBox 2"/>
          <p:cNvSpPr txBox="1"/>
          <p:nvPr/>
        </p:nvSpPr>
        <p:spPr>
          <a:xfrm>
            <a:off x="285720" y="803300"/>
            <a:ext cx="8215370" cy="553998"/>
          </a:xfrm>
          <a:prstGeom prst="rect">
            <a:avLst/>
          </a:prstGeom>
          <a:noFill/>
        </p:spPr>
        <p:txBody>
          <a:bodyPr wrap="square" rtlCol="0">
            <a:spAutoFit/>
          </a:bodyPr>
          <a:lstStyle/>
          <a:p>
            <a:pPr algn="ctr"/>
            <a:r>
              <a:rPr lang="en-US" sz="3000" b="1" dirty="0" smtClean="0">
                <a:solidFill>
                  <a:srgbClr val="C00000"/>
                </a:solidFill>
              </a:rPr>
              <a:t>Data Cleaning Steps</a:t>
            </a:r>
            <a:endParaRPr lang="tr-TR" dirty="0">
              <a:solidFill>
                <a:srgbClr val="C00000"/>
              </a:solidFill>
            </a:endParaRPr>
          </a:p>
        </p:txBody>
      </p:sp>
    </p:spTree>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71472" y="1071546"/>
            <a:ext cx="7944419" cy="553998"/>
          </a:xfrm>
          <a:prstGeom prst="rect">
            <a:avLst/>
          </a:prstGeom>
          <a:noFill/>
        </p:spPr>
        <p:txBody>
          <a:bodyPr wrap="none" rtlCol="0">
            <a:spAutoFit/>
          </a:bodyPr>
          <a:lstStyle/>
          <a:p>
            <a:r>
              <a:rPr lang="tr-TR" sz="3000" b="1" dirty="0" err="1" smtClean="0">
                <a:solidFill>
                  <a:srgbClr val="C00000"/>
                </a:solidFill>
              </a:rPr>
              <a:t>Transformation</a:t>
            </a:r>
            <a:r>
              <a:rPr lang="tr-TR" sz="3000" b="1" dirty="0" smtClean="0">
                <a:solidFill>
                  <a:srgbClr val="C00000"/>
                </a:solidFill>
              </a:rPr>
              <a:t> – </a:t>
            </a:r>
            <a:r>
              <a:rPr lang="tr-TR" sz="3000" b="1" dirty="0" err="1" smtClean="0">
                <a:solidFill>
                  <a:srgbClr val="C00000"/>
                </a:solidFill>
              </a:rPr>
              <a:t>Confirming</a:t>
            </a:r>
            <a:r>
              <a:rPr lang="tr-TR" sz="3000" b="1" dirty="0" smtClean="0">
                <a:solidFill>
                  <a:srgbClr val="C00000"/>
                </a:solidFill>
              </a:rPr>
              <a:t> DB </a:t>
            </a:r>
            <a:r>
              <a:rPr lang="tr-TR" sz="3000" b="1" dirty="0" err="1" smtClean="0">
                <a:solidFill>
                  <a:srgbClr val="C00000"/>
                </a:solidFill>
              </a:rPr>
              <a:t>Structure</a:t>
            </a:r>
            <a:endParaRPr lang="tr-TR" sz="3000" b="1" dirty="0">
              <a:solidFill>
                <a:srgbClr val="C00000"/>
              </a:solidFill>
            </a:endParaRPr>
          </a:p>
        </p:txBody>
      </p:sp>
      <p:sp>
        <p:nvSpPr>
          <p:cNvPr id="3" name="2 Metin kutusu"/>
          <p:cNvSpPr txBox="1"/>
          <p:nvPr/>
        </p:nvSpPr>
        <p:spPr>
          <a:xfrm>
            <a:off x="428596" y="2424066"/>
            <a:ext cx="8215370" cy="3139321"/>
          </a:xfrm>
          <a:prstGeom prst="rect">
            <a:avLst/>
          </a:prstGeom>
          <a:noFill/>
        </p:spPr>
        <p:txBody>
          <a:bodyPr wrap="square" rtlCol="0">
            <a:spAutoFit/>
          </a:bodyPr>
          <a:lstStyle/>
          <a:p>
            <a:pPr lvl="1">
              <a:buNone/>
            </a:pPr>
            <a:r>
              <a:rPr lang="tr-TR" u="sng" dirty="0" err="1" smtClean="0"/>
              <a:t>Tables</a:t>
            </a:r>
            <a:r>
              <a:rPr lang="tr-TR" u="sng" dirty="0" smtClean="0"/>
              <a:t> </a:t>
            </a:r>
            <a:r>
              <a:rPr lang="tr-TR" u="sng" dirty="0" err="1" smtClean="0"/>
              <a:t>should</a:t>
            </a:r>
            <a:r>
              <a:rPr lang="tr-TR" u="sng" dirty="0" smtClean="0"/>
              <a:t> :</a:t>
            </a:r>
          </a:p>
          <a:p>
            <a:pPr lvl="1">
              <a:buNone/>
            </a:pPr>
            <a:endParaRPr lang="tr-TR" u="sng" dirty="0" smtClean="0"/>
          </a:p>
          <a:p>
            <a:pPr lvl="1">
              <a:buNone/>
            </a:pPr>
            <a:endParaRPr lang="tr-TR" dirty="0" smtClean="0"/>
          </a:p>
          <a:p>
            <a:pPr lvl="1">
              <a:buFont typeface="Arial" pitchFamily="34" charset="0"/>
              <a:buChar char="•"/>
            </a:pPr>
            <a:r>
              <a:rPr lang="en-US" dirty="0" smtClean="0"/>
              <a:t>have proper primary and foreign keys</a:t>
            </a:r>
            <a:endParaRPr lang="tr-TR" dirty="0" smtClean="0"/>
          </a:p>
          <a:p>
            <a:pPr lvl="1"/>
            <a:endParaRPr lang="en-US" dirty="0" smtClean="0"/>
          </a:p>
          <a:p>
            <a:pPr lvl="1">
              <a:buFont typeface="Arial" pitchFamily="34" charset="0"/>
              <a:buChar char="•"/>
            </a:pPr>
            <a:r>
              <a:rPr lang="tr-TR" dirty="0" smtClean="0"/>
              <a:t>o</a:t>
            </a:r>
            <a:r>
              <a:rPr lang="en-US" dirty="0" err="1" smtClean="0"/>
              <a:t>bey</a:t>
            </a:r>
            <a:r>
              <a:rPr lang="en-US" dirty="0" smtClean="0"/>
              <a:t> referential integrity		</a:t>
            </a:r>
            <a:endParaRPr lang="tr-TR" dirty="0" smtClean="0"/>
          </a:p>
          <a:p>
            <a:pPr lvl="1">
              <a:buFont typeface="Arial" pitchFamily="34" charset="0"/>
              <a:buChar char="•"/>
            </a:pPr>
            <a:endParaRPr lang="tr-TR" dirty="0" smtClean="0"/>
          </a:p>
          <a:p>
            <a:pPr lvl="1">
              <a:buFont typeface="Arial" pitchFamily="34" charset="0"/>
              <a:buChar char="•"/>
            </a:pPr>
            <a:r>
              <a:rPr lang="tr-TR" dirty="0" smtClean="0"/>
              <a:t>s</a:t>
            </a:r>
            <a:r>
              <a:rPr lang="en-US" dirty="0" err="1" smtClean="0"/>
              <a:t>imple</a:t>
            </a:r>
            <a:r>
              <a:rPr lang="en-US" dirty="0" smtClean="0"/>
              <a:t> business rules</a:t>
            </a:r>
            <a:endParaRPr lang="tr-TR" dirty="0" smtClean="0"/>
          </a:p>
          <a:p>
            <a:pPr lvl="1"/>
            <a:endParaRPr lang="en-US" dirty="0" smtClean="0"/>
          </a:p>
          <a:p>
            <a:pPr lvl="1">
              <a:buFont typeface="Arial" pitchFamily="34" charset="0"/>
              <a:buChar char="•"/>
            </a:pPr>
            <a:r>
              <a:rPr lang="tr-TR" dirty="0" err="1" smtClean="0"/>
              <a:t>Provide</a:t>
            </a:r>
            <a:r>
              <a:rPr lang="tr-TR" dirty="0" smtClean="0"/>
              <a:t> l</a:t>
            </a:r>
            <a:r>
              <a:rPr lang="en-US" dirty="0" err="1" smtClean="0"/>
              <a:t>ogical</a:t>
            </a:r>
            <a:r>
              <a:rPr lang="en-US" dirty="0" smtClean="0"/>
              <a:t> data checks</a:t>
            </a:r>
          </a:p>
          <a:p>
            <a:pPr lvl="1">
              <a:buNone/>
            </a:pPr>
            <a:endParaRPr lang="tr-TR" dirty="0"/>
          </a:p>
        </p:txBody>
      </p:sp>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71472" y="946176"/>
            <a:ext cx="1959191" cy="553998"/>
          </a:xfrm>
          <a:prstGeom prst="rect">
            <a:avLst/>
          </a:prstGeom>
          <a:noFill/>
        </p:spPr>
        <p:txBody>
          <a:bodyPr wrap="none" rtlCol="0">
            <a:spAutoFit/>
          </a:bodyPr>
          <a:lstStyle/>
          <a:p>
            <a:r>
              <a:rPr lang="tr-TR" sz="3000" b="1" dirty="0" smtClean="0">
                <a:solidFill>
                  <a:srgbClr val="C00000"/>
                </a:solidFill>
              </a:rPr>
              <a:t>LOADING</a:t>
            </a:r>
            <a:endParaRPr lang="tr-TR" sz="3000" b="1" dirty="0">
              <a:solidFill>
                <a:srgbClr val="C00000"/>
              </a:solidFill>
            </a:endParaRPr>
          </a:p>
        </p:txBody>
      </p:sp>
      <p:sp>
        <p:nvSpPr>
          <p:cNvPr id="37" name="36 Metin kutusu"/>
          <p:cNvSpPr txBox="1"/>
          <p:nvPr/>
        </p:nvSpPr>
        <p:spPr>
          <a:xfrm>
            <a:off x="571472" y="2000240"/>
            <a:ext cx="8305543" cy="3693319"/>
          </a:xfrm>
          <a:prstGeom prst="rect">
            <a:avLst/>
          </a:prstGeom>
          <a:noFill/>
        </p:spPr>
        <p:txBody>
          <a:bodyPr wrap="none" rtlCol="0">
            <a:spAutoFit/>
          </a:bodyPr>
          <a:lstStyle/>
          <a:p>
            <a:pPr>
              <a:buFont typeface="Arial" pitchFamily="34" charset="0"/>
              <a:buChar char="•"/>
            </a:pPr>
            <a:r>
              <a:rPr lang="tr-TR" dirty="0" err="1" smtClean="0"/>
              <a:t>Loading</a:t>
            </a:r>
            <a:r>
              <a:rPr lang="tr-TR" dirty="0" smtClean="0"/>
              <a:t> is </a:t>
            </a:r>
            <a:r>
              <a:rPr lang="tr-TR" dirty="0" err="1" smtClean="0"/>
              <a:t>the</a:t>
            </a:r>
            <a:r>
              <a:rPr lang="tr-TR" dirty="0" smtClean="0"/>
              <a:t>  </a:t>
            </a:r>
            <a:r>
              <a:rPr lang="tr-TR" dirty="0" err="1" smtClean="0"/>
              <a:t>third</a:t>
            </a:r>
            <a:r>
              <a:rPr lang="tr-TR" dirty="0" smtClean="0"/>
              <a:t> </a:t>
            </a:r>
            <a:r>
              <a:rPr lang="tr-TR" dirty="0" err="1" smtClean="0"/>
              <a:t>part</a:t>
            </a:r>
            <a:r>
              <a:rPr lang="tr-TR" dirty="0" smtClean="0"/>
              <a:t> of </a:t>
            </a:r>
            <a:r>
              <a:rPr lang="tr-TR" dirty="0" err="1" smtClean="0"/>
              <a:t>the</a:t>
            </a:r>
            <a:r>
              <a:rPr lang="tr-TR" dirty="0" smtClean="0"/>
              <a:t> ETL </a:t>
            </a:r>
            <a:r>
              <a:rPr lang="tr-TR" dirty="0" err="1" smtClean="0"/>
              <a:t>process</a:t>
            </a:r>
            <a:endParaRPr lang="tr-TR" dirty="0" smtClean="0"/>
          </a:p>
          <a:p>
            <a:pPr>
              <a:buFont typeface="Arial" pitchFamily="34" charset="0"/>
              <a:buChar char="•"/>
            </a:pPr>
            <a:endParaRPr lang="tr-TR" dirty="0" smtClean="0"/>
          </a:p>
          <a:p>
            <a:pPr>
              <a:buFont typeface="Arial" pitchFamily="34" charset="0"/>
              <a:buChar char="•"/>
            </a:pPr>
            <a:r>
              <a:rPr lang="tr-TR" dirty="0" smtClean="0"/>
              <a:t>Loading is performing transformed data to the target Data Warehouse</a:t>
            </a:r>
          </a:p>
          <a:p>
            <a:pPr>
              <a:buFont typeface="Arial" pitchFamily="34" charset="0"/>
              <a:buChar char="•"/>
            </a:pPr>
            <a:endParaRPr lang="tr-TR" dirty="0" smtClean="0"/>
          </a:p>
          <a:p>
            <a:pPr>
              <a:buFont typeface="Arial" pitchFamily="34" charset="0"/>
              <a:buChar char="•"/>
            </a:pPr>
            <a:r>
              <a:rPr lang="tr-TR" dirty="0" smtClean="0"/>
              <a:t>Data is physically moved to Data Warehouse</a:t>
            </a:r>
          </a:p>
          <a:p>
            <a:endParaRPr lang="tr-TR" dirty="0" smtClean="0"/>
          </a:p>
          <a:p>
            <a:pPr>
              <a:buFont typeface="Arial" pitchFamily="34" charset="0"/>
              <a:buChar char="•"/>
            </a:pPr>
            <a:r>
              <a:rPr lang="tr-TR" dirty="0" smtClean="0"/>
              <a:t>Data </a:t>
            </a:r>
            <a:r>
              <a:rPr lang="tr-TR" dirty="0" err="1" smtClean="0"/>
              <a:t>Warehouse</a:t>
            </a:r>
            <a:r>
              <a:rPr lang="tr-TR" dirty="0" smtClean="0"/>
              <a:t> is a star-</a:t>
            </a:r>
            <a:r>
              <a:rPr lang="tr-TR" dirty="0" err="1" smtClean="0"/>
              <a:t>schema</a:t>
            </a:r>
            <a:endParaRPr lang="tr-TR" dirty="0" smtClean="0"/>
          </a:p>
          <a:p>
            <a:pPr>
              <a:buFont typeface="Arial" pitchFamily="34" charset="0"/>
              <a:buChar char="•"/>
            </a:pPr>
            <a:endParaRPr lang="tr-TR" dirty="0" smtClean="0"/>
          </a:p>
          <a:p>
            <a:pPr>
              <a:buFont typeface="Arial" pitchFamily="34" charset="0"/>
              <a:buChar char="•"/>
            </a:pPr>
            <a:r>
              <a:rPr lang="tr-TR" dirty="0" smtClean="0"/>
              <a:t>To provide data integrity : first dimension tables and then fact tables are loaded</a:t>
            </a:r>
          </a:p>
          <a:p>
            <a:pPr>
              <a:buFont typeface="Arial" pitchFamily="34" charset="0"/>
              <a:buChar char="•"/>
            </a:pPr>
            <a:endParaRPr lang="tr-TR" dirty="0" smtClean="0"/>
          </a:p>
          <a:p>
            <a:pPr>
              <a:buFont typeface="Arial" pitchFamily="34" charset="0"/>
              <a:buChar char="•"/>
            </a:pPr>
            <a:r>
              <a:rPr lang="tr-TR" dirty="0" smtClean="0"/>
              <a:t>Generally only change data is loaded</a:t>
            </a:r>
          </a:p>
          <a:p>
            <a:endParaRPr lang="tr-TR" dirty="0" smtClean="0"/>
          </a:p>
          <a:p>
            <a:endParaRPr lang="tr-TR" dirty="0"/>
          </a:p>
        </p:txBody>
      </p:sp>
    </p:spTree>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57158" y="714356"/>
            <a:ext cx="2903359" cy="553998"/>
          </a:xfrm>
          <a:prstGeom prst="rect">
            <a:avLst/>
          </a:prstGeom>
          <a:noFill/>
        </p:spPr>
        <p:txBody>
          <a:bodyPr wrap="none" rtlCol="0">
            <a:spAutoFit/>
          </a:bodyPr>
          <a:lstStyle/>
          <a:p>
            <a:r>
              <a:rPr lang="tr-TR" sz="3000" b="1" dirty="0" err="1" smtClean="0">
                <a:solidFill>
                  <a:srgbClr val="C00000"/>
                </a:solidFill>
              </a:rPr>
              <a:t>Loading</a:t>
            </a:r>
            <a:r>
              <a:rPr lang="tr-TR" sz="3000" b="1" dirty="0" smtClean="0">
                <a:solidFill>
                  <a:srgbClr val="C00000"/>
                </a:solidFill>
              </a:rPr>
              <a:t> </a:t>
            </a:r>
            <a:r>
              <a:rPr lang="tr-TR" sz="3000" b="1" dirty="0" err="1" smtClean="0">
                <a:solidFill>
                  <a:srgbClr val="C00000"/>
                </a:solidFill>
              </a:rPr>
              <a:t>to</a:t>
            </a:r>
            <a:r>
              <a:rPr lang="tr-TR" sz="3000" b="1" dirty="0" smtClean="0">
                <a:solidFill>
                  <a:srgbClr val="C00000"/>
                </a:solidFill>
              </a:rPr>
              <a:t> DW</a:t>
            </a:r>
            <a:endParaRPr lang="tr-TR" sz="3000" b="1" dirty="0">
              <a:solidFill>
                <a:srgbClr val="C00000"/>
              </a:solidFill>
            </a:endParaRPr>
          </a:p>
        </p:txBody>
      </p:sp>
      <p:sp>
        <p:nvSpPr>
          <p:cNvPr id="3" name="2 Metin kutusu"/>
          <p:cNvSpPr txBox="1"/>
          <p:nvPr/>
        </p:nvSpPr>
        <p:spPr>
          <a:xfrm>
            <a:off x="357158" y="2285992"/>
            <a:ext cx="8358246" cy="923330"/>
          </a:xfrm>
          <a:prstGeom prst="rect">
            <a:avLst/>
          </a:prstGeom>
          <a:noFill/>
        </p:spPr>
        <p:txBody>
          <a:bodyPr wrap="square" rtlCol="0">
            <a:spAutoFit/>
          </a:bodyPr>
          <a:lstStyle/>
          <a:p>
            <a:endParaRPr lang="tr-TR" dirty="0" smtClean="0"/>
          </a:p>
          <a:p>
            <a:endParaRPr lang="tr-TR" dirty="0" smtClean="0"/>
          </a:p>
          <a:p>
            <a:endParaRPr lang="tr-TR" dirty="0"/>
          </a:p>
        </p:txBody>
      </p:sp>
      <p:pic>
        <p:nvPicPr>
          <p:cNvPr id="2050" name="Picture 2"/>
          <p:cNvPicPr>
            <a:picLocks noChangeAspect="1" noChangeArrowheads="1"/>
          </p:cNvPicPr>
          <p:nvPr/>
        </p:nvPicPr>
        <p:blipFill>
          <a:blip r:embed="rId3"/>
          <a:srcRect/>
          <a:stretch>
            <a:fillRect/>
          </a:stretch>
        </p:blipFill>
        <p:spPr bwMode="auto">
          <a:xfrm>
            <a:off x="142844" y="1357298"/>
            <a:ext cx="6500858" cy="4357718"/>
          </a:xfrm>
          <a:prstGeom prst="rect">
            <a:avLst/>
          </a:prstGeom>
          <a:noFill/>
          <a:ln w="9525">
            <a:noFill/>
            <a:miter lim="800000"/>
            <a:headEnd/>
            <a:tailEnd/>
          </a:ln>
          <a:effectLst/>
        </p:spPr>
      </p:pic>
      <p:sp>
        <p:nvSpPr>
          <p:cNvPr id="6" name="TextBox 5"/>
          <p:cNvSpPr txBox="1"/>
          <p:nvPr/>
        </p:nvSpPr>
        <p:spPr>
          <a:xfrm>
            <a:off x="5929322" y="3643314"/>
            <a:ext cx="3000396" cy="2308324"/>
          </a:xfrm>
          <a:prstGeom prst="rect">
            <a:avLst/>
          </a:prstGeom>
          <a:noFill/>
        </p:spPr>
        <p:txBody>
          <a:bodyPr wrap="square" rtlCol="0">
            <a:spAutoFit/>
          </a:bodyPr>
          <a:lstStyle/>
          <a:p>
            <a:pPr>
              <a:buFont typeface="Arial" pitchFamily="34" charset="0"/>
              <a:buNone/>
            </a:pPr>
            <a:r>
              <a:rPr lang="tr-TR" dirty="0" smtClean="0"/>
              <a:t>Dimension tables have a surrogate key, Normal key and attributes, </a:t>
            </a:r>
          </a:p>
          <a:p>
            <a:pPr>
              <a:buFont typeface="Arial" pitchFamily="34" charset="0"/>
              <a:buNone/>
            </a:pPr>
            <a:r>
              <a:rPr lang="tr-TR" dirty="0" smtClean="0"/>
              <a:t>Surrogate key should be a unique integer, a single field While normal key may have multiple field.</a:t>
            </a:r>
          </a:p>
          <a:p>
            <a:endParaRPr lang="tr-TR" dirty="0"/>
          </a:p>
        </p:txBody>
      </p:sp>
    </p:spTree>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728" y="803300"/>
            <a:ext cx="5575565" cy="553998"/>
          </a:xfrm>
          <a:prstGeom prst="rect">
            <a:avLst/>
          </a:prstGeom>
          <a:noFill/>
        </p:spPr>
        <p:txBody>
          <a:bodyPr wrap="none" rtlCol="0">
            <a:spAutoFit/>
          </a:bodyPr>
          <a:lstStyle/>
          <a:p>
            <a:r>
              <a:rPr lang="tr-TR" sz="3000" b="1" dirty="0" smtClean="0">
                <a:solidFill>
                  <a:srgbClr val="C00000"/>
                </a:solidFill>
              </a:rPr>
              <a:t>Slowly Changing Dimensions</a:t>
            </a:r>
            <a:endParaRPr lang="tr-TR" sz="3000" b="1" dirty="0">
              <a:solidFill>
                <a:srgbClr val="C00000"/>
              </a:solidFill>
            </a:endParaRPr>
          </a:p>
        </p:txBody>
      </p:sp>
      <p:sp>
        <p:nvSpPr>
          <p:cNvPr id="3" name="TextBox 2"/>
          <p:cNvSpPr txBox="1"/>
          <p:nvPr/>
        </p:nvSpPr>
        <p:spPr>
          <a:xfrm>
            <a:off x="785786" y="1714488"/>
            <a:ext cx="7858180" cy="2031325"/>
          </a:xfrm>
          <a:prstGeom prst="rect">
            <a:avLst/>
          </a:prstGeom>
          <a:noFill/>
        </p:spPr>
        <p:txBody>
          <a:bodyPr wrap="square" rtlCol="0">
            <a:spAutoFit/>
          </a:bodyPr>
          <a:lstStyle/>
          <a:p>
            <a:r>
              <a:rPr lang="en-US" dirty="0" smtClean="0"/>
              <a:t>The "Slowly Changing Dimension" problem is a common one particular to data warehousing. </a:t>
            </a:r>
            <a:endParaRPr lang="tr-TR" dirty="0" smtClean="0"/>
          </a:p>
          <a:p>
            <a:endParaRPr lang="tr-TR" dirty="0" smtClean="0"/>
          </a:p>
          <a:p>
            <a:r>
              <a:rPr lang="tr-TR" dirty="0" smtClean="0"/>
              <a:t>Briefly, </a:t>
            </a:r>
            <a:r>
              <a:rPr lang="en-US" dirty="0" smtClean="0"/>
              <a:t>this applies to cases where the attribute for a record </a:t>
            </a:r>
            <a:r>
              <a:rPr lang="tr-TR" dirty="0" smtClean="0"/>
              <a:t>changes over</a:t>
            </a:r>
            <a:r>
              <a:rPr lang="en-US" dirty="0" smtClean="0"/>
              <a:t> time. </a:t>
            </a:r>
            <a:endParaRPr lang="tr-TR" dirty="0" smtClean="0"/>
          </a:p>
          <a:p>
            <a:endParaRPr lang="tr-TR" dirty="0" smtClean="0"/>
          </a:p>
          <a:p>
            <a:r>
              <a:rPr lang="en-US" dirty="0" smtClean="0"/>
              <a:t>We give an example</a:t>
            </a:r>
            <a:r>
              <a:rPr lang="tr-TR" dirty="0" smtClean="0"/>
              <a:t>: </a:t>
            </a:r>
            <a:endParaRPr lang="tr-TR" dirty="0"/>
          </a:p>
        </p:txBody>
      </p:sp>
      <p:sp>
        <p:nvSpPr>
          <p:cNvPr id="6" name="TextBox 5"/>
          <p:cNvSpPr txBox="1"/>
          <p:nvPr/>
        </p:nvSpPr>
        <p:spPr>
          <a:xfrm>
            <a:off x="857224" y="4572008"/>
            <a:ext cx="7643866" cy="923330"/>
          </a:xfrm>
          <a:prstGeom prst="rect">
            <a:avLst/>
          </a:prstGeom>
          <a:noFill/>
        </p:spPr>
        <p:txBody>
          <a:bodyPr wrap="square" rtlCol="0">
            <a:spAutoFit/>
          </a:bodyPr>
          <a:lstStyle/>
          <a:p>
            <a:r>
              <a:rPr lang="tr-TR" dirty="0" smtClean="0"/>
              <a:t>Later  he moved to İstanbul.</a:t>
            </a:r>
          </a:p>
          <a:p>
            <a:r>
              <a:rPr lang="en-US" dirty="0" smtClean="0"/>
              <a:t>How should </a:t>
            </a:r>
            <a:r>
              <a:rPr lang="tr-TR" dirty="0" smtClean="0"/>
              <a:t> </a:t>
            </a:r>
            <a:r>
              <a:rPr lang="tr-TR" dirty="0" err="1" smtClean="0"/>
              <a:t>company</a:t>
            </a:r>
            <a:r>
              <a:rPr lang="tr-TR" dirty="0" smtClean="0"/>
              <a:t> </a:t>
            </a:r>
            <a:r>
              <a:rPr lang="en-US" dirty="0" smtClean="0"/>
              <a:t>modify its </a:t>
            </a:r>
            <a:r>
              <a:rPr lang="tr-TR" dirty="0" smtClean="0"/>
              <a:t>customer </a:t>
            </a:r>
            <a:r>
              <a:rPr lang="en-US" dirty="0" smtClean="0"/>
              <a:t>table to reflect this change? This is the "Slowly Changing Dimension" problem.</a:t>
            </a:r>
            <a:endParaRPr lang="tr-TR" dirty="0"/>
          </a:p>
        </p:txBody>
      </p:sp>
      <p:graphicFrame>
        <p:nvGraphicFramePr>
          <p:cNvPr id="7" name="Table 6"/>
          <p:cNvGraphicFramePr>
            <a:graphicFrameLocks noGrp="1"/>
          </p:cNvGraphicFramePr>
          <p:nvPr/>
        </p:nvGraphicFramePr>
        <p:xfrm>
          <a:off x="4143372" y="3505204"/>
          <a:ext cx="3479800" cy="495300"/>
        </p:xfrm>
        <a:graphic>
          <a:graphicData uri="http://schemas.openxmlformats.org/drawingml/2006/table">
            <a:tbl>
              <a:tblPr/>
              <a:tblGrid>
                <a:gridCol w="1206500"/>
                <a:gridCol w="1435100"/>
                <a:gridCol w="838200"/>
              </a:tblGrid>
              <a:tr h="247650">
                <a:tc>
                  <a:txBody>
                    <a:bodyPr/>
                    <a:lstStyle/>
                    <a:p>
                      <a:pPr algn="l" fontAlgn="b"/>
                      <a:r>
                        <a:rPr lang="tr-TR" sz="1500" b="0" i="0" u="none" strike="noStrike">
                          <a:solidFill>
                            <a:srgbClr val="000000"/>
                          </a:solidFill>
                          <a:latin typeface="Calibri"/>
                        </a:rPr>
                        <a:t>Customer 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a:solidFill>
                            <a:srgbClr val="000000"/>
                          </a:solidFill>
                          <a:latin typeface="Calibri"/>
                        </a:rPr>
                        <a:t>Name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a:solidFill>
                            <a:srgbClr val="000000"/>
                          </a:solidFill>
                          <a:latin typeface="Calibri"/>
                        </a:rPr>
                        <a:t>City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a:txBody>
                    <a:bodyPr/>
                    <a:lstStyle/>
                    <a:p>
                      <a:pPr algn="l" fontAlgn="b"/>
                      <a:r>
                        <a:rPr lang="tr-TR" sz="1500" b="0" i="0" u="none" strike="noStrike">
                          <a:solidFill>
                            <a:srgbClr val="000000"/>
                          </a:solidFill>
                          <a:latin typeface="Calibri"/>
                        </a:rPr>
                        <a:t>1001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a:solidFill>
                            <a:srgbClr val="000000"/>
                          </a:solidFill>
                          <a:latin typeface="Calibri"/>
                        </a:rPr>
                        <a:t>Ahmet ak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dirty="0">
                          <a:solidFill>
                            <a:srgbClr val="000000"/>
                          </a:solidFill>
                          <a:latin typeface="Calibri"/>
                        </a:rPr>
                        <a:t>Ankara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786" y="1571612"/>
            <a:ext cx="7429552" cy="3139321"/>
          </a:xfrm>
          <a:prstGeom prst="rect">
            <a:avLst/>
          </a:prstGeom>
          <a:noFill/>
        </p:spPr>
        <p:txBody>
          <a:bodyPr wrap="square" rtlCol="0">
            <a:spAutoFit/>
          </a:bodyPr>
          <a:lstStyle/>
          <a:p>
            <a:r>
              <a:rPr lang="en-US" dirty="0" smtClean="0"/>
              <a:t>There are three ways to solve this type of problem, and they are categorized as follows:</a:t>
            </a:r>
            <a:endParaRPr lang="tr-TR" dirty="0" smtClean="0"/>
          </a:p>
          <a:p>
            <a:endParaRPr lang="en-US" dirty="0" smtClean="0"/>
          </a:p>
          <a:p>
            <a:r>
              <a:rPr lang="en-US" dirty="0" smtClean="0"/>
              <a:t>Ty</a:t>
            </a:r>
            <a:r>
              <a:rPr lang="tr-TR" dirty="0" smtClean="0"/>
              <a:t>pe 1:</a:t>
            </a:r>
            <a:r>
              <a:rPr lang="en-US" dirty="0" smtClean="0"/>
              <a:t> The new record replaces the original record. No trace of the old record exists.</a:t>
            </a:r>
            <a:endParaRPr lang="tr-TR" dirty="0" smtClean="0"/>
          </a:p>
          <a:p>
            <a:endParaRPr lang="en-US" dirty="0" smtClean="0"/>
          </a:p>
          <a:p>
            <a:r>
              <a:rPr lang="en-US" dirty="0" err="1" smtClean="0"/>
              <a:t>Typ</a:t>
            </a:r>
            <a:r>
              <a:rPr lang="tr-TR" dirty="0" smtClean="0"/>
              <a:t>e 2</a:t>
            </a:r>
            <a:r>
              <a:rPr lang="en-US" dirty="0" smtClean="0"/>
              <a:t>:</a:t>
            </a:r>
            <a:r>
              <a:rPr lang="tr-TR" dirty="0" smtClean="0"/>
              <a:t> </a:t>
            </a:r>
            <a:r>
              <a:rPr lang="en-US" dirty="0" smtClean="0"/>
              <a:t> A new record is added into the customer dimension table. Therefore, the customer is treated essentially as two people.</a:t>
            </a:r>
            <a:endParaRPr lang="tr-TR" dirty="0" smtClean="0"/>
          </a:p>
          <a:p>
            <a:endParaRPr lang="en-US" dirty="0" smtClean="0"/>
          </a:p>
          <a:p>
            <a:r>
              <a:rPr lang="en-US" dirty="0" smtClean="0"/>
              <a:t>Type </a:t>
            </a:r>
            <a:r>
              <a:rPr lang="tr-TR" dirty="0" smtClean="0"/>
              <a:t>3:</a:t>
            </a:r>
            <a:r>
              <a:rPr lang="en-US" dirty="0" smtClean="0"/>
              <a:t> The original record is modified</a:t>
            </a:r>
            <a:r>
              <a:rPr lang="tr-TR" dirty="0" smtClean="0"/>
              <a:t>, but the old value is also kept.</a:t>
            </a:r>
            <a:endParaRPr lang="en-US" dirty="0" smtClean="0"/>
          </a:p>
          <a:p>
            <a:endParaRPr lang="tr-TR" dirty="0"/>
          </a:p>
        </p:txBody>
      </p:sp>
    </p:spTree>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85721" y="857232"/>
            <a:ext cx="8072494" cy="553998"/>
          </a:xfrm>
          <a:prstGeom prst="rect">
            <a:avLst/>
          </a:prstGeom>
          <a:noFill/>
        </p:spPr>
        <p:txBody>
          <a:bodyPr wrap="square" rtlCol="0">
            <a:spAutoFit/>
          </a:bodyPr>
          <a:lstStyle/>
          <a:p>
            <a:pPr algn="ctr"/>
            <a:r>
              <a:rPr lang="en-US" sz="3000" b="1" dirty="0" smtClean="0">
                <a:solidFill>
                  <a:srgbClr val="C00000"/>
                </a:solidFill>
              </a:rPr>
              <a:t>Type 1 Dimension</a:t>
            </a:r>
            <a:endParaRPr lang="tr-TR" sz="3000" b="1" dirty="0">
              <a:solidFill>
                <a:srgbClr val="C00000"/>
              </a:solidFill>
            </a:endParaRPr>
          </a:p>
        </p:txBody>
      </p:sp>
      <p:graphicFrame>
        <p:nvGraphicFramePr>
          <p:cNvPr id="4" name="Table 3"/>
          <p:cNvGraphicFramePr>
            <a:graphicFrameLocks noGrp="1"/>
          </p:cNvGraphicFramePr>
          <p:nvPr/>
        </p:nvGraphicFramePr>
        <p:xfrm>
          <a:off x="3143240" y="2714620"/>
          <a:ext cx="3479800" cy="495300"/>
        </p:xfrm>
        <a:graphic>
          <a:graphicData uri="http://schemas.openxmlformats.org/drawingml/2006/table">
            <a:tbl>
              <a:tblPr/>
              <a:tblGrid>
                <a:gridCol w="1206500"/>
                <a:gridCol w="1435100"/>
                <a:gridCol w="838200"/>
              </a:tblGrid>
              <a:tr h="247650">
                <a:tc>
                  <a:txBody>
                    <a:bodyPr/>
                    <a:lstStyle/>
                    <a:p>
                      <a:pPr algn="l" fontAlgn="b"/>
                      <a:r>
                        <a:rPr lang="tr-TR" sz="1500" b="0" i="0" u="none" strike="noStrike">
                          <a:solidFill>
                            <a:srgbClr val="000000"/>
                          </a:solidFill>
                          <a:latin typeface="Calibri"/>
                        </a:rPr>
                        <a:t>Customer 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a:solidFill>
                            <a:srgbClr val="000000"/>
                          </a:solidFill>
                          <a:latin typeface="Calibri"/>
                        </a:rPr>
                        <a:t>Name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a:solidFill>
                            <a:srgbClr val="000000"/>
                          </a:solidFill>
                          <a:latin typeface="Calibri"/>
                        </a:rPr>
                        <a:t>City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a:txBody>
                    <a:bodyPr/>
                    <a:lstStyle/>
                    <a:p>
                      <a:pPr algn="l" fontAlgn="b"/>
                      <a:r>
                        <a:rPr lang="tr-TR" sz="1500" b="0" i="0" u="none" strike="noStrike">
                          <a:solidFill>
                            <a:srgbClr val="000000"/>
                          </a:solidFill>
                          <a:latin typeface="Calibri"/>
                        </a:rPr>
                        <a:t>1001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a:solidFill>
                            <a:srgbClr val="000000"/>
                          </a:solidFill>
                          <a:latin typeface="Calibri"/>
                        </a:rPr>
                        <a:t>Ahmet ak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dirty="0">
                          <a:solidFill>
                            <a:srgbClr val="000000"/>
                          </a:solidFill>
                          <a:latin typeface="Calibri"/>
                        </a:rPr>
                        <a:t>İstanbul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714348" y="2714620"/>
            <a:ext cx="2133918" cy="369332"/>
          </a:xfrm>
          <a:prstGeom prst="rect">
            <a:avLst/>
          </a:prstGeom>
          <a:noFill/>
        </p:spPr>
        <p:txBody>
          <a:bodyPr wrap="none" rtlCol="0">
            <a:spAutoFit/>
          </a:bodyPr>
          <a:lstStyle/>
          <a:p>
            <a:r>
              <a:rPr lang="tr-TR" dirty="0" smtClean="0"/>
              <a:t>New </a:t>
            </a:r>
            <a:r>
              <a:rPr lang="tr-TR" dirty="0" err="1" smtClean="0"/>
              <a:t>record</a:t>
            </a:r>
            <a:r>
              <a:rPr lang="tr-TR" dirty="0" smtClean="0"/>
              <a:t> will be:</a:t>
            </a:r>
            <a:endParaRPr lang="tr-TR" dirty="0"/>
          </a:p>
        </p:txBody>
      </p:sp>
      <p:sp>
        <p:nvSpPr>
          <p:cNvPr id="6" name="TextBox 5"/>
          <p:cNvSpPr txBox="1"/>
          <p:nvPr/>
        </p:nvSpPr>
        <p:spPr>
          <a:xfrm>
            <a:off x="642910" y="1714488"/>
            <a:ext cx="7572428" cy="646331"/>
          </a:xfrm>
          <a:prstGeom prst="rect">
            <a:avLst/>
          </a:prstGeom>
          <a:noFill/>
        </p:spPr>
        <p:txBody>
          <a:bodyPr wrap="square" rtlCol="0">
            <a:spAutoFit/>
          </a:bodyPr>
          <a:lstStyle/>
          <a:p>
            <a:r>
              <a:rPr lang="tr-TR" dirty="0" smtClean="0"/>
              <a:t>T</a:t>
            </a:r>
            <a:r>
              <a:rPr lang="en-US" dirty="0" smtClean="0"/>
              <a:t>he new information simply overwrites the original information. In other words, no history is kept.</a:t>
            </a:r>
            <a:endParaRPr lang="tr-TR" dirty="0"/>
          </a:p>
        </p:txBody>
      </p:sp>
      <p:sp>
        <p:nvSpPr>
          <p:cNvPr id="7" name="TextBox 6"/>
          <p:cNvSpPr txBox="1"/>
          <p:nvPr/>
        </p:nvSpPr>
        <p:spPr>
          <a:xfrm>
            <a:off x="785786" y="4000504"/>
            <a:ext cx="8020144" cy="1477328"/>
          </a:xfrm>
          <a:prstGeom prst="rect">
            <a:avLst/>
          </a:prstGeom>
          <a:noFill/>
        </p:spPr>
        <p:txBody>
          <a:bodyPr wrap="none" rtlCol="0">
            <a:spAutoFit/>
          </a:bodyPr>
          <a:lstStyle/>
          <a:p>
            <a:r>
              <a:rPr lang="en-US" dirty="0" smtClean="0"/>
              <a:t>This is the easiest way to handle the Slowly Changing Dimension problem</a:t>
            </a:r>
            <a:r>
              <a:rPr lang="tr-TR" dirty="0" smtClean="0"/>
              <a:t>.</a:t>
            </a:r>
          </a:p>
          <a:p>
            <a:r>
              <a:rPr lang="tr-TR" dirty="0" smtClean="0"/>
              <a:t>But the historical data is lost. Company doesn’t know the previous city of the </a:t>
            </a:r>
          </a:p>
          <a:p>
            <a:r>
              <a:rPr lang="tr-TR" dirty="0" smtClean="0"/>
              <a:t>Customer.</a:t>
            </a:r>
          </a:p>
          <a:p>
            <a:endParaRPr lang="tr-TR" dirty="0" smtClean="0"/>
          </a:p>
          <a:p>
            <a:r>
              <a:rPr lang="tr-TR" dirty="0" smtClean="0"/>
              <a:t>This type can be used when history of data is not important.</a:t>
            </a:r>
            <a:endParaRPr lang="tr-TR" dirty="0"/>
          </a:p>
        </p:txBody>
      </p:sp>
    </p:spTree>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14282" y="785794"/>
            <a:ext cx="8286808" cy="553998"/>
          </a:xfrm>
          <a:prstGeom prst="rect">
            <a:avLst/>
          </a:prstGeom>
          <a:noFill/>
        </p:spPr>
        <p:txBody>
          <a:bodyPr wrap="square" rtlCol="0">
            <a:spAutoFit/>
          </a:bodyPr>
          <a:lstStyle/>
          <a:p>
            <a:pPr algn="ctr"/>
            <a:r>
              <a:rPr lang="en-US" sz="3000" b="1" dirty="0" smtClean="0">
                <a:solidFill>
                  <a:srgbClr val="C00000"/>
                </a:solidFill>
              </a:rPr>
              <a:t>Type </a:t>
            </a:r>
            <a:r>
              <a:rPr lang="tr-TR" sz="3000" b="1" dirty="0" smtClean="0">
                <a:solidFill>
                  <a:srgbClr val="C00000"/>
                </a:solidFill>
              </a:rPr>
              <a:t>2</a:t>
            </a:r>
            <a:r>
              <a:rPr lang="en-US" sz="3000" b="1" dirty="0" smtClean="0">
                <a:solidFill>
                  <a:srgbClr val="C00000"/>
                </a:solidFill>
              </a:rPr>
              <a:t> Dimension</a:t>
            </a:r>
            <a:endParaRPr lang="tr-TR" sz="3000" b="1" dirty="0">
              <a:solidFill>
                <a:srgbClr val="C00000"/>
              </a:solidFill>
            </a:endParaRPr>
          </a:p>
        </p:txBody>
      </p:sp>
      <p:sp>
        <p:nvSpPr>
          <p:cNvPr id="10" name="TextBox 9"/>
          <p:cNvSpPr txBox="1"/>
          <p:nvPr/>
        </p:nvSpPr>
        <p:spPr>
          <a:xfrm>
            <a:off x="500035" y="1714488"/>
            <a:ext cx="8358246" cy="923330"/>
          </a:xfrm>
          <a:prstGeom prst="rect">
            <a:avLst/>
          </a:prstGeom>
          <a:noFill/>
        </p:spPr>
        <p:txBody>
          <a:bodyPr wrap="square" rtlCol="0">
            <a:spAutoFit/>
          </a:bodyPr>
          <a:lstStyle/>
          <a:p>
            <a:r>
              <a:rPr lang="tr-TR" dirty="0" smtClean="0"/>
              <a:t>A</a:t>
            </a:r>
            <a:r>
              <a:rPr lang="en-US" dirty="0" smtClean="0"/>
              <a:t> new record is added to the table to represent the new information. Therefore, both the original and the new record will be present. The new record gets its own primary key.</a:t>
            </a:r>
            <a:endParaRPr lang="tr-TR" dirty="0"/>
          </a:p>
        </p:txBody>
      </p:sp>
      <p:graphicFrame>
        <p:nvGraphicFramePr>
          <p:cNvPr id="11" name="Table 10"/>
          <p:cNvGraphicFramePr>
            <a:graphicFrameLocks noGrp="1"/>
          </p:cNvGraphicFramePr>
          <p:nvPr/>
        </p:nvGraphicFramePr>
        <p:xfrm>
          <a:off x="2928926" y="3114678"/>
          <a:ext cx="3479800" cy="742950"/>
        </p:xfrm>
        <a:graphic>
          <a:graphicData uri="http://schemas.openxmlformats.org/drawingml/2006/table">
            <a:tbl>
              <a:tblPr/>
              <a:tblGrid>
                <a:gridCol w="1206500"/>
                <a:gridCol w="1435100"/>
                <a:gridCol w="838200"/>
              </a:tblGrid>
              <a:tr h="247650">
                <a:tc>
                  <a:txBody>
                    <a:bodyPr/>
                    <a:lstStyle/>
                    <a:p>
                      <a:pPr algn="l" fontAlgn="b"/>
                      <a:r>
                        <a:rPr lang="tr-TR" sz="1500" b="0" i="0" u="none" strike="noStrike">
                          <a:solidFill>
                            <a:srgbClr val="000000"/>
                          </a:solidFill>
                          <a:latin typeface="Calibri"/>
                        </a:rPr>
                        <a:t>Customer 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a:solidFill>
                            <a:srgbClr val="000000"/>
                          </a:solidFill>
                          <a:latin typeface="Calibri"/>
                        </a:rPr>
                        <a:t>Name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a:solidFill>
                            <a:srgbClr val="000000"/>
                          </a:solidFill>
                          <a:latin typeface="Calibri"/>
                        </a:rPr>
                        <a:t>City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a:txBody>
                    <a:bodyPr/>
                    <a:lstStyle/>
                    <a:p>
                      <a:pPr algn="l" fontAlgn="b"/>
                      <a:r>
                        <a:rPr lang="tr-TR" sz="1500" b="0" i="0" u="none" strike="noStrike">
                          <a:solidFill>
                            <a:srgbClr val="000000"/>
                          </a:solidFill>
                          <a:latin typeface="Calibri"/>
                        </a:rPr>
                        <a:t>1001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a:solidFill>
                            <a:srgbClr val="000000"/>
                          </a:solidFill>
                          <a:latin typeface="Calibri"/>
                        </a:rPr>
                        <a:t>Ahmet ak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a:solidFill>
                            <a:srgbClr val="000000"/>
                          </a:solidFill>
                          <a:latin typeface="Calibri"/>
                        </a:rPr>
                        <a:t>Ankara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a:txBody>
                    <a:bodyPr/>
                    <a:lstStyle/>
                    <a:p>
                      <a:pPr algn="l" fontAlgn="b"/>
                      <a:r>
                        <a:rPr lang="tr-TR" sz="1500" b="0" i="0" u="none" strike="noStrike">
                          <a:solidFill>
                            <a:srgbClr val="000000"/>
                          </a:solidFill>
                          <a:latin typeface="Calibri"/>
                        </a:rPr>
                        <a:t>1002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a:solidFill>
                            <a:srgbClr val="000000"/>
                          </a:solidFill>
                          <a:latin typeface="Calibri"/>
                        </a:rPr>
                        <a:t>Ahmet ak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500" b="0" i="0" u="none" strike="noStrike" dirty="0">
                          <a:solidFill>
                            <a:srgbClr val="000000"/>
                          </a:solidFill>
                          <a:latin typeface="Calibri"/>
                        </a:rPr>
                        <a:t>İstanbul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2" name="TextBox 11"/>
          <p:cNvSpPr txBox="1"/>
          <p:nvPr/>
        </p:nvSpPr>
        <p:spPr>
          <a:xfrm>
            <a:off x="571472" y="3059668"/>
            <a:ext cx="1672253" cy="369332"/>
          </a:xfrm>
          <a:prstGeom prst="rect">
            <a:avLst/>
          </a:prstGeom>
          <a:noFill/>
        </p:spPr>
        <p:txBody>
          <a:bodyPr wrap="none" rtlCol="0">
            <a:spAutoFit/>
          </a:bodyPr>
          <a:lstStyle/>
          <a:p>
            <a:r>
              <a:rPr lang="tr-TR" dirty="0" smtClean="0"/>
              <a:t>Result will be :</a:t>
            </a:r>
            <a:endParaRPr lang="tr-TR" dirty="0"/>
          </a:p>
        </p:txBody>
      </p:sp>
      <p:sp>
        <p:nvSpPr>
          <p:cNvPr id="13" name="TextBox 12"/>
          <p:cNvSpPr txBox="1"/>
          <p:nvPr/>
        </p:nvSpPr>
        <p:spPr>
          <a:xfrm>
            <a:off x="642910" y="4357694"/>
            <a:ext cx="8161209" cy="1200329"/>
          </a:xfrm>
          <a:prstGeom prst="rect">
            <a:avLst/>
          </a:prstGeom>
          <a:noFill/>
        </p:spPr>
        <p:txBody>
          <a:bodyPr wrap="none" rtlCol="0">
            <a:spAutoFit/>
          </a:bodyPr>
          <a:lstStyle/>
          <a:p>
            <a:r>
              <a:rPr lang="tr-TR" dirty="0" smtClean="0"/>
              <a:t>In this approach, history of data is kept. But, the size of the table will increase.</a:t>
            </a:r>
          </a:p>
          <a:p>
            <a:r>
              <a:rPr lang="tr-TR" dirty="0" smtClean="0"/>
              <a:t>And ETL process will be complicated.</a:t>
            </a:r>
          </a:p>
          <a:p>
            <a:endParaRPr lang="tr-TR" dirty="0" smtClean="0"/>
          </a:p>
          <a:p>
            <a:r>
              <a:rPr lang="tr-TR" dirty="0" smtClean="0"/>
              <a:t>When tracking the changes is important, this type of dimension could be used.</a:t>
            </a:r>
            <a:endParaRPr lang="tr-TR" dirty="0"/>
          </a:p>
        </p:txBody>
      </p:sp>
    </p:spTree>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94671" y="731862"/>
            <a:ext cx="7663543" cy="553998"/>
          </a:xfrm>
          <a:prstGeom prst="rect">
            <a:avLst/>
          </a:prstGeom>
          <a:noFill/>
        </p:spPr>
        <p:txBody>
          <a:bodyPr wrap="square" rtlCol="0">
            <a:spAutoFit/>
          </a:bodyPr>
          <a:lstStyle/>
          <a:p>
            <a:pPr algn="ctr"/>
            <a:r>
              <a:rPr lang="en-US" sz="3000" b="1" dirty="0" smtClean="0">
                <a:solidFill>
                  <a:srgbClr val="C00000"/>
                </a:solidFill>
              </a:rPr>
              <a:t>Type </a:t>
            </a:r>
            <a:r>
              <a:rPr lang="tr-TR" sz="3000" b="1" dirty="0" smtClean="0">
                <a:solidFill>
                  <a:srgbClr val="C00000"/>
                </a:solidFill>
              </a:rPr>
              <a:t>3</a:t>
            </a:r>
            <a:r>
              <a:rPr lang="en-US" sz="3000" b="1" dirty="0" smtClean="0">
                <a:solidFill>
                  <a:srgbClr val="C00000"/>
                </a:solidFill>
              </a:rPr>
              <a:t> Dimension</a:t>
            </a:r>
            <a:endParaRPr lang="tr-TR" sz="3000" b="1" dirty="0">
              <a:solidFill>
                <a:srgbClr val="C00000"/>
              </a:solidFill>
            </a:endParaRPr>
          </a:p>
        </p:txBody>
      </p:sp>
      <p:sp>
        <p:nvSpPr>
          <p:cNvPr id="4" name="TextBox 3"/>
          <p:cNvSpPr txBox="1"/>
          <p:nvPr/>
        </p:nvSpPr>
        <p:spPr>
          <a:xfrm>
            <a:off x="285720" y="1442853"/>
            <a:ext cx="8429684" cy="1477328"/>
          </a:xfrm>
          <a:prstGeom prst="rect">
            <a:avLst/>
          </a:prstGeom>
          <a:noFill/>
        </p:spPr>
        <p:txBody>
          <a:bodyPr wrap="square" rtlCol="0">
            <a:spAutoFit/>
          </a:bodyPr>
          <a:lstStyle/>
          <a:p>
            <a:r>
              <a:rPr lang="en-US" dirty="0" smtClean="0"/>
              <a:t>In Type 3 Slowly Changing Dimension, </a:t>
            </a:r>
            <a:endParaRPr lang="tr-TR" dirty="0" smtClean="0"/>
          </a:p>
          <a:p>
            <a:r>
              <a:rPr lang="tr-TR" dirty="0" smtClean="0"/>
              <a:t>T</a:t>
            </a:r>
            <a:r>
              <a:rPr lang="en-US" dirty="0" smtClean="0"/>
              <a:t>here will be two columns to indicate the particular attribute of interest, one indicating the original value, and one indicating the current value. </a:t>
            </a:r>
            <a:endParaRPr lang="tr-TR" dirty="0" smtClean="0"/>
          </a:p>
          <a:p>
            <a:r>
              <a:rPr lang="en-US" dirty="0" smtClean="0"/>
              <a:t>There will also be a column that indicates when the current value becomes active</a:t>
            </a:r>
            <a:r>
              <a:rPr lang="tr-TR" dirty="0" smtClean="0"/>
              <a:t> (date value)</a:t>
            </a:r>
            <a:endParaRPr lang="tr-TR" dirty="0"/>
          </a:p>
        </p:txBody>
      </p:sp>
      <p:sp>
        <p:nvSpPr>
          <p:cNvPr id="6" name="TextBox 5"/>
          <p:cNvSpPr txBox="1"/>
          <p:nvPr/>
        </p:nvSpPr>
        <p:spPr>
          <a:xfrm>
            <a:off x="428596" y="3143248"/>
            <a:ext cx="7032694" cy="369332"/>
          </a:xfrm>
          <a:prstGeom prst="rect">
            <a:avLst/>
          </a:prstGeom>
          <a:noFill/>
        </p:spPr>
        <p:txBody>
          <a:bodyPr wrap="none" rtlCol="0">
            <a:spAutoFit/>
          </a:bodyPr>
          <a:lstStyle/>
          <a:p>
            <a:r>
              <a:rPr lang="tr-TR" dirty="0" smtClean="0"/>
              <a:t>After Customer moves to İstanbul, the table will be shown as below:</a:t>
            </a:r>
            <a:endParaRPr lang="tr-TR" dirty="0"/>
          </a:p>
        </p:txBody>
      </p:sp>
      <p:sp>
        <p:nvSpPr>
          <p:cNvPr id="7" name="TextBox 6"/>
          <p:cNvSpPr txBox="1"/>
          <p:nvPr/>
        </p:nvSpPr>
        <p:spPr>
          <a:xfrm>
            <a:off x="500034" y="4857760"/>
            <a:ext cx="6122189" cy="923330"/>
          </a:xfrm>
          <a:prstGeom prst="rect">
            <a:avLst/>
          </a:prstGeom>
          <a:noFill/>
        </p:spPr>
        <p:txBody>
          <a:bodyPr wrap="none" rtlCol="0">
            <a:spAutoFit/>
          </a:bodyPr>
          <a:lstStyle/>
          <a:p>
            <a:r>
              <a:rPr lang="tr-TR" dirty="0" smtClean="0"/>
              <a:t>Keeps some historical data,  (</a:t>
            </a:r>
            <a:r>
              <a:rPr lang="tr-TR" dirty="0" err="1" smtClean="0"/>
              <a:t>only</a:t>
            </a:r>
            <a:r>
              <a:rPr lang="tr-TR" dirty="0" smtClean="0"/>
              <a:t>  1 </a:t>
            </a:r>
            <a:r>
              <a:rPr lang="tr-TR" dirty="0" err="1" smtClean="0"/>
              <a:t>historical</a:t>
            </a:r>
            <a:r>
              <a:rPr lang="tr-TR" dirty="0" smtClean="0"/>
              <a:t> data, </a:t>
            </a:r>
            <a:r>
              <a:rPr lang="tr-TR" dirty="0" err="1" smtClean="0"/>
              <a:t>here</a:t>
            </a:r>
            <a:r>
              <a:rPr lang="tr-TR" dirty="0" smtClean="0"/>
              <a:t>) </a:t>
            </a:r>
          </a:p>
          <a:p>
            <a:r>
              <a:rPr lang="tr-TR" dirty="0" smtClean="0"/>
              <a:t>size is not increasing more.</a:t>
            </a:r>
          </a:p>
          <a:p>
            <a:r>
              <a:rPr lang="tr-TR" dirty="0" smtClean="0"/>
              <a:t>This type is rarely used.</a:t>
            </a:r>
            <a:endParaRPr lang="tr-TR" dirty="0"/>
          </a:p>
        </p:txBody>
      </p:sp>
      <p:graphicFrame>
        <p:nvGraphicFramePr>
          <p:cNvPr id="9" name="8 Tablo"/>
          <p:cNvGraphicFramePr>
            <a:graphicFrameLocks noGrp="1"/>
          </p:cNvGraphicFramePr>
          <p:nvPr/>
        </p:nvGraphicFramePr>
        <p:xfrm>
          <a:off x="674702" y="3881444"/>
          <a:ext cx="5969000" cy="476250"/>
        </p:xfrm>
        <a:graphic>
          <a:graphicData uri="http://schemas.openxmlformats.org/drawingml/2006/table">
            <a:tbl>
              <a:tblPr/>
              <a:tblGrid>
                <a:gridCol w="1143000"/>
                <a:gridCol w="1092200"/>
                <a:gridCol w="1282700"/>
                <a:gridCol w="1143000"/>
                <a:gridCol w="1308100"/>
              </a:tblGrid>
              <a:tr h="238125">
                <a:tc>
                  <a:txBody>
                    <a:bodyPr/>
                    <a:lstStyle/>
                    <a:p>
                      <a:pPr algn="l" fontAlgn="b"/>
                      <a:r>
                        <a:rPr lang="tr-TR" sz="1400" b="0" i="0" u="none" strike="noStrike">
                          <a:solidFill>
                            <a:srgbClr val="000000"/>
                          </a:solidFill>
                          <a:latin typeface="Calibri"/>
                        </a:rPr>
                        <a:t>customer_id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400" b="0" i="0" u="none" strike="noStrike">
                          <a:solidFill>
                            <a:srgbClr val="000000"/>
                          </a:solidFill>
                          <a:latin typeface="Calibri"/>
                        </a:rPr>
                        <a:t>name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400" b="0" i="0" u="none" strike="noStrike">
                          <a:solidFill>
                            <a:srgbClr val="000000"/>
                          </a:solidFill>
                          <a:latin typeface="Calibri"/>
                        </a:rPr>
                        <a:t>original_city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400" b="0" i="0" u="none" strike="noStrike">
                          <a:solidFill>
                            <a:srgbClr val="000000"/>
                          </a:solidFill>
                          <a:latin typeface="Calibri"/>
                        </a:rPr>
                        <a:t>current_city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400" b="0" i="0" u="none" strike="noStrike">
                          <a:solidFill>
                            <a:srgbClr val="000000"/>
                          </a:solidFill>
                          <a:latin typeface="Calibri"/>
                        </a:rPr>
                        <a:t>effective_date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125">
                <a:tc>
                  <a:txBody>
                    <a:bodyPr/>
                    <a:lstStyle/>
                    <a:p>
                      <a:pPr algn="l" fontAlgn="b"/>
                      <a:r>
                        <a:rPr lang="tr-TR" sz="1400" b="0" i="0" u="none" strike="noStrike">
                          <a:solidFill>
                            <a:srgbClr val="000000"/>
                          </a:solidFill>
                          <a:latin typeface="Calibri"/>
                        </a:rPr>
                        <a:t>1001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400" b="0" i="0" u="none" strike="noStrike">
                          <a:solidFill>
                            <a:srgbClr val="000000"/>
                          </a:solidFill>
                          <a:latin typeface="Calibri"/>
                        </a:rPr>
                        <a:t>Ahmet Ak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400" b="0" i="0" u="none" strike="noStrike">
                          <a:solidFill>
                            <a:srgbClr val="000000"/>
                          </a:solidFill>
                          <a:latin typeface="Calibri"/>
                        </a:rPr>
                        <a:t>Ankara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400" b="0" i="0" u="none" strike="noStrike">
                          <a:solidFill>
                            <a:srgbClr val="000000"/>
                          </a:solidFill>
                          <a:latin typeface="Calibri"/>
                        </a:rPr>
                        <a:t>İstanbul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400" b="0" i="0" u="none" strike="noStrike" dirty="0">
                          <a:solidFill>
                            <a:srgbClr val="000000"/>
                          </a:solidFill>
                          <a:latin typeface="Calibri"/>
                        </a:rPr>
                        <a:t>24.03.2014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908985" y="1089052"/>
            <a:ext cx="3878306" cy="553998"/>
          </a:xfrm>
          <a:prstGeom prst="rect">
            <a:avLst/>
          </a:prstGeom>
          <a:noFill/>
        </p:spPr>
        <p:txBody>
          <a:bodyPr wrap="none" rtlCol="0">
            <a:spAutoFit/>
          </a:bodyPr>
          <a:lstStyle/>
          <a:p>
            <a:r>
              <a:rPr lang="tr-TR" sz="3000" b="1" dirty="0" err="1" smtClean="0">
                <a:solidFill>
                  <a:srgbClr val="C00000"/>
                </a:solidFill>
              </a:rPr>
              <a:t>Loading</a:t>
            </a:r>
            <a:r>
              <a:rPr lang="tr-TR" sz="3000" b="1" dirty="0" smtClean="0">
                <a:solidFill>
                  <a:srgbClr val="C00000"/>
                </a:solidFill>
              </a:rPr>
              <a:t> </a:t>
            </a:r>
            <a:r>
              <a:rPr lang="tr-TR" sz="3000" b="1" dirty="0" err="1" smtClean="0">
                <a:solidFill>
                  <a:srgbClr val="C00000"/>
                </a:solidFill>
              </a:rPr>
              <a:t>Fact</a:t>
            </a:r>
            <a:r>
              <a:rPr lang="tr-TR" sz="3000" b="1" dirty="0" smtClean="0">
                <a:solidFill>
                  <a:srgbClr val="C00000"/>
                </a:solidFill>
              </a:rPr>
              <a:t> </a:t>
            </a:r>
            <a:r>
              <a:rPr lang="tr-TR" sz="3000" b="1" dirty="0" err="1" smtClean="0">
                <a:solidFill>
                  <a:srgbClr val="C00000"/>
                </a:solidFill>
              </a:rPr>
              <a:t>Tables</a:t>
            </a:r>
            <a:endParaRPr lang="tr-TR" sz="3000" b="1" dirty="0">
              <a:solidFill>
                <a:srgbClr val="C00000"/>
              </a:solidFill>
            </a:endParaRPr>
          </a:p>
        </p:txBody>
      </p:sp>
      <p:sp>
        <p:nvSpPr>
          <p:cNvPr id="3" name="2 Metin kutusu"/>
          <p:cNvSpPr txBox="1"/>
          <p:nvPr/>
        </p:nvSpPr>
        <p:spPr>
          <a:xfrm>
            <a:off x="1000100" y="2143116"/>
            <a:ext cx="2416046" cy="1477328"/>
          </a:xfrm>
          <a:prstGeom prst="rect">
            <a:avLst/>
          </a:prstGeom>
          <a:noFill/>
        </p:spPr>
        <p:txBody>
          <a:bodyPr wrap="none" rtlCol="0">
            <a:spAutoFit/>
          </a:bodyPr>
          <a:lstStyle/>
          <a:p>
            <a:r>
              <a:rPr lang="tr-TR" u="sng" dirty="0" err="1" smtClean="0"/>
              <a:t>Fact</a:t>
            </a:r>
            <a:r>
              <a:rPr lang="tr-TR" u="sng" dirty="0" smtClean="0"/>
              <a:t> </a:t>
            </a:r>
            <a:r>
              <a:rPr lang="tr-TR" u="sng" dirty="0" err="1" smtClean="0"/>
              <a:t>table</a:t>
            </a:r>
            <a:r>
              <a:rPr lang="tr-TR" u="sng" dirty="0" smtClean="0"/>
              <a:t> </a:t>
            </a:r>
            <a:r>
              <a:rPr lang="tr-TR" u="sng" dirty="0" err="1" smtClean="0"/>
              <a:t>consists</a:t>
            </a:r>
            <a:r>
              <a:rPr lang="tr-TR" u="sng" dirty="0" smtClean="0"/>
              <a:t> of </a:t>
            </a:r>
          </a:p>
          <a:p>
            <a:endParaRPr lang="tr-TR" dirty="0" smtClean="0"/>
          </a:p>
          <a:p>
            <a:pPr>
              <a:buFont typeface="Arial" pitchFamily="34" charset="0"/>
              <a:buChar char="•"/>
            </a:pPr>
            <a:r>
              <a:rPr lang="tr-TR" dirty="0" smtClean="0"/>
              <a:t>Dimensions’  keys</a:t>
            </a:r>
          </a:p>
          <a:p>
            <a:pPr>
              <a:buFont typeface="Arial" pitchFamily="34" charset="0"/>
              <a:buChar char="•"/>
            </a:pPr>
            <a:endParaRPr lang="tr-TR" dirty="0" smtClean="0"/>
          </a:p>
          <a:p>
            <a:pPr>
              <a:buFont typeface="Arial" pitchFamily="34" charset="0"/>
              <a:buChar char="•"/>
            </a:pPr>
            <a:r>
              <a:rPr lang="tr-TR" dirty="0" err="1" smtClean="0"/>
              <a:t>Measures</a:t>
            </a:r>
            <a:endParaRPr lang="tr-TR" dirty="0"/>
          </a:p>
        </p:txBody>
      </p:sp>
      <p:pic>
        <p:nvPicPr>
          <p:cNvPr id="3074" name="Picture 2"/>
          <p:cNvPicPr>
            <a:picLocks noChangeAspect="1" noChangeArrowheads="1"/>
          </p:cNvPicPr>
          <p:nvPr/>
        </p:nvPicPr>
        <p:blipFill>
          <a:blip r:embed="rId3"/>
          <a:srcRect/>
          <a:stretch>
            <a:fillRect/>
          </a:stretch>
        </p:blipFill>
        <p:spPr bwMode="auto">
          <a:xfrm>
            <a:off x="4929190" y="1976449"/>
            <a:ext cx="3514725" cy="3095625"/>
          </a:xfrm>
          <a:prstGeom prst="rect">
            <a:avLst/>
          </a:prstGeom>
          <a:noFill/>
          <a:ln w="9525">
            <a:noFill/>
            <a:miter lim="800000"/>
            <a:headEnd/>
            <a:tailEnd/>
          </a:ln>
          <a:effectLst/>
        </p:spPr>
      </p:pic>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08"/>
            <a:ext cx="8229240" cy="561528"/>
          </a:xfrm>
        </p:spPr>
        <p:txBody>
          <a:bodyPr/>
          <a:lstStyle/>
          <a:p>
            <a:pPr algn="ctr"/>
            <a:r>
              <a:rPr lang="tr-TR" sz="3000" b="1" dirty="0" smtClean="0">
                <a:solidFill>
                  <a:srgbClr val="C00000"/>
                </a:solidFill>
              </a:rPr>
              <a:t>OUTLINE</a:t>
            </a:r>
            <a:endParaRPr lang="tr-TR" sz="3000" b="1" dirty="0">
              <a:solidFill>
                <a:srgbClr val="C00000"/>
              </a:solidFill>
            </a:endParaRPr>
          </a:p>
        </p:txBody>
      </p:sp>
      <p:sp>
        <p:nvSpPr>
          <p:cNvPr id="3" name="Text Placeholder 2"/>
          <p:cNvSpPr>
            <a:spLocks noGrp="1"/>
          </p:cNvSpPr>
          <p:nvPr>
            <p:ph type="body"/>
          </p:nvPr>
        </p:nvSpPr>
        <p:spPr>
          <a:xfrm>
            <a:off x="1643042" y="1785926"/>
            <a:ext cx="5614998" cy="3500462"/>
          </a:xfrm>
        </p:spPr>
        <p:txBody>
          <a:bodyPr/>
          <a:lstStyle/>
          <a:p>
            <a:pPr lvl="4"/>
            <a:endParaRPr lang="en-US" dirty="0" smtClean="0"/>
          </a:p>
          <a:p>
            <a:pPr lvl="4">
              <a:buFont typeface="Arial" pitchFamily="34" charset="0"/>
              <a:buChar char="•"/>
            </a:pPr>
            <a:r>
              <a:rPr lang="en-US" dirty="0" smtClean="0"/>
              <a:t>ETL</a:t>
            </a:r>
            <a:r>
              <a:rPr lang="tr-TR" dirty="0" smtClean="0"/>
              <a:t> </a:t>
            </a:r>
            <a:r>
              <a:rPr lang="tr-TR" dirty="0" err="1" smtClean="0"/>
              <a:t>Definition</a:t>
            </a:r>
            <a:endParaRPr lang="tr-TR" dirty="0" smtClean="0"/>
          </a:p>
          <a:p>
            <a:pPr lvl="4">
              <a:buFont typeface="Arial" pitchFamily="34" charset="0"/>
              <a:buChar char="•"/>
            </a:pPr>
            <a:endParaRPr lang="tr-TR" dirty="0" smtClean="0"/>
          </a:p>
          <a:p>
            <a:pPr lvl="4">
              <a:buFont typeface="Arial" pitchFamily="34" charset="0"/>
              <a:buChar char="•"/>
            </a:pPr>
            <a:r>
              <a:rPr lang="en-US" dirty="0" smtClean="0"/>
              <a:t>Extraction</a:t>
            </a:r>
            <a:r>
              <a:rPr lang="tr-TR" dirty="0" smtClean="0"/>
              <a:t> </a:t>
            </a:r>
            <a:r>
              <a:rPr lang="tr-TR" dirty="0" err="1" smtClean="0"/>
              <a:t>Process</a:t>
            </a:r>
            <a:endParaRPr lang="en-US" dirty="0" smtClean="0"/>
          </a:p>
          <a:p>
            <a:pPr lvl="4" algn="ctr">
              <a:buFont typeface="Arial" pitchFamily="34" charset="0"/>
              <a:buChar char="•"/>
            </a:pPr>
            <a:endParaRPr lang="tr-TR" dirty="0" smtClean="0"/>
          </a:p>
          <a:p>
            <a:pPr lvl="4">
              <a:buFont typeface="Arial" pitchFamily="34" charset="0"/>
              <a:buChar char="•"/>
            </a:pPr>
            <a:r>
              <a:rPr lang="en-US" dirty="0" smtClean="0"/>
              <a:t>Transformation</a:t>
            </a:r>
            <a:r>
              <a:rPr lang="tr-TR" dirty="0" smtClean="0"/>
              <a:t> </a:t>
            </a:r>
            <a:r>
              <a:rPr lang="tr-TR" dirty="0" err="1" smtClean="0"/>
              <a:t>Steps</a:t>
            </a:r>
            <a:endParaRPr lang="en-US" dirty="0" smtClean="0"/>
          </a:p>
          <a:p>
            <a:pPr lvl="4">
              <a:buFont typeface="Arial" pitchFamily="34" charset="0"/>
              <a:buChar char="•"/>
            </a:pPr>
            <a:endParaRPr lang="tr-TR" dirty="0" smtClean="0"/>
          </a:p>
          <a:p>
            <a:pPr lvl="4">
              <a:buFont typeface="Arial" pitchFamily="34" charset="0"/>
              <a:buChar char="•"/>
            </a:pPr>
            <a:r>
              <a:rPr lang="en-US" dirty="0" smtClean="0"/>
              <a:t>Loading</a:t>
            </a:r>
            <a:r>
              <a:rPr lang="tr-TR" dirty="0" smtClean="0"/>
              <a:t>  </a:t>
            </a:r>
            <a:r>
              <a:rPr lang="tr-TR" dirty="0" err="1" smtClean="0"/>
              <a:t>into</a:t>
            </a:r>
            <a:r>
              <a:rPr lang="tr-TR" dirty="0" smtClean="0"/>
              <a:t> Data </a:t>
            </a:r>
            <a:r>
              <a:rPr lang="tr-TR" dirty="0" err="1" smtClean="0"/>
              <a:t>Warehouse</a:t>
            </a:r>
            <a:endParaRPr lang="tr-TR" dirty="0" smtClean="0"/>
          </a:p>
          <a:p>
            <a:pPr lvl="4">
              <a:buFont typeface="Arial" pitchFamily="34" charset="0"/>
              <a:buChar char="•"/>
            </a:pPr>
            <a:endParaRPr lang="tr-TR" dirty="0"/>
          </a:p>
          <a:p>
            <a:pPr lvl="4">
              <a:buFont typeface="Arial" pitchFamily="34" charset="0"/>
              <a:buChar char="•"/>
            </a:pPr>
            <a:r>
              <a:rPr lang="tr-TR" dirty="0" smtClean="0"/>
              <a:t>ETL </a:t>
            </a:r>
            <a:r>
              <a:rPr lang="tr-TR" dirty="0" err="1" smtClean="0"/>
              <a:t>Tools</a:t>
            </a:r>
            <a:endParaRPr lang="tr-TR" dirty="0" smtClean="0"/>
          </a:p>
          <a:p>
            <a:pPr lvl="4">
              <a:buFont typeface="Arial" pitchFamily="34" charset="0"/>
              <a:buChar char="•"/>
            </a:pPr>
            <a:endParaRPr lang="tr-TR" dirty="0"/>
          </a:p>
          <a:p>
            <a:pPr lvl="4">
              <a:buFont typeface="Arial" pitchFamily="34" charset="0"/>
              <a:buChar char="•"/>
            </a:pPr>
            <a:r>
              <a:rPr lang="tr-TR" dirty="0" smtClean="0"/>
              <a:t>Case Studies</a:t>
            </a:r>
            <a:endParaRPr lang="en-US" dirty="0" smtClean="0"/>
          </a:p>
          <a:p>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85786" y="785794"/>
            <a:ext cx="3966150" cy="553998"/>
          </a:xfrm>
          <a:prstGeom prst="rect">
            <a:avLst/>
          </a:prstGeom>
          <a:noFill/>
        </p:spPr>
        <p:txBody>
          <a:bodyPr wrap="none" rtlCol="0">
            <a:spAutoFit/>
          </a:bodyPr>
          <a:lstStyle/>
          <a:p>
            <a:r>
              <a:rPr lang="en-US" altLang="zh-CN" sz="3000" b="1" dirty="0" smtClean="0">
                <a:solidFill>
                  <a:srgbClr val="C00000"/>
                </a:solidFill>
                <a:ea typeface="宋体" pitchFamily="2" charset="-122"/>
              </a:rPr>
              <a:t>Metadata Repository</a:t>
            </a:r>
            <a:endParaRPr lang="tr-TR" sz="3000" b="1" dirty="0">
              <a:solidFill>
                <a:srgbClr val="C00000"/>
              </a:solidFill>
            </a:endParaRPr>
          </a:p>
        </p:txBody>
      </p:sp>
      <p:sp>
        <p:nvSpPr>
          <p:cNvPr id="3" name="2 Metin kutusu"/>
          <p:cNvSpPr txBox="1"/>
          <p:nvPr/>
        </p:nvSpPr>
        <p:spPr>
          <a:xfrm>
            <a:off x="785786" y="1628083"/>
            <a:ext cx="7500990" cy="4247317"/>
          </a:xfrm>
          <a:prstGeom prst="rect">
            <a:avLst/>
          </a:prstGeom>
          <a:noFill/>
        </p:spPr>
        <p:txBody>
          <a:bodyPr wrap="square" rtlCol="0">
            <a:spAutoFit/>
          </a:bodyPr>
          <a:lstStyle/>
          <a:p>
            <a:r>
              <a:rPr lang="tr-TR" dirty="0" smtClean="0"/>
              <a:t>Metada </a:t>
            </a:r>
            <a:r>
              <a:rPr lang="tr-TR" dirty="0" err="1" smtClean="0"/>
              <a:t>defines</a:t>
            </a:r>
            <a:r>
              <a:rPr lang="tr-TR" dirty="0" smtClean="0"/>
              <a:t> </a:t>
            </a:r>
            <a:r>
              <a:rPr lang="tr-TR" dirty="0" err="1" smtClean="0"/>
              <a:t>warehouse</a:t>
            </a:r>
            <a:r>
              <a:rPr lang="tr-TR" dirty="0" smtClean="0"/>
              <a:t> </a:t>
            </a:r>
            <a:r>
              <a:rPr lang="tr-TR" dirty="0" err="1" smtClean="0"/>
              <a:t>objects</a:t>
            </a:r>
            <a:endParaRPr lang="tr-TR" dirty="0" smtClean="0"/>
          </a:p>
          <a:p>
            <a:endParaRPr lang="tr-TR" dirty="0" smtClean="0"/>
          </a:p>
          <a:p>
            <a:r>
              <a:rPr lang="tr-TR" b="1" dirty="0" err="1" smtClean="0"/>
              <a:t>It</a:t>
            </a:r>
            <a:r>
              <a:rPr lang="tr-TR" b="1" dirty="0" smtClean="0"/>
              <a:t> </a:t>
            </a:r>
            <a:r>
              <a:rPr lang="tr-TR" b="1" dirty="0" err="1" smtClean="0"/>
              <a:t>stores</a:t>
            </a:r>
            <a:r>
              <a:rPr lang="tr-TR" b="1" dirty="0" smtClean="0"/>
              <a:t>:</a:t>
            </a:r>
          </a:p>
          <a:p>
            <a:endParaRPr lang="tr-TR" dirty="0" smtClean="0"/>
          </a:p>
          <a:p>
            <a:r>
              <a:rPr lang="en-US" altLang="zh-CN" dirty="0" smtClean="0">
                <a:ea typeface="宋体" pitchFamily="2" charset="-122"/>
              </a:rPr>
              <a:t>Description of the structure of the data warehouse</a:t>
            </a:r>
            <a:endParaRPr lang="tr-TR" altLang="zh-CN" dirty="0" smtClean="0">
              <a:ea typeface="宋体" pitchFamily="2" charset="-122"/>
            </a:endParaRPr>
          </a:p>
          <a:p>
            <a:endParaRPr lang="tr-TR" altLang="zh-CN" dirty="0" smtClean="0">
              <a:ea typeface="宋体" pitchFamily="2" charset="-122"/>
            </a:endParaRPr>
          </a:p>
          <a:p>
            <a:r>
              <a:rPr lang="en-US" altLang="zh-CN" dirty="0" smtClean="0">
                <a:ea typeface="宋体" pitchFamily="2" charset="-122"/>
              </a:rPr>
              <a:t>Operational meta-data</a:t>
            </a:r>
            <a:endParaRPr lang="tr-TR" altLang="zh-CN" dirty="0" smtClean="0">
              <a:ea typeface="宋体" pitchFamily="2" charset="-122"/>
            </a:endParaRPr>
          </a:p>
          <a:p>
            <a:endParaRPr lang="tr-TR" altLang="zh-CN" dirty="0" smtClean="0">
              <a:ea typeface="宋体" pitchFamily="2" charset="-122"/>
            </a:endParaRPr>
          </a:p>
          <a:p>
            <a:r>
              <a:rPr lang="en-US" altLang="zh-CN" dirty="0" smtClean="0">
                <a:ea typeface="宋体" pitchFamily="2" charset="-122"/>
              </a:rPr>
              <a:t>The algorithms used </a:t>
            </a:r>
            <a:r>
              <a:rPr lang="tr-TR" altLang="zh-CN" dirty="0" smtClean="0">
                <a:ea typeface="宋体" pitchFamily="2" charset="-122"/>
              </a:rPr>
              <a:t> </a:t>
            </a:r>
            <a:r>
              <a:rPr lang="en-US" altLang="zh-CN" dirty="0" smtClean="0">
                <a:ea typeface="宋体" pitchFamily="2" charset="-122"/>
              </a:rPr>
              <a:t>for summarization</a:t>
            </a:r>
            <a:endParaRPr lang="tr-TR" altLang="zh-CN" dirty="0" smtClean="0">
              <a:ea typeface="宋体" pitchFamily="2" charset="-122"/>
            </a:endParaRPr>
          </a:p>
          <a:p>
            <a:endParaRPr lang="tr-TR" altLang="zh-CN" dirty="0" smtClean="0">
              <a:ea typeface="宋体" pitchFamily="2" charset="-122"/>
            </a:endParaRPr>
          </a:p>
          <a:p>
            <a:r>
              <a:rPr lang="en-US" altLang="zh-CN" dirty="0" smtClean="0">
                <a:ea typeface="宋体" pitchFamily="2" charset="-122"/>
              </a:rPr>
              <a:t>The mapping from operational environment to the data warehouse</a:t>
            </a:r>
            <a:endParaRPr lang="tr-TR" altLang="zh-CN" dirty="0" smtClean="0">
              <a:ea typeface="宋体" pitchFamily="2" charset="-122"/>
            </a:endParaRPr>
          </a:p>
          <a:p>
            <a:endParaRPr lang="tr-TR" altLang="zh-CN" dirty="0" smtClean="0">
              <a:ea typeface="宋体" pitchFamily="2" charset="-122"/>
            </a:endParaRPr>
          </a:p>
          <a:p>
            <a:r>
              <a:rPr lang="en-US" altLang="zh-CN" dirty="0" smtClean="0">
                <a:ea typeface="宋体" pitchFamily="2" charset="-122"/>
              </a:rPr>
              <a:t>Data related to system performance</a:t>
            </a:r>
            <a:endParaRPr lang="tr-TR" altLang="zh-CN" dirty="0" smtClean="0">
              <a:ea typeface="宋体" pitchFamily="2" charset="-122"/>
            </a:endParaRPr>
          </a:p>
          <a:p>
            <a:endParaRPr lang="tr-TR" altLang="zh-CN" dirty="0" smtClean="0">
              <a:ea typeface="宋体" pitchFamily="2" charset="-122"/>
            </a:endParaRPr>
          </a:p>
          <a:p>
            <a:r>
              <a:rPr lang="en-US" altLang="zh-CN" dirty="0" smtClean="0">
                <a:ea typeface="宋体" pitchFamily="2" charset="-122"/>
              </a:rPr>
              <a:t>Business data</a:t>
            </a:r>
            <a:r>
              <a:rPr lang="tr-TR" altLang="zh-CN" dirty="0" smtClean="0">
                <a:ea typeface="宋体" pitchFamily="2" charset="-122"/>
              </a:rPr>
              <a:t>, business rules</a:t>
            </a:r>
            <a:endParaRPr lang="tr-TR" dirty="0"/>
          </a:p>
        </p:txBody>
      </p:sp>
    </p:spTree>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428596" y="714356"/>
            <a:ext cx="8072494" cy="553998"/>
          </a:xfrm>
          <a:prstGeom prst="rect">
            <a:avLst/>
          </a:prstGeom>
          <a:noFill/>
        </p:spPr>
        <p:txBody>
          <a:bodyPr wrap="square" rtlCol="0">
            <a:spAutoFit/>
          </a:bodyPr>
          <a:lstStyle/>
          <a:p>
            <a:pPr algn="ctr"/>
            <a:r>
              <a:rPr lang="tr-TR" sz="3000" b="1" dirty="0" err="1" smtClean="0">
                <a:solidFill>
                  <a:srgbClr val="C00000"/>
                </a:solidFill>
              </a:rPr>
              <a:t>Most</a:t>
            </a:r>
            <a:r>
              <a:rPr lang="tr-TR" sz="3000" b="1" dirty="0" smtClean="0">
                <a:solidFill>
                  <a:srgbClr val="C00000"/>
                </a:solidFill>
              </a:rPr>
              <a:t> Popular  ETL </a:t>
            </a:r>
            <a:r>
              <a:rPr lang="tr-TR" sz="3000" b="1" dirty="0" err="1" smtClean="0">
                <a:solidFill>
                  <a:srgbClr val="C00000"/>
                </a:solidFill>
              </a:rPr>
              <a:t>Tools</a:t>
            </a:r>
            <a:r>
              <a:rPr lang="tr-TR" sz="3000" b="1" dirty="0" smtClean="0">
                <a:solidFill>
                  <a:srgbClr val="C00000"/>
                </a:solidFill>
              </a:rPr>
              <a:t> </a:t>
            </a:r>
            <a:r>
              <a:rPr lang="tr-TR" sz="3000" b="1" dirty="0" err="1" smtClean="0">
                <a:solidFill>
                  <a:srgbClr val="C00000"/>
                </a:solidFill>
              </a:rPr>
              <a:t>are</a:t>
            </a:r>
            <a:r>
              <a:rPr lang="tr-TR" sz="3000" b="1" dirty="0" smtClean="0">
                <a:solidFill>
                  <a:srgbClr val="C00000"/>
                </a:solidFill>
              </a:rPr>
              <a:t>:</a:t>
            </a:r>
            <a:endParaRPr lang="tr-TR" sz="3000" b="1" dirty="0">
              <a:solidFill>
                <a:srgbClr val="C00000"/>
              </a:solidFill>
            </a:endParaRPr>
          </a:p>
        </p:txBody>
      </p:sp>
      <p:sp>
        <p:nvSpPr>
          <p:cNvPr id="3" name="2 Metin kutusu"/>
          <p:cNvSpPr txBox="1"/>
          <p:nvPr/>
        </p:nvSpPr>
        <p:spPr>
          <a:xfrm>
            <a:off x="928662" y="1467699"/>
            <a:ext cx="6759286" cy="4247317"/>
          </a:xfrm>
          <a:prstGeom prst="rect">
            <a:avLst/>
          </a:prstGeom>
          <a:noFill/>
        </p:spPr>
        <p:txBody>
          <a:bodyPr wrap="square" rtlCol="0">
            <a:spAutoFit/>
          </a:bodyPr>
          <a:lstStyle/>
          <a:p>
            <a:pPr>
              <a:lnSpc>
                <a:spcPct val="150000"/>
              </a:lnSpc>
              <a:buFont typeface="Arial" pitchFamily="34" charset="0"/>
              <a:buChar char="•"/>
            </a:pPr>
            <a:r>
              <a:rPr lang="tr-TR" dirty="0" err="1" smtClean="0"/>
              <a:t>Informatica</a:t>
            </a:r>
            <a:r>
              <a:rPr lang="tr-TR" dirty="0" smtClean="0"/>
              <a:t> </a:t>
            </a:r>
          </a:p>
          <a:p>
            <a:pPr>
              <a:lnSpc>
                <a:spcPct val="150000"/>
              </a:lnSpc>
              <a:buFont typeface="Arial" pitchFamily="34" charset="0"/>
              <a:buChar char="•"/>
            </a:pPr>
            <a:r>
              <a:rPr lang="tr-TR" dirty="0" err="1" smtClean="0"/>
              <a:t>Power</a:t>
            </a:r>
            <a:r>
              <a:rPr lang="tr-TR" dirty="0" smtClean="0"/>
              <a:t> </a:t>
            </a:r>
            <a:r>
              <a:rPr lang="tr-TR" dirty="0" err="1" smtClean="0"/>
              <a:t>CenterIBM</a:t>
            </a:r>
            <a:endParaRPr lang="tr-TR" dirty="0" smtClean="0"/>
          </a:p>
          <a:p>
            <a:pPr>
              <a:lnSpc>
                <a:spcPct val="150000"/>
              </a:lnSpc>
              <a:buFont typeface="Arial" pitchFamily="34" charset="0"/>
              <a:buChar char="•"/>
            </a:pPr>
            <a:r>
              <a:rPr lang="tr-TR" dirty="0" smtClean="0"/>
              <a:t>SAP - </a:t>
            </a:r>
            <a:r>
              <a:rPr lang="tr-TR" dirty="0" err="1" smtClean="0"/>
              <a:t>BusinessObjects</a:t>
            </a:r>
            <a:r>
              <a:rPr lang="tr-TR" dirty="0" smtClean="0"/>
              <a:t> Data </a:t>
            </a:r>
            <a:r>
              <a:rPr lang="tr-TR" dirty="0" err="1" smtClean="0"/>
              <a:t>Integrator</a:t>
            </a:r>
            <a:endParaRPr lang="tr-TR" dirty="0" smtClean="0"/>
          </a:p>
          <a:p>
            <a:pPr>
              <a:lnSpc>
                <a:spcPct val="150000"/>
              </a:lnSpc>
              <a:buFont typeface="Arial" pitchFamily="34" charset="0"/>
              <a:buChar char="•"/>
            </a:pPr>
            <a:r>
              <a:rPr lang="tr-TR" dirty="0" smtClean="0"/>
              <a:t>IBM - </a:t>
            </a:r>
            <a:r>
              <a:rPr lang="tr-TR" dirty="0" err="1" smtClean="0"/>
              <a:t>Cognos</a:t>
            </a:r>
            <a:r>
              <a:rPr lang="tr-TR" dirty="0" smtClean="0"/>
              <a:t> Data </a:t>
            </a:r>
            <a:r>
              <a:rPr lang="tr-TR" dirty="0" err="1" smtClean="0"/>
              <a:t>Manager</a:t>
            </a:r>
            <a:r>
              <a:rPr lang="tr-TR" dirty="0" smtClean="0"/>
              <a:t>  </a:t>
            </a:r>
          </a:p>
          <a:p>
            <a:pPr>
              <a:lnSpc>
                <a:spcPct val="150000"/>
              </a:lnSpc>
              <a:buFont typeface="Arial" pitchFamily="34" charset="0"/>
              <a:buChar char="•"/>
            </a:pPr>
            <a:r>
              <a:rPr lang="tr-TR" dirty="0" smtClean="0"/>
              <a:t>Microsoft - SQL Server </a:t>
            </a:r>
            <a:r>
              <a:rPr lang="tr-TR" dirty="0" err="1" smtClean="0"/>
              <a:t>Integration</a:t>
            </a:r>
            <a:r>
              <a:rPr lang="tr-TR" dirty="0" smtClean="0"/>
              <a:t> </a:t>
            </a:r>
            <a:r>
              <a:rPr lang="tr-TR" dirty="0" err="1" smtClean="0"/>
              <a:t>Services</a:t>
            </a:r>
            <a:endParaRPr lang="tr-TR" dirty="0" smtClean="0"/>
          </a:p>
          <a:p>
            <a:pPr>
              <a:lnSpc>
                <a:spcPct val="150000"/>
              </a:lnSpc>
              <a:buFont typeface="Arial" pitchFamily="34" charset="0"/>
              <a:buChar char="•"/>
            </a:pPr>
            <a:r>
              <a:rPr lang="tr-TR" dirty="0" err="1" smtClean="0"/>
              <a:t>Oracle</a:t>
            </a:r>
            <a:r>
              <a:rPr lang="tr-TR" dirty="0" smtClean="0"/>
              <a:t> - Data </a:t>
            </a:r>
            <a:r>
              <a:rPr lang="tr-TR" dirty="0" err="1" smtClean="0"/>
              <a:t>Integrator</a:t>
            </a:r>
            <a:r>
              <a:rPr lang="tr-TR" dirty="0" smtClean="0"/>
              <a:t> </a:t>
            </a:r>
          </a:p>
          <a:p>
            <a:pPr>
              <a:lnSpc>
                <a:spcPct val="150000"/>
              </a:lnSpc>
              <a:buFont typeface="Arial" pitchFamily="34" charset="0"/>
              <a:buChar char="•"/>
            </a:pPr>
            <a:r>
              <a:rPr lang="tr-TR" dirty="0" smtClean="0"/>
              <a:t>SAS - Data </a:t>
            </a:r>
            <a:r>
              <a:rPr lang="tr-TR" dirty="0" err="1" smtClean="0"/>
              <a:t>Integration</a:t>
            </a:r>
            <a:r>
              <a:rPr lang="tr-TR" dirty="0" smtClean="0"/>
              <a:t> </a:t>
            </a:r>
            <a:r>
              <a:rPr lang="tr-TR" dirty="0" err="1" smtClean="0"/>
              <a:t>Studio</a:t>
            </a:r>
            <a:endParaRPr lang="tr-TR" dirty="0" smtClean="0"/>
          </a:p>
          <a:p>
            <a:pPr>
              <a:lnSpc>
                <a:spcPct val="150000"/>
              </a:lnSpc>
              <a:buFont typeface="Arial" pitchFamily="34" charset="0"/>
              <a:buChar char="•"/>
            </a:pPr>
            <a:r>
              <a:rPr lang="tr-TR" dirty="0" err="1" smtClean="0"/>
              <a:t>Oracle</a:t>
            </a:r>
            <a:r>
              <a:rPr lang="tr-TR" dirty="0" smtClean="0"/>
              <a:t> - </a:t>
            </a:r>
            <a:r>
              <a:rPr lang="tr-TR" dirty="0" err="1" smtClean="0"/>
              <a:t>Warehouse</a:t>
            </a:r>
            <a:r>
              <a:rPr lang="tr-TR" dirty="0" smtClean="0"/>
              <a:t> </a:t>
            </a:r>
            <a:r>
              <a:rPr lang="tr-TR" dirty="0" err="1" smtClean="0"/>
              <a:t>Builder</a:t>
            </a:r>
            <a:endParaRPr lang="tr-TR" dirty="0" smtClean="0"/>
          </a:p>
          <a:p>
            <a:pPr>
              <a:buFont typeface="Arial" pitchFamily="34" charset="0"/>
              <a:buChar char="•"/>
            </a:pPr>
            <a:endParaRPr lang="tr-TR" dirty="0" smtClean="0"/>
          </a:p>
          <a:p>
            <a:pPr>
              <a:buFont typeface="Arial" pitchFamily="34" charset="0"/>
              <a:buChar char="•"/>
            </a:pPr>
            <a:r>
              <a:rPr lang="tr-TR" b="1" dirty="0" err="1" smtClean="0"/>
              <a:t>Open</a:t>
            </a:r>
            <a:r>
              <a:rPr lang="tr-TR" b="1" dirty="0" smtClean="0"/>
              <a:t> </a:t>
            </a:r>
            <a:r>
              <a:rPr lang="tr-TR" b="1" dirty="0" err="1" smtClean="0"/>
              <a:t>Source</a:t>
            </a:r>
            <a:r>
              <a:rPr lang="tr-TR" b="1" dirty="0" smtClean="0"/>
              <a:t> </a:t>
            </a:r>
            <a:r>
              <a:rPr lang="tr-TR" b="1" dirty="0" err="1" smtClean="0"/>
              <a:t>Examples</a:t>
            </a:r>
            <a:r>
              <a:rPr lang="tr-TR" dirty="0" smtClean="0"/>
              <a:t>:  </a:t>
            </a:r>
            <a:r>
              <a:rPr lang="tr-TR" dirty="0" err="1" smtClean="0"/>
              <a:t>Pentaho</a:t>
            </a:r>
            <a:r>
              <a:rPr lang="tr-TR" dirty="0" smtClean="0"/>
              <a:t>, </a:t>
            </a:r>
            <a:r>
              <a:rPr lang="tr-TR" dirty="0" err="1" smtClean="0"/>
              <a:t>Talend</a:t>
            </a:r>
            <a:r>
              <a:rPr lang="tr-TR" dirty="0" smtClean="0"/>
              <a:t>,..</a:t>
            </a:r>
          </a:p>
          <a:p>
            <a:endParaRPr lang="tr-TR" dirty="0"/>
          </a:p>
        </p:txBody>
      </p:sp>
    </p:spTree>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500034" y="1714488"/>
            <a:ext cx="8215370" cy="3831818"/>
          </a:xfrm>
          <a:prstGeom prst="rect">
            <a:avLst/>
          </a:prstGeom>
          <a:noFill/>
        </p:spPr>
        <p:txBody>
          <a:bodyPr wrap="square" rtlCol="0">
            <a:spAutoFit/>
          </a:bodyPr>
          <a:lstStyle/>
          <a:p>
            <a:pPr>
              <a:lnSpc>
                <a:spcPct val="150000"/>
              </a:lnSpc>
            </a:pPr>
            <a:r>
              <a:rPr lang="en-US" dirty="0" smtClean="0"/>
              <a:t>The single greatest advantage of an ETL tool is that it provides a visual flow of the system’s logic.</a:t>
            </a:r>
            <a:r>
              <a:rPr lang="tr-TR" dirty="0" smtClean="0"/>
              <a:t> </a:t>
            </a:r>
          </a:p>
          <a:p>
            <a:pPr>
              <a:lnSpc>
                <a:spcPct val="150000"/>
              </a:lnSpc>
            </a:pPr>
            <a:r>
              <a:rPr lang="tr-TR" dirty="0" err="1" smtClean="0"/>
              <a:t>It</a:t>
            </a:r>
            <a:r>
              <a:rPr lang="tr-TR" dirty="0" smtClean="0"/>
              <a:t> </a:t>
            </a:r>
            <a:r>
              <a:rPr lang="tr-TR" dirty="0" err="1" smtClean="0"/>
              <a:t>also</a:t>
            </a:r>
            <a:r>
              <a:rPr lang="tr-TR" dirty="0" smtClean="0"/>
              <a:t> </a:t>
            </a:r>
            <a:r>
              <a:rPr lang="tr-TR" dirty="0" err="1" smtClean="0"/>
              <a:t>provides</a:t>
            </a:r>
            <a:r>
              <a:rPr lang="tr-TR" dirty="0" smtClean="0"/>
              <a:t> </a:t>
            </a:r>
            <a:r>
              <a:rPr lang="tr-TR" dirty="0" err="1" smtClean="0"/>
              <a:t>attractive</a:t>
            </a:r>
            <a:r>
              <a:rPr lang="tr-TR" dirty="0" smtClean="0"/>
              <a:t>, self </a:t>
            </a:r>
            <a:r>
              <a:rPr lang="tr-TR" dirty="0" err="1" smtClean="0"/>
              <a:t>documentation</a:t>
            </a:r>
            <a:r>
              <a:rPr lang="tr-TR" dirty="0" smtClean="0"/>
              <a:t>. </a:t>
            </a:r>
          </a:p>
          <a:p>
            <a:pPr>
              <a:lnSpc>
                <a:spcPct val="150000"/>
              </a:lnSpc>
            </a:pPr>
            <a:r>
              <a:rPr lang="tr-TR" dirty="0" err="1" smtClean="0"/>
              <a:t>These</a:t>
            </a:r>
            <a:r>
              <a:rPr lang="tr-TR" dirty="0" smtClean="0"/>
              <a:t> </a:t>
            </a:r>
            <a:r>
              <a:rPr lang="tr-TR" dirty="0" err="1" smtClean="0"/>
              <a:t>tools</a:t>
            </a:r>
            <a:r>
              <a:rPr lang="tr-TR" dirty="0" smtClean="0"/>
              <a:t> </a:t>
            </a:r>
            <a:r>
              <a:rPr lang="tr-TR" dirty="0" err="1" smtClean="0"/>
              <a:t>provide</a:t>
            </a:r>
            <a:r>
              <a:rPr lang="tr-TR" dirty="0" smtClean="0"/>
              <a:t> </a:t>
            </a:r>
            <a:r>
              <a:rPr lang="tr-TR" dirty="0" err="1" smtClean="0"/>
              <a:t>monitoring</a:t>
            </a:r>
            <a:r>
              <a:rPr lang="tr-TR" dirty="0" smtClean="0"/>
              <a:t> </a:t>
            </a:r>
            <a:r>
              <a:rPr lang="tr-TR" dirty="0" err="1" smtClean="0"/>
              <a:t>the</a:t>
            </a:r>
            <a:r>
              <a:rPr lang="tr-TR" dirty="0" smtClean="0"/>
              <a:t> ETL </a:t>
            </a:r>
            <a:r>
              <a:rPr lang="tr-TR" dirty="0" err="1" smtClean="0"/>
              <a:t>system</a:t>
            </a:r>
            <a:r>
              <a:rPr lang="tr-TR" dirty="0" smtClean="0"/>
              <a:t>. </a:t>
            </a:r>
          </a:p>
          <a:p>
            <a:pPr>
              <a:lnSpc>
                <a:spcPct val="150000"/>
              </a:lnSpc>
            </a:pPr>
            <a:r>
              <a:rPr lang="tr-TR" dirty="0" err="1" smtClean="0"/>
              <a:t>Manual</a:t>
            </a:r>
            <a:r>
              <a:rPr lang="tr-TR" dirty="0" smtClean="0"/>
              <a:t> </a:t>
            </a:r>
            <a:r>
              <a:rPr lang="tr-TR" dirty="0" err="1" smtClean="0"/>
              <a:t>coded</a:t>
            </a:r>
            <a:r>
              <a:rPr lang="tr-TR" dirty="0" smtClean="0"/>
              <a:t> is </a:t>
            </a:r>
            <a:r>
              <a:rPr lang="tr-TR" dirty="0" err="1" smtClean="0"/>
              <a:t>also</a:t>
            </a:r>
            <a:r>
              <a:rPr lang="tr-TR" dirty="0" smtClean="0"/>
              <a:t> </a:t>
            </a:r>
            <a:r>
              <a:rPr lang="tr-TR" dirty="0" err="1" smtClean="0"/>
              <a:t>useable</a:t>
            </a:r>
            <a:r>
              <a:rPr lang="tr-TR" dirty="0" smtClean="0"/>
              <a:t> in ETL </a:t>
            </a:r>
            <a:r>
              <a:rPr lang="tr-TR" dirty="0" err="1" smtClean="0"/>
              <a:t>tools</a:t>
            </a:r>
            <a:r>
              <a:rPr lang="tr-TR" dirty="0" smtClean="0"/>
              <a:t>.</a:t>
            </a:r>
          </a:p>
          <a:p>
            <a:pPr>
              <a:lnSpc>
                <a:spcPct val="150000"/>
              </a:lnSpc>
            </a:pPr>
            <a:r>
              <a:rPr lang="tr-TR" dirty="0" err="1" smtClean="0"/>
              <a:t>Finding</a:t>
            </a:r>
            <a:r>
              <a:rPr lang="tr-TR" dirty="0" smtClean="0"/>
              <a:t> data </a:t>
            </a:r>
            <a:r>
              <a:rPr lang="tr-TR" dirty="0" err="1" smtClean="0"/>
              <a:t>dependencies</a:t>
            </a:r>
            <a:r>
              <a:rPr lang="tr-TR" dirty="0" smtClean="0"/>
              <a:t> </a:t>
            </a:r>
            <a:r>
              <a:rPr lang="tr-TR" dirty="0" err="1" smtClean="0"/>
              <a:t>will</a:t>
            </a:r>
            <a:r>
              <a:rPr lang="tr-TR" dirty="0" smtClean="0"/>
              <a:t> be </a:t>
            </a:r>
            <a:r>
              <a:rPr lang="tr-TR" dirty="0" err="1" smtClean="0"/>
              <a:t>easier</a:t>
            </a:r>
            <a:r>
              <a:rPr lang="tr-TR" dirty="0" smtClean="0"/>
              <a:t> </a:t>
            </a:r>
            <a:r>
              <a:rPr lang="tr-TR" dirty="0" err="1" smtClean="0"/>
              <a:t>if</a:t>
            </a:r>
            <a:r>
              <a:rPr lang="tr-TR" dirty="0" smtClean="0"/>
              <a:t> </a:t>
            </a:r>
            <a:r>
              <a:rPr lang="tr-TR" dirty="0" err="1" smtClean="0"/>
              <a:t>needed</a:t>
            </a:r>
            <a:r>
              <a:rPr lang="tr-TR" dirty="0" smtClean="0"/>
              <a:t> </a:t>
            </a:r>
            <a:r>
              <a:rPr lang="tr-TR" dirty="0" err="1" smtClean="0"/>
              <a:t>after</a:t>
            </a:r>
            <a:r>
              <a:rPr lang="tr-TR" dirty="0" smtClean="0"/>
              <a:t> </a:t>
            </a:r>
            <a:r>
              <a:rPr lang="tr-TR" dirty="0" err="1" smtClean="0"/>
              <a:t>or</a:t>
            </a:r>
            <a:r>
              <a:rPr lang="tr-TR" dirty="0" smtClean="0"/>
              <a:t> </a:t>
            </a:r>
            <a:r>
              <a:rPr lang="tr-TR" dirty="0" err="1" smtClean="0"/>
              <a:t>before</a:t>
            </a:r>
            <a:r>
              <a:rPr lang="tr-TR" dirty="0" smtClean="0"/>
              <a:t> </a:t>
            </a:r>
            <a:r>
              <a:rPr lang="tr-TR" dirty="0" err="1" smtClean="0"/>
              <a:t>any</a:t>
            </a:r>
            <a:r>
              <a:rPr lang="tr-TR" dirty="0" smtClean="0"/>
              <a:t> </a:t>
            </a:r>
            <a:r>
              <a:rPr lang="tr-TR" dirty="0" err="1" smtClean="0"/>
              <a:t>change</a:t>
            </a:r>
            <a:r>
              <a:rPr lang="tr-TR" dirty="0" smtClean="0"/>
              <a:t>.</a:t>
            </a:r>
          </a:p>
          <a:p>
            <a:pPr>
              <a:lnSpc>
                <a:spcPct val="150000"/>
              </a:lnSpc>
            </a:pPr>
            <a:r>
              <a:rPr lang="tr-TR" dirty="0" err="1" smtClean="0"/>
              <a:t>These</a:t>
            </a:r>
            <a:r>
              <a:rPr lang="tr-TR" dirty="0" smtClean="0"/>
              <a:t> </a:t>
            </a:r>
            <a:r>
              <a:rPr lang="tr-TR" dirty="0" err="1" smtClean="0"/>
              <a:t>tools</a:t>
            </a:r>
            <a:r>
              <a:rPr lang="tr-TR" dirty="0" smtClean="0"/>
              <a:t> </a:t>
            </a:r>
            <a:r>
              <a:rPr lang="tr-TR" dirty="0" err="1" smtClean="0"/>
              <a:t>have</a:t>
            </a:r>
            <a:r>
              <a:rPr lang="tr-TR" dirty="0" smtClean="0"/>
              <a:t> </a:t>
            </a:r>
            <a:r>
              <a:rPr lang="tr-TR" dirty="0" err="1" smtClean="0"/>
              <a:t>cleanining</a:t>
            </a:r>
            <a:r>
              <a:rPr lang="tr-TR" dirty="0" smtClean="0"/>
              <a:t> </a:t>
            </a:r>
            <a:r>
              <a:rPr lang="tr-TR" dirty="0" err="1" smtClean="0"/>
              <a:t>functionality</a:t>
            </a:r>
            <a:r>
              <a:rPr lang="tr-TR" dirty="0" smtClean="0"/>
              <a:t>.</a:t>
            </a:r>
          </a:p>
          <a:p>
            <a:pPr>
              <a:lnSpc>
                <a:spcPct val="150000"/>
              </a:lnSpc>
            </a:pPr>
            <a:r>
              <a:rPr lang="tr-TR" dirty="0" err="1" smtClean="0"/>
              <a:t>Performance</a:t>
            </a:r>
            <a:r>
              <a:rPr lang="tr-TR" dirty="0" smtClean="0"/>
              <a:t> </a:t>
            </a:r>
            <a:r>
              <a:rPr lang="tr-TR" dirty="0" err="1" smtClean="0"/>
              <a:t>may</a:t>
            </a:r>
            <a:r>
              <a:rPr lang="tr-TR" dirty="0" smtClean="0"/>
              <a:t> be </a:t>
            </a:r>
            <a:r>
              <a:rPr lang="tr-TR" dirty="0" err="1" smtClean="0"/>
              <a:t>better</a:t>
            </a:r>
            <a:r>
              <a:rPr lang="tr-TR" dirty="0" smtClean="0"/>
              <a:t> in </a:t>
            </a:r>
            <a:r>
              <a:rPr lang="tr-TR" dirty="0" err="1" smtClean="0"/>
              <a:t>some</a:t>
            </a:r>
            <a:r>
              <a:rPr lang="tr-TR" dirty="0" smtClean="0"/>
              <a:t> </a:t>
            </a:r>
            <a:r>
              <a:rPr lang="tr-TR" dirty="0" err="1" smtClean="0"/>
              <a:t>situations</a:t>
            </a:r>
            <a:r>
              <a:rPr lang="tr-TR" dirty="0" smtClean="0"/>
              <a:t>.</a:t>
            </a:r>
          </a:p>
          <a:p>
            <a:pPr>
              <a:lnSpc>
                <a:spcPct val="150000"/>
              </a:lnSpc>
            </a:pPr>
            <a:r>
              <a:rPr lang="tr-TR" dirty="0" err="1" smtClean="0"/>
              <a:t>Using</a:t>
            </a:r>
            <a:r>
              <a:rPr lang="tr-TR" dirty="0" smtClean="0"/>
              <a:t> an ETL </a:t>
            </a:r>
            <a:r>
              <a:rPr lang="tr-TR" dirty="0" err="1" smtClean="0"/>
              <a:t>tool</a:t>
            </a:r>
            <a:r>
              <a:rPr lang="tr-TR" dirty="0" smtClean="0"/>
              <a:t> </a:t>
            </a:r>
            <a:r>
              <a:rPr lang="tr-TR" dirty="0" err="1" smtClean="0"/>
              <a:t>will</a:t>
            </a:r>
            <a:r>
              <a:rPr lang="tr-TR" dirty="0" smtClean="0"/>
              <a:t> be </a:t>
            </a:r>
            <a:r>
              <a:rPr lang="tr-TR" dirty="0" err="1" smtClean="0"/>
              <a:t>easier</a:t>
            </a:r>
            <a:r>
              <a:rPr lang="tr-TR" dirty="0" smtClean="0"/>
              <a:t> </a:t>
            </a:r>
            <a:r>
              <a:rPr lang="tr-TR" dirty="0" err="1" smtClean="0"/>
              <a:t>for</a:t>
            </a:r>
            <a:r>
              <a:rPr lang="tr-TR" dirty="0" smtClean="0"/>
              <a:t> </a:t>
            </a:r>
            <a:r>
              <a:rPr lang="tr-TR" dirty="0" err="1" smtClean="0"/>
              <a:t>inexperienced</a:t>
            </a:r>
            <a:r>
              <a:rPr lang="tr-TR" dirty="0" smtClean="0"/>
              <a:t> </a:t>
            </a:r>
            <a:r>
              <a:rPr lang="tr-TR" dirty="0" err="1" smtClean="0"/>
              <a:t>developer</a:t>
            </a:r>
            <a:r>
              <a:rPr lang="tr-TR" dirty="0" smtClean="0"/>
              <a:t>.</a:t>
            </a:r>
          </a:p>
        </p:txBody>
      </p:sp>
      <p:sp>
        <p:nvSpPr>
          <p:cNvPr id="4" name="3 Metin kutusu"/>
          <p:cNvSpPr txBox="1"/>
          <p:nvPr/>
        </p:nvSpPr>
        <p:spPr>
          <a:xfrm>
            <a:off x="571472" y="803300"/>
            <a:ext cx="4769062" cy="553998"/>
          </a:xfrm>
          <a:prstGeom prst="rect">
            <a:avLst/>
          </a:prstGeom>
          <a:noFill/>
        </p:spPr>
        <p:txBody>
          <a:bodyPr wrap="none" rtlCol="0">
            <a:spAutoFit/>
          </a:bodyPr>
          <a:lstStyle/>
          <a:p>
            <a:r>
              <a:rPr lang="tr-TR" sz="3000" b="1" dirty="0" err="1" smtClean="0">
                <a:solidFill>
                  <a:srgbClr val="C00000"/>
                </a:solidFill>
              </a:rPr>
              <a:t>Advantages</a:t>
            </a:r>
            <a:r>
              <a:rPr lang="tr-TR" sz="3000" b="1" dirty="0" smtClean="0">
                <a:solidFill>
                  <a:srgbClr val="C00000"/>
                </a:solidFill>
              </a:rPr>
              <a:t> of ETL </a:t>
            </a:r>
            <a:r>
              <a:rPr lang="tr-TR" sz="3000" b="1" dirty="0" err="1" smtClean="0">
                <a:solidFill>
                  <a:srgbClr val="C00000"/>
                </a:solidFill>
              </a:rPr>
              <a:t>Tools</a:t>
            </a:r>
            <a:endParaRPr lang="tr-TR" sz="3000" b="1" dirty="0">
              <a:solidFill>
                <a:srgbClr val="C00000"/>
              </a:solidFill>
            </a:endParaRPr>
          </a:p>
        </p:txBody>
      </p:sp>
    </p:spTree>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428596" y="1986685"/>
            <a:ext cx="8215370" cy="3139321"/>
          </a:xfrm>
          <a:prstGeom prst="rect">
            <a:avLst/>
          </a:prstGeom>
          <a:noFill/>
        </p:spPr>
        <p:txBody>
          <a:bodyPr wrap="square" rtlCol="0">
            <a:spAutoFit/>
          </a:bodyPr>
          <a:lstStyle/>
          <a:p>
            <a:endParaRPr lang="tr-TR" dirty="0" smtClean="0"/>
          </a:p>
          <a:p>
            <a:r>
              <a:rPr lang="tr-TR" dirty="0" smtClean="0"/>
              <a:t>Software </a:t>
            </a:r>
            <a:r>
              <a:rPr lang="tr-TR" dirty="0" err="1" smtClean="0"/>
              <a:t>licensing</a:t>
            </a:r>
            <a:r>
              <a:rPr lang="tr-TR" dirty="0" smtClean="0"/>
              <a:t> </a:t>
            </a:r>
            <a:r>
              <a:rPr lang="tr-TR" dirty="0" err="1" smtClean="0"/>
              <a:t>cost</a:t>
            </a:r>
            <a:r>
              <a:rPr lang="tr-TR" dirty="0" smtClean="0"/>
              <a:t> is </a:t>
            </a:r>
            <a:r>
              <a:rPr lang="tr-TR" dirty="0" err="1" smtClean="0"/>
              <a:t>the</a:t>
            </a:r>
            <a:r>
              <a:rPr lang="tr-TR" dirty="0" smtClean="0"/>
              <a:t> </a:t>
            </a:r>
            <a:r>
              <a:rPr lang="tr-TR" dirty="0" err="1" smtClean="0"/>
              <a:t>most</a:t>
            </a:r>
            <a:r>
              <a:rPr lang="tr-TR" dirty="0" smtClean="0"/>
              <a:t> </a:t>
            </a:r>
            <a:r>
              <a:rPr lang="tr-TR" dirty="0" err="1" smtClean="0"/>
              <a:t>important</a:t>
            </a:r>
            <a:r>
              <a:rPr lang="tr-TR" dirty="0" smtClean="0"/>
              <a:t> </a:t>
            </a:r>
            <a:r>
              <a:rPr lang="tr-TR" dirty="0" err="1" smtClean="0"/>
              <a:t>disadvantage</a:t>
            </a:r>
            <a:r>
              <a:rPr lang="tr-TR" dirty="0" smtClean="0"/>
              <a:t>.</a:t>
            </a:r>
          </a:p>
          <a:p>
            <a:endParaRPr lang="tr-TR" dirty="0" smtClean="0"/>
          </a:p>
          <a:p>
            <a:r>
              <a:rPr lang="tr-TR" dirty="0" err="1" smtClean="0"/>
              <a:t>There</a:t>
            </a:r>
            <a:r>
              <a:rPr lang="tr-TR" dirty="0" smtClean="0"/>
              <a:t> is </a:t>
            </a:r>
            <a:r>
              <a:rPr lang="tr-TR" dirty="0" err="1" smtClean="0"/>
              <a:t>uncertainty</a:t>
            </a:r>
            <a:r>
              <a:rPr lang="tr-TR" dirty="0" smtClean="0"/>
              <a:t> in </a:t>
            </a:r>
            <a:r>
              <a:rPr lang="tr-TR" dirty="0" err="1" smtClean="0"/>
              <a:t>many</a:t>
            </a:r>
            <a:r>
              <a:rPr lang="tr-TR" dirty="0" smtClean="0"/>
              <a:t> ETL </a:t>
            </a:r>
            <a:r>
              <a:rPr lang="tr-TR" dirty="0" err="1" smtClean="0"/>
              <a:t>teams</a:t>
            </a:r>
            <a:r>
              <a:rPr lang="tr-TR" dirty="0" smtClean="0"/>
              <a:t>. </a:t>
            </a:r>
            <a:r>
              <a:rPr lang="tr-TR" dirty="0" err="1" smtClean="0"/>
              <a:t>They</a:t>
            </a:r>
            <a:r>
              <a:rPr lang="tr-TR" dirty="0" smtClean="0"/>
              <a:t> </a:t>
            </a:r>
            <a:r>
              <a:rPr lang="tr-TR" dirty="0" err="1" smtClean="0"/>
              <a:t>may</a:t>
            </a:r>
            <a:r>
              <a:rPr lang="tr-TR" dirty="0" smtClean="0"/>
              <a:t> </a:t>
            </a:r>
            <a:r>
              <a:rPr lang="tr-TR" dirty="0" err="1" smtClean="0"/>
              <a:t>use</a:t>
            </a:r>
            <a:r>
              <a:rPr lang="tr-TR" dirty="0" smtClean="0"/>
              <a:t> </a:t>
            </a:r>
            <a:r>
              <a:rPr lang="tr-TR" dirty="0" err="1" smtClean="0"/>
              <a:t>only</a:t>
            </a:r>
            <a:r>
              <a:rPr lang="tr-TR" dirty="0" smtClean="0"/>
              <a:t> </a:t>
            </a:r>
            <a:r>
              <a:rPr lang="tr-TR" dirty="0" err="1" smtClean="0"/>
              <a:t>few</a:t>
            </a:r>
            <a:r>
              <a:rPr lang="tr-TR" dirty="0" smtClean="0"/>
              <a:t> </a:t>
            </a:r>
            <a:r>
              <a:rPr lang="tr-TR" dirty="0" err="1" smtClean="0"/>
              <a:t>features</a:t>
            </a:r>
            <a:r>
              <a:rPr lang="tr-TR" dirty="0" smtClean="0"/>
              <a:t> of </a:t>
            </a:r>
            <a:r>
              <a:rPr lang="tr-TR" dirty="0" err="1" smtClean="0"/>
              <a:t>the</a:t>
            </a:r>
            <a:r>
              <a:rPr lang="tr-TR" dirty="0" smtClean="0"/>
              <a:t> </a:t>
            </a:r>
            <a:r>
              <a:rPr lang="tr-TR" dirty="0" err="1" smtClean="0"/>
              <a:t>Tools</a:t>
            </a:r>
            <a:r>
              <a:rPr lang="tr-TR" dirty="0" smtClean="0"/>
              <a:t>. </a:t>
            </a:r>
            <a:r>
              <a:rPr lang="tr-TR" dirty="0" err="1" smtClean="0"/>
              <a:t>Finding</a:t>
            </a:r>
            <a:r>
              <a:rPr lang="tr-TR" dirty="0" smtClean="0"/>
              <a:t> </a:t>
            </a:r>
            <a:r>
              <a:rPr lang="tr-TR" dirty="0" err="1" smtClean="0"/>
              <a:t>experienced</a:t>
            </a:r>
            <a:r>
              <a:rPr lang="tr-TR" dirty="0" smtClean="0"/>
              <a:t> ETL </a:t>
            </a:r>
            <a:r>
              <a:rPr lang="tr-TR" dirty="0" err="1" smtClean="0"/>
              <a:t>team</a:t>
            </a:r>
            <a:r>
              <a:rPr lang="tr-TR" dirty="0" smtClean="0"/>
              <a:t> is </a:t>
            </a:r>
            <a:r>
              <a:rPr lang="tr-TR" dirty="0" err="1" smtClean="0"/>
              <a:t>difficult</a:t>
            </a:r>
            <a:r>
              <a:rPr lang="tr-TR" dirty="0" smtClean="0"/>
              <a:t>.</a:t>
            </a:r>
          </a:p>
          <a:p>
            <a:endParaRPr lang="tr-TR" dirty="0" smtClean="0"/>
          </a:p>
          <a:p>
            <a:r>
              <a:rPr lang="tr-TR" dirty="0" err="1" smtClean="0"/>
              <a:t>Sometimes</a:t>
            </a:r>
            <a:r>
              <a:rPr lang="tr-TR" dirty="0" smtClean="0"/>
              <a:t>, </a:t>
            </a:r>
            <a:r>
              <a:rPr lang="tr-TR" dirty="0" err="1" smtClean="0"/>
              <a:t>flexibility</a:t>
            </a:r>
            <a:r>
              <a:rPr lang="tr-TR" dirty="0" smtClean="0"/>
              <a:t> is </a:t>
            </a:r>
            <a:r>
              <a:rPr lang="tr-TR" dirty="0" err="1" smtClean="0"/>
              <a:t>limited</a:t>
            </a:r>
            <a:r>
              <a:rPr lang="tr-TR" dirty="0" smtClean="0"/>
              <a:t>. </a:t>
            </a:r>
            <a:r>
              <a:rPr lang="tr-TR" dirty="0" err="1" smtClean="0"/>
              <a:t>They</a:t>
            </a:r>
            <a:r>
              <a:rPr lang="tr-TR" dirty="0" smtClean="0"/>
              <a:t> </a:t>
            </a:r>
            <a:r>
              <a:rPr lang="tr-TR" dirty="0" err="1" smtClean="0"/>
              <a:t>have</a:t>
            </a:r>
            <a:r>
              <a:rPr lang="tr-TR" dirty="0" smtClean="0"/>
              <a:t> </a:t>
            </a:r>
            <a:r>
              <a:rPr lang="tr-TR" dirty="0" err="1" smtClean="0"/>
              <a:t>some</a:t>
            </a:r>
            <a:r>
              <a:rPr lang="tr-TR" dirty="0" smtClean="0"/>
              <a:t> </a:t>
            </a:r>
            <a:r>
              <a:rPr lang="tr-TR" dirty="0" err="1" smtClean="0"/>
              <a:t>limits</a:t>
            </a:r>
            <a:r>
              <a:rPr lang="tr-TR" dirty="0" smtClean="0"/>
              <a:t> </a:t>
            </a:r>
            <a:r>
              <a:rPr lang="tr-TR" dirty="0" err="1" smtClean="0"/>
              <a:t>and</a:t>
            </a:r>
            <a:r>
              <a:rPr lang="tr-TR" dirty="0" smtClean="0"/>
              <a:t> </a:t>
            </a:r>
            <a:r>
              <a:rPr lang="tr-TR" dirty="0" err="1" smtClean="0"/>
              <a:t>experience</a:t>
            </a:r>
            <a:r>
              <a:rPr lang="tr-TR" dirty="0" smtClean="0"/>
              <a:t> is </a:t>
            </a:r>
            <a:r>
              <a:rPr lang="tr-TR" dirty="0" err="1" smtClean="0"/>
              <a:t>needed</a:t>
            </a:r>
            <a:r>
              <a:rPr lang="tr-TR" dirty="0" smtClean="0"/>
              <a:t>.</a:t>
            </a:r>
          </a:p>
          <a:p>
            <a:endParaRPr lang="tr-TR" dirty="0" smtClean="0"/>
          </a:p>
          <a:p>
            <a:r>
              <a:rPr lang="tr-TR" dirty="0" err="1" smtClean="0"/>
              <a:t>Developers</a:t>
            </a:r>
            <a:r>
              <a:rPr lang="tr-TR" dirty="0" smtClean="0"/>
              <a:t> </a:t>
            </a:r>
            <a:r>
              <a:rPr lang="tr-TR" dirty="0" err="1" smtClean="0"/>
              <a:t>may</a:t>
            </a:r>
            <a:r>
              <a:rPr lang="tr-TR" dirty="0" smtClean="0"/>
              <a:t> </a:t>
            </a:r>
            <a:r>
              <a:rPr lang="tr-TR" dirty="0" err="1" smtClean="0"/>
              <a:t>resist</a:t>
            </a:r>
            <a:r>
              <a:rPr lang="tr-TR" dirty="0" smtClean="0"/>
              <a:t> </a:t>
            </a:r>
            <a:r>
              <a:rPr lang="tr-TR" dirty="0" err="1" smtClean="0"/>
              <a:t>to</a:t>
            </a:r>
            <a:r>
              <a:rPr lang="tr-TR" dirty="0" smtClean="0"/>
              <a:t> </a:t>
            </a:r>
            <a:r>
              <a:rPr lang="tr-TR" dirty="0" err="1" smtClean="0"/>
              <a:t>use</a:t>
            </a:r>
            <a:r>
              <a:rPr lang="tr-TR" dirty="0" smtClean="0"/>
              <a:t> a </a:t>
            </a:r>
            <a:r>
              <a:rPr lang="tr-TR" dirty="0" err="1" smtClean="0"/>
              <a:t>new</a:t>
            </a:r>
            <a:r>
              <a:rPr lang="tr-TR" dirty="0" smtClean="0"/>
              <a:t> </a:t>
            </a:r>
            <a:r>
              <a:rPr lang="tr-TR" dirty="0" err="1" smtClean="0"/>
              <a:t>tool</a:t>
            </a:r>
            <a:endParaRPr lang="tr-TR" dirty="0" smtClean="0"/>
          </a:p>
          <a:p>
            <a:endParaRPr lang="tr-TR" dirty="0" smtClean="0"/>
          </a:p>
        </p:txBody>
      </p:sp>
      <p:sp>
        <p:nvSpPr>
          <p:cNvPr id="4" name="3 Metin kutusu"/>
          <p:cNvSpPr txBox="1"/>
          <p:nvPr/>
        </p:nvSpPr>
        <p:spPr>
          <a:xfrm>
            <a:off x="357158" y="1000108"/>
            <a:ext cx="8215370" cy="553998"/>
          </a:xfrm>
          <a:prstGeom prst="rect">
            <a:avLst/>
          </a:prstGeom>
          <a:noFill/>
        </p:spPr>
        <p:txBody>
          <a:bodyPr wrap="square" rtlCol="0">
            <a:spAutoFit/>
          </a:bodyPr>
          <a:lstStyle/>
          <a:p>
            <a:pPr algn="ctr"/>
            <a:r>
              <a:rPr lang="tr-TR" sz="3000" b="1" dirty="0" err="1" smtClean="0">
                <a:solidFill>
                  <a:srgbClr val="C00000"/>
                </a:solidFill>
              </a:rPr>
              <a:t>Disadvantages</a:t>
            </a:r>
            <a:r>
              <a:rPr lang="tr-TR" sz="3000" b="1" dirty="0" smtClean="0">
                <a:solidFill>
                  <a:srgbClr val="C00000"/>
                </a:solidFill>
              </a:rPr>
              <a:t> of ETL </a:t>
            </a:r>
            <a:r>
              <a:rPr lang="tr-TR" sz="3000" b="1" dirty="0" err="1" smtClean="0">
                <a:solidFill>
                  <a:srgbClr val="C00000"/>
                </a:solidFill>
              </a:rPr>
              <a:t>Tools</a:t>
            </a:r>
            <a:endParaRPr lang="tr-TR" sz="3000" b="1" dirty="0">
              <a:solidFill>
                <a:srgbClr val="C00000"/>
              </a:solidFill>
            </a:endParaRPr>
          </a:p>
        </p:txBody>
      </p:sp>
    </p:spTree>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857224" y="2254931"/>
            <a:ext cx="7215238" cy="2031325"/>
          </a:xfrm>
          <a:prstGeom prst="rect">
            <a:avLst/>
          </a:prstGeom>
          <a:noFill/>
        </p:spPr>
        <p:txBody>
          <a:bodyPr wrap="square" rtlCol="0">
            <a:spAutoFit/>
          </a:bodyPr>
          <a:lstStyle/>
          <a:p>
            <a:r>
              <a:rPr lang="tr-TR" dirty="0" err="1" smtClean="0"/>
              <a:t>Because</a:t>
            </a:r>
            <a:r>
              <a:rPr lang="tr-TR" dirty="0" smtClean="0"/>
              <a:t>,  </a:t>
            </a:r>
            <a:r>
              <a:rPr lang="tr-TR" dirty="0" err="1" smtClean="0"/>
              <a:t>each</a:t>
            </a:r>
            <a:r>
              <a:rPr lang="tr-TR" dirty="0" smtClean="0"/>
              <a:t> </a:t>
            </a:r>
            <a:r>
              <a:rPr lang="tr-TR" dirty="0" err="1" smtClean="0"/>
              <a:t>company</a:t>
            </a:r>
            <a:r>
              <a:rPr lang="tr-TR" dirty="0" smtClean="0"/>
              <a:t> has </a:t>
            </a:r>
            <a:r>
              <a:rPr lang="tr-TR" dirty="0" err="1" smtClean="0"/>
              <a:t>different</a:t>
            </a:r>
            <a:r>
              <a:rPr lang="tr-TR" dirty="0" smtClean="0"/>
              <a:t> data size, </a:t>
            </a:r>
            <a:r>
              <a:rPr lang="tr-TR" dirty="0" err="1" smtClean="0"/>
              <a:t>business</a:t>
            </a:r>
            <a:r>
              <a:rPr lang="tr-TR" dirty="0" smtClean="0"/>
              <a:t> </a:t>
            </a:r>
            <a:r>
              <a:rPr lang="tr-TR" dirty="0" err="1" smtClean="0"/>
              <a:t>rules</a:t>
            </a:r>
            <a:r>
              <a:rPr lang="tr-TR" dirty="0" smtClean="0"/>
              <a:t>, </a:t>
            </a:r>
            <a:r>
              <a:rPr lang="tr-TR" dirty="0" err="1" smtClean="0"/>
              <a:t>etc</a:t>
            </a:r>
            <a:r>
              <a:rPr lang="tr-TR" dirty="0" smtClean="0"/>
              <a:t>. ,,  </a:t>
            </a:r>
            <a:r>
              <a:rPr lang="tr-TR" dirty="0" err="1" smtClean="0"/>
              <a:t>tool</a:t>
            </a:r>
            <a:r>
              <a:rPr lang="tr-TR" dirty="0" smtClean="0"/>
              <a:t> </a:t>
            </a:r>
            <a:r>
              <a:rPr lang="tr-TR" dirty="0" err="1" smtClean="0"/>
              <a:t>necessity</a:t>
            </a:r>
            <a:r>
              <a:rPr lang="tr-TR" dirty="0" smtClean="0"/>
              <a:t> </a:t>
            </a:r>
            <a:r>
              <a:rPr lang="tr-TR" dirty="0" err="1" smtClean="0"/>
              <a:t>should</a:t>
            </a:r>
            <a:r>
              <a:rPr lang="tr-TR" dirty="0" smtClean="0"/>
              <a:t> be </a:t>
            </a:r>
            <a:r>
              <a:rPr lang="tr-TR" dirty="0" err="1" smtClean="0"/>
              <a:t>evaluated</a:t>
            </a:r>
            <a:r>
              <a:rPr lang="tr-TR" dirty="0" smtClean="0"/>
              <a:t> </a:t>
            </a:r>
            <a:r>
              <a:rPr lang="tr-TR" dirty="0" err="1" smtClean="0"/>
              <a:t>according</a:t>
            </a:r>
            <a:r>
              <a:rPr lang="tr-TR" dirty="0" smtClean="0"/>
              <a:t> </a:t>
            </a:r>
            <a:r>
              <a:rPr lang="tr-TR" dirty="0" err="1" smtClean="0"/>
              <a:t>to</a:t>
            </a:r>
            <a:r>
              <a:rPr lang="tr-TR" dirty="0" smtClean="0"/>
              <a:t> </a:t>
            </a:r>
            <a:r>
              <a:rPr lang="tr-TR" dirty="0" err="1" smtClean="0"/>
              <a:t>their</a:t>
            </a:r>
            <a:r>
              <a:rPr lang="tr-TR" dirty="0" smtClean="0"/>
              <a:t> </a:t>
            </a:r>
            <a:r>
              <a:rPr lang="tr-TR" dirty="0" err="1" smtClean="0"/>
              <a:t>criterias</a:t>
            </a:r>
            <a:r>
              <a:rPr lang="tr-TR" dirty="0" smtClean="0"/>
              <a:t>.</a:t>
            </a:r>
          </a:p>
          <a:p>
            <a:endParaRPr lang="tr-TR" dirty="0" smtClean="0"/>
          </a:p>
          <a:p>
            <a:endParaRPr lang="tr-TR" dirty="0" smtClean="0"/>
          </a:p>
          <a:p>
            <a:r>
              <a:rPr lang="tr-TR" dirty="0" err="1" smtClean="0"/>
              <a:t>So</a:t>
            </a:r>
            <a:r>
              <a:rPr lang="tr-TR" dirty="0" smtClean="0"/>
              <a:t> </a:t>
            </a:r>
            <a:r>
              <a:rPr lang="tr-TR" dirty="0" err="1" smtClean="0"/>
              <a:t>decision</a:t>
            </a:r>
            <a:r>
              <a:rPr lang="tr-TR" dirty="0" smtClean="0"/>
              <a:t> is </a:t>
            </a:r>
            <a:r>
              <a:rPr lang="tr-TR" b="1" dirty="0" err="1" smtClean="0"/>
              <a:t>changed</a:t>
            </a:r>
            <a:r>
              <a:rPr lang="tr-TR" dirty="0" smtClean="0"/>
              <a:t> </a:t>
            </a:r>
            <a:r>
              <a:rPr lang="tr-TR" dirty="0" err="1" smtClean="0"/>
              <a:t>for</a:t>
            </a:r>
            <a:r>
              <a:rPr lang="tr-TR" dirty="0" smtClean="0"/>
              <a:t> </a:t>
            </a:r>
            <a:r>
              <a:rPr lang="tr-TR" dirty="0" err="1" smtClean="0"/>
              <a:t>each</a:t>
            </a:r>
            <a:r>
              <a:rPr lang="tr-TR" dirty="0" smtClean="0"/>
              <a:t> </a:t>
            </a:r>
            <a:r>
              <a:rPr lang="tr-TR" dirty="0" err="1" smtClean="0"/>
              <a:t>company</a:t>
            </a:r>
            <a:r>
              <a:rPr lang="tr-TR" dirty="0" smtClean="0"/>
              <a:t>.</a:t>
            </a:r>
          </a:p>
          <a:p>
            <a:endParaRPr lang="tr-TR" dirty="0" smtClean="0"/>
          </a:p>
          <a:p>
            <a:endParaRPr lang="tr-TR" dirty="0"/>
          </a:p>
        </p:txBody>
      </p:sp>
      <p:sp>
        <p:nvSpPr>
          <p:cNvPr id="4" name="3 Dikdörtgen"/>
          <p:cNvSpPr/>
          <p:nvPr/>
        </p:nvSpPr>
        <p:spPr>
          <a:xfrm>
            <a:off x="357158" y="928670"/>
            <a:ext cx="8143932" cy="553998"/>
          </a:xfrm>
          <a:prstGeom prst="rect">
            <a:avLst/>
          </a:prstGeom>
        </p:spPr>
        <p:txBody>
          <a:bodyPr wrap="square">
            <a:spAutoFit/>
          </a:bodyPr>
          <a:lstStyle/>
          <a:p>
            <a:pPr algn="ctr"/>
            <a:r>
              <a:rPr lang="tr-TR" sz="3000" b="1" dirty="0" err="1" smtClean="0">
                <a:solidFill>
                  <a:srgbClr val="C00000"/>
                </a:solidFill>
              </a:rPr>
              <a:t>So</a:t>
            </a:r>
            <a:r>
              <a:rPr lang="tr-TR" sz="3000" b="1" dirty="0" smtClean="0">
                <a:solidFill>
                  <a:srgbClr val="C00000"/>
                </a:solidFill>
              </a:rPr>
              <a:t>, </a:t>
            </a:r>
            <a:r>
              <a:rPr lang="tr-TR" sz="3000" b="1" dirty="0" err="1" smtClean="0">
                <a:solidFill>
                  <a:srgbClr val="C00000"/>
                </a:solidFill>
              </a:rPr>
              <a:t>Should</a:t>
            </a:r>
            <a:r>
              <a:rPr lang="tr-TR" sz="3000" b="1" dirty="0" smtClean="0">
                <a:solidFill>
                  <a:srgbClr val="C00000"/>
                </a:solidFill>
              </a:rPr>
              <a:t> </a:t>
            </a:r>
            <a:r>
              <a:rPr lang="tr-TR" sz="3000" b="1" dirty="0" err="1" smtClean="0">
                <a:solidFill>
                  <a:srgbClr val="C00000"/>
                </a:solidFill>
              </a:rPr>
              <a:t>we</a:t>
            </a:r>
            <a:r>
              <a:rPr lang="tr-TR" sz="3000" b="1" dirty="0" smtClean="0">
                <a:solidFill>
                  <a:srgbClr val="C00000"/>
                </a:solidFill>
              </a:rPr>
              <a:t> </a:t>
            </a:r>
            <a:r>
              <a:rPr lang="tr-TR" sz="3000" b="1" dirty="0" err="1" smtClean="0">
                <a:solidFill>
                  <a:srgbClr val="C00000"/>
                </a:solidFill>
              </a:rPr>
              <a:t>use</a:t>
            </a:r>
            <a:r>
              <a:rPr lang="tr-TR" sz="3000" b="1" dirty="0" smtClean="0">
                <a:solidFill>
                  <a:srgbClr val="C00000"/>
                </a:solidFill>
              </a:rPr>
              <a:t> an ETL </a:t>
            </a:r>
            <a:r>
              <a:rPr lang="tr-TR" sz="3000" b="1" dirty="0" err="1" smtClean="0">
                <a:solidFill>
                  <a:srgbClr val="C00000"/>
                </a:solidFill>
              </a:rPr>
              <a:t>tool</a:t>
            </a:r>
            <a:r>
              <a:rPr lang="tr-TR" sz="3000" b="1" dirty="0" smtClean="0">
                <a:solidFill>
                  <a:srgbClr val="C00000"/>
                </a:solidFill>
              </a:rPr>
              <a:t> ? ..</a:t>
            </a:r>
            <a:endParaRPr lang="tr-TR" sz="3000" b="1" dirty="0">
              <a:solidFill>
                <a:srgbClr val="C00000"/>
              </a:solidFill>
            </a:endParaRPr>
          </a:p>
        </p:txBody>
      </p:sp>
    </p:spTree>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14348" y="857232"/>
            <a:ext cx="7358114" cy="553998"/>
          </a:xfrm>
          <a:prstGeom prst="rect">
            <a:avLst/>
          </a:prstGeom>
          <a:noFill/>
        </p:spPr>
        <p:txBody>
          <a:bodyPr wrap="square" rtlCol="0">
            <a:spAutoFit/>
          </a:bodyPr>
          <a:lstStyle/>
          <a:p>
            <a:pPr algn="ctr"/>
            <a:r>
              <a:rPr lang="tr-TR" sz="3000" b="1" dirty="0" err="1" smtClean="0">
                <a:solidFill>
                  <a:srgbClr val="C00000"/>
                </a:solidFill>
              </a:rPr>
              <a:t>Key</a:t>
            </a:r>
            <a:r>
              <a:rPr lang="tr-TR" sz="3000" b="1" dirty="0" smtClean="0">
                <a:solidFill>
                  <a:srgbClr val="C00000"/>
                </a:solidFill>
              </a:rPr>
              <a:t> </a:t>
            </a:r>
            <a:r>
              <a:rPr lang="tr-TR" sz="3000" b="1" dirty="0" err="1" smtClean="0">
                <a:solidFill>
                  <a:srgbClr val="C00000"/>
                </a:solidFill>
              </a:rPr>
              <a:t>Points</a:t>
            </a:r>
            <a:r>
              <a:rPr lang="tr-TR" sz="3000" b="1" dirty="0" smtClean="0">
                <a:solidFill>
                  <a:srgbClr val="C00000"/>
                </a:solidFill>
              </a:rPr>
              <a:t>:</a:t>
            </a:r>
            <a:endParaRPr lang="tr-TR" sz="3000" b="1" dirty="0">
              <a:solidFill>
                <a:srgbClr val="C00000"/>
              </a:solidFill>
            </a:endParaRPr>
          </a:p>
        </p:txBody>
      </p:sp>
      <p:sp>
        <p:nvSpPr>
          <p:cNvPr id="3" name="2 Metin kutusu"/>
          <p:cNvSpPr txBox="1"/>
          <p:nvPr/>
        </p:nvSpPr>
        <p:spPr>
          <a:xfrm>
            <a:off x="714348" y="1571612"/>
            <a:ext cx="7929618" cy="4247317"/>
          </a:xfrm>
          <a:prstGeom prst="rect">
            <a:avLst/>
          </a:prstGeom>
          <a:noFill/>
        </p:spPr>
        <p:txBody>
          <a:bodyPr wrap="square" rtlCol="0">
            <a:spAutoFit/>
          </a:bodyPr>
          <a:lstStyle/>
          <a:p>
            <a:endParaRPr lang="tr-TR" dirty="0" smtClean="0"/>
          </a:p>
          <a:p>
            <a:pPr>
              <a:buFont typeface="Wingdings" pitchFamily="2" charset="2"/>
              <a:buChar char="ü"/>
            </a:pPr>
            <a:r>
              <a:rPr lang="en-US" dirty="0" smtClean="0"/>
              <a:t>ETL is often a complex combination of process and technology</a:t>
            </a:r>
            <a:endParaRPr lang="tr-TR" dirty="0" smtClean="0"/>
          </a:p>
          <a:p>
            <a:pPr>
              <a:buFont typeface="Wingdings" pitchFamily="2" charset="2"/>
              <a:buChar char="ü"/>
            </a:pPr>
            <a:endParaRPr lang="tr-TR" dirty="0" smtClean="0"/>
          </a:p>
          <a:p>
            <a:pPr>
              <a:buFont typeface="Wingdings" pitchFamily="2" charset="2"/>
              <a:buChar char="ü"/>
            </a:pPr>
            <a:r>
              <a:rPr lang="tr-TR" dirty="0" smtClean="0"/>
              <a:t>ETL is not a </a:t>
            </a:r>
            <a:r>
              <a:rPr lang="tr-TR" dirty="0" err="1" smtClean="0"/>
              <a:t>one</a:t>
            </a:r>
            <a:r>
              <a:rPr lang="tr-TR" dirty="0" smtClean="0"/>
              <a:t>-time </a:t>
            </a:r>
            <a:r>
              <a:rPr lang="tr-TR" dirty="0" err="1" smtClean="0"/>
              <a:t>event</a:t>
            </a:r>
            <a:endParaRPr lang="tr-TR" dirty="0" smtClean="0"/>
          </a:p>
          <a:p>
            <a:pPr>
              <a:buFont typeface="Wingdings" pitchFamily="2" charset="2"/>
              <a:buChar char="ü"/>
            </a:pPr>
            <a:endParaRPr lang="tr-TR" dirty="0" smtClean="0"/>
          </a:p>
          <a:p>
            <a:pPr>
              <a:buFont typeface="Wingdings" pitchFamily="2" charset="2"/>
              <a:buChar char="ü"/>
            </a:pPr>
            <a:r>
              <a:rPr lang="tr-TR" dirty="0" err="1" smtClean="0"/>
              <a:t>It</a:t>
            </a:r>
            <a:r>
              <a:rPr lang="tr-TR" dirty="0" smtClean="0"/>
              <a:t> </a:t>
            </a:r>
            <a:r>
              <a:rPr lang="tr-TR" dirty="0" err="1" smtClean="0"/>
              <a:t>should</a:t>
            </a:r>
            <a:r>
              <a:rPr lang="tr-TR" dirty="0" smtClean="0"/>
              <a:t> be </a:t>
            </a:r>
            <a:r>
              <a:rPr lang="tr-TR" dirty="0" err="1" smtClean="0"/>
              <a:t>performed</a:t>
            </a:r>
            <a:r>
              <a:rPr lang="tr-TR" dirty="0" smtClean="0"/>
              <a:t>  </a:t>
            </a:r>
            <a:r>
              <a:rPr lang="tr-TR" dirty="0" err="1" smtClean="0"/>
              <a:t>periodically</a:t>
            </a:r>
            <a:r>
              <a:rPr lang="tr-TR" dirty="0" smtClean="0"/>
              <a:t> (</a:t>
            </a:r>
            <a:r>
              <a:rPr lang="tr-TR" dirty="0" err="1" smtClean="0"/>
              <a:t>monthly</a:t>
            </a:r>
            <a:r>
              <a:rPr lang="tr-TR" dirty="0" smtClean="0"/>
              <a:t>, </a:t>
            </a:r>
            <a:r>
              <a:rPr lang="tr-TR" dirty="0" err="1" smtClean="0"/>
              <a:t>daily</a:t>
            </a:r>
            <a:r>
              <a:rPr lang="tr-TR" dirty="0" smtClean="0"/>
              <a:t>, </a:t>
            </a:r>
            <a:r>
              <a:rPr lang="tr-TR" dirty="0" err="1" smtClean="0"/>
              <a:t>hourly</a:t>
            </a:r>
            <a:r>
              <a:rPr lang="tr-TR" dirty="0" smtClean="0"/>
              <a:t>)</a:t>
            </a:r>
          </a:p>
          <a:p>
            <a:pPr>
              <a:buFont typeface="Wingdings" pitchFamily="2" charset="2"/>
              <a:buChar char="ü"/>
            </a:pPr>
            <a:endParaRPr lang="tr-TR" dirty="0" smtClean="0"/>
          </a:p>
          <a:p>
            <a:pPr>
              <a:buFont typeface="Wingdings" pitchFamily="2" charset="2"/>
              <a:buChar char="ü"/>
            </a:pPr>
            <a:r>
              <a:rPr lang="tr-TR" dirty="0" err="1" smtClean="0"/>
              <a:t>Should</a:t>
            </a:r>
            <a:r>
              <a:rPr lang="tr-TR" dirty="0" smtClean="0"/>
              <a:t> be </a:t>
            </a:r>
            <a:r>
              <a:rPr lang="tr-TR" dirty="0" err="1" smtClean="0"/>
              <a:t>automated</a:t>
            </a:r>
            <a:r>
              <a:rPr lang="tr-TR" dirty="0" smtClean="0"/>
              <a:t>, </a:t>
            </a:r>
            <a:r>
              <a:rPr lang="tr-TR" dirty="0" err="1" smtClean="0"/>
              <a:t>well</a:t>
            </a:r>
            <a:r>
              <a:rPr lang="tr-TR" dirty="0" smtClean="0"/>
              <a:t> </a:t>
            </a:r>
            <a:r>
              <a:rPr lang="tr-TR" b="1" dirty="0" err="1" smtClean="0"/>
              <a:t>documented</a:t>
            </a:r>
            <a:r>
              <a:rPr lang="tr-TR" dirty="0" smtClean="0"/>
              <a:t> </a:t>
            </a:r>
            <a:r>
              <a:rPr lang="tr-TR" dirty="0" err="1" smtClean="0"/>
              <a:t>and</a:t>
            </a:r>
            <a:r>
              <a:rPr lang="tr-TR" dirty="0" smtClean="0"/>
              <a:t> </a:t>
            </a:r>
            <a:r>
              <a:rPr lang="tr-TR" dirty="0" err="1" smtClean="0"/>
              <a:t>easily</a:t>
            </a:r>
            <a:r>
              <a:rPr lang="tr-TR" dirty="0" smtClean="0"/>
              <a:t> </a:t>
            </a:r>
            <a:r>
              <a:rPr lang="tr-TR" dirty="0" err="1" smtClean="0"/>
              <a:t>changeable</a:t>
            </a:r>
            <a:endParaRPr lang="tr-TR" dirty="0" smtClean="0"/>
          </a:p>
          <a:p>
            <a:pPr>
              <a:buFont typeface="Wingdings" pitchFamily="2" charset="2"/>
              <a:buChar char="ü"/>
            </a:pPr>
            <a:endParaRPr lang="tr-TR" dirty="0" smtClean="0"/>
          </a:p>
          <a:p>
            <a:pPr>
              <a:buFont typeface="Wingdings" pitchFamily="2" charset="2"/>
              <a:buChar char="ü"/>
            </a:pPr>
            <a:r>
              <a:rPr lang="tr-TR" dirty="0" err="1" smtClean="0"/>
              <a:t>Steps</a:t>
            </a:r>
            <a:r>
              <a:rPr lang="tr-TR" dirty="0" smtClean="0"/>
              <a:t> </a:t>
            </a:r>
            <a:r>
              <a:rPr lang="tr-TR" dirty="0" err="1" smtClean="0"/>
              <a:t>are</a:t>
            </a:r>
            <a:r>
              <a:rPr lang="tr-TR" dirty="0" smtClean="0"/>
              <a:t>; data </a:t>
            </a:r>
            <a:r>
              <a:rPr lang="tr-TR" dirty="0" err="1" smtClean="0"/>
              <a:t>cleaning</a:t>
            </a:r>
            <a:r>
              <a:rPr lang="tr-TR" dirty="0" smtClean="0"/>
              <a:t>, </a:t>
            </a:r>
            <a:r>
              <a:rPr lang="tr-TR" dirty="0" err="1" smtClean="0"/>
              <a:t>integrating</a:t>
            </a:r>
            <a:r>
              <a:rPr lang="tr-TR" dirty="0" smtClean="0"/>
              <a:t> </a:t>
            </a:r>
            <a:r>
              <a:rPr lang="tr-TR" dirty="0" err="1" smtClean="0"/>
              <a:t>and</a:t>
            </a:r>
            <a:r>
              <a:rPr lang="tr-TR" dirty="0" smtClean="0"/>
              <a:t> </a:t>
            </a:r>
            <a:r>
              <a:rPr lang="tr-TR" dirty="0" err="1" smtClean="0"/>
              <a:t>loading</a:t>
            </a:r>
            <a:endParaRPr lang="tr-TR" dirty="0" smtClean="0"/>
          </a:p>
          <a:p>
            <a:pPr>
              <a:buFont typeface="Wingdings" pitchFamily="2" charset="2"/>
              <a:buChar char="ü"/>
            </a:pPr>
            <a:endParaRPr lang="tr-TR" dirty="0" smtClean="0"/>
          </a:p>
          <a:p>
            <a:pPr>
              <a:buFont typeface="Wingdings" pitchFamily="2" charset="2"/>
              <a:buChar char="ü"/>
            </a:pPr>
            <a:r>
              <a:rPr lang="tr-TR" dirty="0" err="1" smtClean="0"/>
              <a:t>First</a:t>
            </a:r>
            <a:r>
              <a:rPr lang="tr-TR" dirty="0" smtClean="0"/>
              <a:t> </a:t>
            </a:r>
            <a:r>
              <a:rPr lang="tr-TR" dirty="0" err="1" smtClean="0"/>
              <a:t>dimensions</a:t>
            </a:r>
            <a:r>
              <a:rPr lang="tr-TR" dirty="0" smtClean="0"/>
              <a:t>, </a:t>
            </a:r>
            <a:r>
              <a:rPr lang="tr-TR" dirty="0" err="1" smtClean="0"/>
              <a:t>then</a:t>
            </a:r>
            <a:r>
              <a:rPr lang="tr-TR" dirty="0" smtClean="0"/>
              <a:t> </a:t>
            </a:r>
            <a:r>
              <a:rPr lang="tr-TR" dirty="0" err="1" smtClean="0"/>
              <a:t>fact</a:t>
            </a:r>
            <a:r>
              <a:rPr lang="tr-TR" dirty="0" smtClean="0"/>
              <a:t> </a:t>
            </a:r>
            <a:r>
              <a:rPr lang="tr-TR" dirty="0" err="1" smtClean="0"/>
              <a:t>table</a:t>
            </a:r>
            <a:r>
              <a:rPr lang="tr-TR" dirty="0" smtClean="0"/>
              <a:t> </a:t>
            </a:r>
            <a:r>
              <a:rPr lang="tr-TR" dirty="0" err="1" smtClean="0"/>
              <a:t>are</a:t>
            </a:r>
            <a:r>
              <a:rPr lang="tr-TR" dirty="0" smtClean="0"/>
              <a:t> </a:t>
            </a:r>
            <a:r>
              <a:rPr lang="tr-TR" dirty="0" err="1" smtClean="0"/>
              <a:t>loaded</a:t>
            </a:r>
            <a:endParaRPr lang="tr-TR" dirty="0" smtClean="0"/>
          </a:p>
          <a:p>
            <a:pPr>
              <a:buFont typeface="Wingdings" pitchFamily="2" charset="2"/>
              <a:buChar char="ü"/>
            </a:pPr>
            <a:endParaRPr lang="tr-TR" dirty="0" smtClean="0"/>
          </a:p>
          <a:p>
            <a:pPr>
              <a:buFont typeface="Wingdings" pitchFamily="2" charset="2"/>
              <a:buChar char="ü"/>
            </a:pPr>
            <a:r>
              <a:rPr lang="tr-TR" dirty="0" err="1" smtClean="0"/>
              <a:t>There</a:t>
            </a:r>
            <a:r>
              <a:rPr lang="tr-TR" dirty="0" smtClean="0"/>
              <a:t> </a:t>
            </a:r>
            <a:r>
              <a:rPr lang="tr-TR" dirty="0" err="1" smtClean="0"/>
              <a:t>are</a:t>
            </a:r>
            <a:r>
              <a:rPr lang="tr-TR" dirty="0" smtClean="0"/>
              <a:t> </a:t>
            </a:r>
            <a:r>
              <a:rPr lang="tr-TR" dirty="0" err="1" smtClean="0"/>
              <a:t>some</a:t>
            </a:r>
            <a:r>
              <a:rPr lang="tr-TR" dirty="0" smtClean="0"/>
              <a:t> </a:t>
            </a:r>
            <a:r>
              <a:rPr lang="tr-TR" dirty="0" err="1" smtClean="0"/>
              <a:t>useful</a:t>
            </a:r>
            <a:r>
              <a:rPr lang="tr-TR" dirty="0" smtClean="0"/>
              <a:t> ETL </a:t>
            </a:r>
            <a:r>
              <a:rPr lang="tr-TR" dirty="0" err="1" smtClean="0"/>
              <a:t>tools</a:t>
            </a:r>
            <a:r>
              <a:rPr lang="tr-TR" dirty="0" smtClean="0"/>
              <a:t> but </a:t>
            </a:r>
            <a:r>
              <a:rPr lang="tr-TR" dirty="0" err="1" smtClean="0"/>
              <a:t>they</a:t>
            </a:r>
            <a:r>
              <a:rPr lang="tr-TR" dirty="0" smtClean="0"/>
              <a:t> </a:t>
            </a:r>
            <a:r>
              <a:rPr lang="tr-TR" dirty="0" err="1" smtClean="0"/>
              <a:t>are</a:t>
            </a:r>
            <a:r>
              <a:rPr lang="tr-TR" dirty="0" smtClean="0"/>
              <a:t> not </a:t>
            </a:r>
            <a:r>
              <a:rPr lang="tr-TR" dirty="0" err="1" smtClean="0"/>
              <a:t>always</a:t>
            </a:r>
            <a:r>
              <a:rPr lang="tr-TR" dirty="0" smtClean="0"/>
              <a:t> </a:t>
            </a:r>
            <a:r>
              <a:rPr lang="tr-TR" dirty="0" err="1" smtClean="0"/>
              <a:t>necessary</a:t>
            </a:r>
            <a:endParaRPr lang="tr-TR" dirty="0" smtClean="0"/>
          </a:p>
          <a:p>
            <a:pPr>
              <a:buFont typeface="Wingdings" pitchFamily="2" charset="2"/>
              <a:buChar char="ü"/>
            </a:pPr>
            <a:endParaRPr lang="tr-TR" dirty="0" smtClean="0"/>
          </a:p>
        </p:txBody>
      </p:sp>
    </p:spTree>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58264" y="4786322"/>
            <a:ext cx="4499950" cy="553998"/>
          </a:xfrm>
          <a:prstGeom prst="rect">
            <a:avLst/>
          </a:prstGeom>
          <a:noFill/>
        </p:spPr>
        <p:txBody>
          <a:bodyPr wrap="none" rtlCol="0">
            <a:spAutoFit/>
          </a:bodyPr>
          <a:lstStyle/>
          <a:p>
            <a:r>
              <a:rPr lang="tr-TR" sz="3000" dirty="0" smtClean="0"/>
              <a:t>Thank you &amp; Questions ?</a:t>
            </a:r>
            <a:endParaRPr lang="tr-TR" sz="3000" dirty="0"/>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2976" y="1571612"/>
            <a:ext cx="6643734" cy="4247317"/>
          </a:xfrm>
          <a:prstGeom prst="rect">
            <a:avLst/>
          </a:prstGeom>
          <a:noFill/>
        </p:spPr>
        <p:txBody>
          <a:bodyPr wrap="square" rtlCol="0">
            <a:spAutoFit/>
          </a:bodyPr>
          <a:lstStyle/>
          <a:p>
            <a:pPr>
              <a:buFont typeface="Arial" pitchFamily="34" charset="0"/>
              <a:buChar char="•"/>
            </a:pPr>
            <a:r>
              <a:rPr lang="tr-TR" b="1" dirty="0" smtClean="0"/>
              <a:t>Component of BI</a:t>
            </a:r>
          </a:p>
          <a:p>
            <a:endParaRPr lang="tr-TR" b="1" dirty="0" smtClean="0"/>
          </a:p>
          <a:p>
            <a:r>
              <a:rPr lang="en-US" b="1" dirty="0" smtClean="0"/>
              <a:t>ETL</a:t>
            </a:r>
            <a:r>
              <a:rPr lang="en-US" dirty="0" smtClean="0"/>
              <a:t> is the set of process that includes</a:t>
            </a:r>
            <a:endParaRPr lang="tr-TR" dirty="0" smtClean="0"/>
          </a:p>
          <a:p>
            <a:r>
              <a:rPr lang="en-US" dirty="0" smtClean="0"/>
              <a:t>extraction, </a:t>
            </a:r>
            <a:r>
              <a:rPr lang="tr-TR" dirty="0" smtClean="0"/>
              <a:t> </a:t>
            </a:r>
            <a:r>
              <a:rPr lang="en-US" dirty="0" smtClean="0"/>
              <a:t>transformation and loading data</a:t>
            </a:r>
            <a:endParaRPr lang="tr-TR" dirty="0" smtClean="0"/>
          </a:p>
          <a:p>
            <a:endParaRPr lang="tr-TR" dirty="0" smtClean="0"/>
          </a:p>
          <a:p>
            <a:r>
              <a:rPr lang="tr-TR" dirty="0" smtClean="0"/>
              <a:t>D</a:t>
            </a:r>
            <a:r>
              <a:rPr lang="en-US" dirty="0" err="1" smtClean="0"/>
              <a:t>ata</a:t>
            </a:r>
            <a:r>
              <a:rPr lang="en-US" dirty="0" smtClean="0"/>
              <a:t> </a:t>
            </a:r>
            <a:r>
              <a:rPr lang="en-US" dirty="0" err="1" smtClean="0"/>
              <a:t>warehous</a:t>
            </a:r>
            <a:r>
              <a:rPr lang="tr-TR" dirty="0" smtClean="0"/>
              <a:t>es </a:t>
            </a:r>
            <a:r>
              <a:rPr lang="tr-TR" dirty="0" err="1" smtClean="0"/>
              <a:t>are</a:t>
            </a:r>
            <a:r>
              <a:rPr lang="tr-TR" dirty="0" smtClean="0"/>
              <a:t> </a:t>
            </a:r>
            <a:r>
              <a:rPr lang="tr-TR" dirty="0" err="1" smtClean="0"/>
              <a:t>supplied</a:t>
            </a:r>
            <a:r>
              <a:rPr lang="tr-TR" dirty="0" smtClean="0"/>
              <a:t> </a:t>
            </a:r>
            <a:r>
              <a:rPr lang="tr-TR" dirty="0" err="1" smtClean="0"/>
              <a:t>by</a:t>
            </a:r>
            <a:r>
              <a:rPr lang="tr-TR" dirty="0" smtClean="0"/>
              <a:t> ETL </a:t>
            </a:r>
            <a:r>
              <a:rPr lang="tr-TR" dirty="0" err="1" smtClean="0"/>
              <a:t>process</a:t>
            </a:r>
            <a:r>
              <a:rPr lang="en-US" dirty="0" err="1" smtClean="0"/>
              <a:t>ing</a:t>
            </a:r>
            <a:endParaRPr lang="en-US" dirty="0" smtClean="0"/>
          </a:p>
          <a:p>
            <a:endParaRPr lang="tr-TR" dirty="0" smtClean="0"/>
          </a:p>
          <a:p>
            <a:r>
              <a:rPr lang="en-US" dirty="0" smtClean="0"/>
              <a:t>Data are moved from source</a:t>
            </a:r>
            <a:r>
              <a:rPr lang="tr-TR" dirty="0" smtClean="0"/>
              <a:t>s</a:t>
            </a:r>
            <a:r>
              <a:rPr lang="en-US" dirty="0" smtClean="0"/>
              <a:t> to target databases</a:t>
            </a:r>
          </a:p>
          <a:p>
            <a:endParaRPr lang="tr-TR" dirty="0" smtClean="0"/>
          </a:p>
          <a:p>
            <a:r>
              <a:rPr lang="tr-TR" dirty="0" err="1" smtClean="0"/>
              <a:t>It</a:t>
            </a:r>
            <a:r>
              <a:rPr lang="tr-TR" dirty="0" smtClean="0"/>
              <a:t> is </a:t>
            </a:r>
            <a:r>
              <a:rPr lang="en-US" dirty="0" smtClean="0"/>
              <a:t>A very costly</a:t>
            </a:r>
            <a:r>
              <a:rPr lang="tr-TR" dirty="0" smtClean="0"/>
              <a:t> </a:t>
            </a:r>
            <a:r>
              <a:rPr lang="tr-TR" dirty="0" err="1" smtClean="0"/>
              <a:t>and</a:t>
            </a:r>
            <a:r>
              <a:rPr lang="tr-TR" dirty="0" smtClean="0"/>
              <a:t>  </a:t>
            </a:r>
            <a:r>
              <a:rPr lang="en-US" dirty="0" smtClean="0"/>
              <a:t>time consuming part of data warehousing</a:t>
            </a:r>
            <a:endParaRPr lang="tr-TR" dirty="0" smtClean="0"/>
          </a:p>
          <a:p>
            <a:endParaRPr lang="tr-TR" dirty="0" smtClean="0"/>
          </a:p>
          <a:p>
            <a:endParaRPr lang="tr-TR" dirty="0" smtClean="0"/>
          </a:p>
          <a:p>
            <a:r>
              <a:rPr lang="tr-TR" b="1" dirty="0" smtClean="0"/>
              <a:t>ELT : </a:t>
            </a:r>
            <a:r>
              <a:rPr lang="tr-TR" dirty="0" err="1" smtClean="0"/>
              <a:t>Extract</a:t>
            </a:r>
            <a:r>
              <a:rPr lang="tr-TR" dirty="0" smtClean="0"/>
              <a:t> – </a:t>
            </a:r>
            <a:r>
              <a:rPr lang="tr-TR" dirty="0" err="1" smtClean="0"/>
              <a:t>Load</a:t>
            </a:r>
            <a:r>
              <a:rPr lang="tr-TR" dirty="0" smtClean="0"/>
              <a:t> – </a:t>
            </a:r>
            <a:r>
              <a:rPr lang="tr-TR" dirty="0" err="1" smtClean="0"/>
              <a:t>Transform</a:t>
            </a:r>
            <a:endParaRPr lang="tr-TR" dirty="0" smtClean="0"/>
          </a:p>
          <a:p>
            <a:r>
              <a:rPr lang="tr-TR" dirty="0" err="1" smtClean="0"/>
              <a:t>Difference</a:t>
            </a:r>
            <a:r>
              <a:rPr lang="tr-TR" dirty="0" smtClean="0"/>
              <a:t> </a:t>
            </a:r>
            <a:r>
              <a:rPr lang="tr-TR" dirty="0" err="1" smtClean="0"/>
              <a:t>from</a:t>
            </a:r>
            <a:r>
              <a:rPr lang="tr-TR" dirty="0" smtClean="0"/>
              <a:t> ETL is </a:t>
            </a:r>
            <a:r>
              <a:rPr lang="tr-TR" dirty="0" err="1" smtClean="0"/>
              <a:t>semantic</a:t>
            </a:r>
            <a:r>
              <a:rPr lang="tr-TR" dirty="0" smtClean="0"/>
              <a:t>.</a:t>
            </a:r>
          </a:p>
          <a:p>
            <a:endParaRPr lang="tr-TR" dirty="0"/>
          </a:p>
        </p:txBody>
      </p:sp>
      <p:sp>
        <p:nvSpPr>
          <p:cNvPr id="3" name="Title 1"/>
          <p:cNvSpPr txBox="1">
            <a:spLocks/>
          </p:cNvSpPr>
          <p:nvPr/>
        </p:nvSpPr>
        <p:spPr>
          <a:xfrm>
            <a:off x="457200" y="857232"/>
            <a:ext cx="8229240" cy="561528"/>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3000" b="1" i="0" u="none" strike="noStrike" kern="0" cap="none" spc="0" normalizeH="0" baseline="0" noProof="0" dirty="0" smtClean="0">
                <a:ln>
                  <a:noFill/>
                </a:ln>
                <a:solidFill>
                  <a:srgbClr val="C00000"/>
                </a:solidFill>
                <a:effectLst/>
                <a:uLnTx/>
                <a:uFillTx/>
              </a:rPr>
              <a:t>DEFINITION</a:t>
            </a:r>
            <a:endParaRPr kumimoji="0" lang="tr-TR" sz="3000" b="1" i="0" u="none" strike="noStrike" kern="0" cap="none" spc="0" normalizeH="0" baseline="0" noProof="0" dirty="0">
              <a:ln>
                <a:noFill/>
              </a:ln>
              <a:solidFill>
                <a:srgbClr val="C00000"/>
              </a:solidFill>
              <a:effectLst/>
              <a:uLnTx/>
              <a:uFillTx/>
            </a:endParaRPr>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1419225" y="781050"/>
            <a:ext cx="6581800" cy="5295900"/>
          </a:xfrm>
          <a:prstGeom prst="rect">
            <a:avLst/>
          </a:prstGeom>
          <a:noFill/>
          <a:ln w="9525">
            <a:noFill/>
            <a:miter lim="800000"/>
            <a:headEnd/>
            <a:tailEnd/>
          </a:ln>
          <a:effectLst/>
        </p:spPr>
      </p:pic>
    </p:spTree>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42910" y="1285860"/>
            <a:ext cx="1210588" cy="369332"/>
          </a:xfrm>
          <a:prstGeom prst="rect">
            <a:avLst/>
          </a:prstGeom>
          <a:noFill/>
        </p:spPr>
        <p:txBody>
          <a:bodyPr wrap="none" rtlCol="0">
            <a:spAutoFit/>
          </a:bodyPr>
          <a:lstStyle/>
          <a:p>
            <a:r>
              <a:rPr lang="en-US" dirty="0" smtClean="0">
                <a:solidFill>
                  <a:schemeClr val="bg2"/>
                </a:solidFill>
              </a:rPr>
              <a:t>Extraction</a:t>
            </a:r>
            <a:endParaRPr lang="tr-TR" dirty="0"/>
          </a:p>
        </p:txBody>
      </p:sp>
      <p:sp>
        <p:nvSpPr>
          <p:cNvPr id="3" name="2 Metin kutusu"/>
          <p:cNvSpPr txBox="1"/>
          <p:nvPr/>
        </p:nvSpPr>
        <p:spPr>
          <a:xfrm>
            <a:off x="478728" y="1000108"/>
            <a:ext cx="2664512" cy="553998"/>
          </a:xfrm>
          <a:prstGeom prst="rect">
            <a:avLst/>
          </a:prstGeom>
          <a:noFill/>
        </p:spPr>
        <p:txBody>
          <a:bodyPr wrap="none" rtlCol="0">
            <a:spAutoFit/>
          </a:bodyPr>
          <a:lstStyle/>
          <a:p>
            <a:r>
              <a:rPr lang="tr-TR" sz="3000" b="1" dirty="0" smtClean="0">
                <a:solidFill>
                  <a:srgbClr val="C00000"/>
                </a:solidFill>
              </a:rPr>
              <a:t>EXTRACTION</a:t>
            </a:r>
            <a:endParaRPr lang="tr-TR" sz="3000" b="1" dirty="0">
              <a:solidFill>
                <a:srgbClr val="C00000"/>
              </a:solidFill>
            </a:endParaRPr>
          </a:p>
        </p:txBody>
      </p:sp>
      <p:sp>
        <p:nvSpPr>
          <p:cNvPr id="15" name="14 Dikdörtgen"/>
          <p:cNvSpPr/>
          <p:nvPr/>
        </p:nvSpPr>
        <p:spPr>
          <a:xfrm>
            <a:off x="500034" y="2071678"/>
            <a:ext cx="2500330" cy="3143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15 Metin kutusu"/>
          <p:cNvSpPr txBox="1"/>
          <p:nvPr/>
        </p:nvSpPr>
        <p:spPr>
          <a:xfrm>
            <a:off x="714348" y="2282603"/>
            <a:ext cx="1500198" cy="646331"/>
          </a:xfrm>
          <a:prstGeom prst="rect">
            <a:avLst/>
          </a:prstGeom>
          <a:noFill/>
          <a:ln>
            <a:solidFill>
              <a:schemeClr val="accent1">
                <a:shade val="50000"/>
              </a:schemeClr>
            </a:solidFill>
          </a:ln>
        </p:spPr>
        <p:txBody>
          <a:bodyPr wrap="square" rtlCol="0">
            <a:spAutoFit/>
          </a:bodyPr>
          <a:lstStyle/>
          <a:p>
            <a:r>
              <a:rPr lang="tr-TR" sz="1200" dirty="0" err="1" smtClean="0"/>
              <a:t>Various</a:t>
            </a:r>
            <a:endParaRPr lang="tr-TR" sz="1200" dirty="0" smtClean="0"/>
          </a:p>
          <a:p>
            <a:r>
              <a:rPr lang="tr-TR" sz="1200" dirty="0" err="1" smtClean="0"/>
              <a:t>Operational</a:t>
            </a:r>
            <a:r>
              <a:rPr lang="tr-TR" sz="1200" dirty="0" smtClean="0"/>
              <a:t> </a:t>
            </a:r>
          </a:p>
          <a:p>
            <a:r>
              <a:rPr lang="tr-TR" sz="1200" dirty="0" smtClean="0"/>
              <a:t>Data</a:t>
            </a:r>
            <a:endParaRPr lang="tr-TR" sz="1200" dirty="0"/>
          </a:p>
        </p:txBody>
      </p:sp>
      <p:sp>
        <p:nvSpPr>
          <p:cNvPr id="17" name="16 Metin kutusu"/>
          <p:cNvSpPr txBox="1"/>
          <p:nvPr/>
        </p:nvSpPr>
        <p:spPr>
          <a:xfrm>
            <a:off x="714348" y="3214686"/>
            <a:ext cx="1500198" cy="646331"/>
          </a:xfrm>
          <a:prstGeom prst="rect">
            <a:avLst/>
          </a:prstGeom>
          <a:noFill/>
          <a:ln>
            <a:solidFill>
              <a:schemeClr val="accent1">
                <a:shade val="50000"/>
              </a:schemeClr>
            </a:solidFill>
          </a:ln>
        </p:spPr>
        <p:txBody>
          <a:bodyPr wrap="square" rtlCol="0">
            <a:spAutoFit/>
          </a:bodyPr>
          <a:lstStyle/>
          <a:p>
            <a:endParaRPr lang="tr-TR" sz="1200" dirty="0" smtClean="0"/>
          </a:p>
          <a:p>
            <a:r>
              <a:rPr lang="tr-TR" sz="1200" dirty="0" smtClean="0"/>
              <a:t>ETL </a:t>
            </a:r>
            <a:r>
              <a:rPr lang="tr-TR" sz="1200" dirty="0" err="1" smtClean="0"/>
              <a:t>System</a:t>
            </a:r>
            <a:endParaRPr lang="tr-TR" sz="1200" dirty="0" smtClean="0"/>
          </a:p>
          <a:p>
            <a:endParaRPr lang="tr-TR" sz="1200" dirty="0"/>
          </a:p>
        </p:txBody>
      </p:sp>
      <p:sp>
        <p:nvSpPr>
          <p:cNvPr id="18" name="17 Metin kutusu"/>
          <p:cNvSpPr txBox="1"/>
          <p:nvPr/>
        </p:nvSpPr>
        <p:spPr>
          <a:xfrm>
            <a:off x="714348" y="4211429"/>
            <a:ext cx="1500198" cy="646331"/>
          </a:xfrm>
          <a:prstGeom prst="rect">
            <a:avLst/>
          </a:prstGeom>
          <a:noFill/>
          <a:ln>
            <a:solidFill>
              <a:schemeClr val="accent1">
                <a:shade val="50000"/>
              </a:schemeClr>
            </a:solidFill>
          </a:ln>
        </p:spPr>
        <p:txBody>
          <a:bodyPr wrap="square" rtlCol="0">
            <a:spAutoFit/>
          </a:bodyPr>
          <a:lstStyle/>
          <a:p>
            <a:endParaRPr lang="tr-TR" sz="1200" dirty="0" smtClean="0"/>
          </a:p>
          <a:p>
            <a:r>
              <a:rPr lang="tr-TR" sz="1200" dirty="0" smtClean="0"/>
              <a:t>Data </a:t>
            </a:r>
            <a:r>
              <a:rPr lang="tr-TR" sz="1200" dirty="0" err="1" smtClean="0"/>
              <a:t>Warehouse</a:t>
            </a:r>
            <a:endParaRPr lang="tr-TR" sz="1200" dirty="0" smtClean="0"/>
          </a:p>
          <a:p>
            <a:endParaRPr lang="tr-TR" sz="1200" dirty="0"/>
          </a:p>
        </p:txBody>
      </p:sp>
      <p:sp>
        <p:nvSpPr>
          <p:cNvPr id="19" name="18 Aşağı Ok"/>
          <p:cNvSpPr/>
          <p:nvPr/>
        </p:nvSpPr>
        <p:spPr>
          <a:xfrm>
            <a:off x="2428860" y="2285992"/>
            <a:ext cx="428628" cy="2714644"/>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19 Metin kutusu"/>
          <p:cNvSpPr txBox="1"/>
          <p:nvPr/>
        </p:nvSpPr>
        <p:spPr>
          <a:xfrm>
            <a:off x="3643306" y="2071678"/>
            <a:ext cx="5240537" cy="3914918"/>
          </a:xfrm>
          <a:prstGeom prst="rect">
            <a:avLst/>
          </a:prstGeom>
          <a:noFill/>
        </p:spPr>
        <p:txBody>
          <a:bodyPr wrap="none" rtlCol="0">
            <a:spAutoFit/>
          </a:bodyPr>
          <a:lstStyle/>
          <a:p>
            <a:pPr>
              <a:buFont typeface="Arial" pitchFamily="34" charset="0"/>
              <a:buChar char="•"/>
            </a:pPr>
            <a:r>
              <a:rPr lang="en-US" dirty="0" smtClean="0"/>
              <a:t>Data is extracted from </a:t>
            </a:r>
            <a:r>
              <a:rPr lang="tr-TR" dirty="0" smtClean="0"/>
              <a:t> </a:t>
            </a:r>
            <a:r>
              <a:rPr lang="en-US" dirty="0" smtClean="0"/>
              <a:t>data sources</a:t>
            </a:r>
            <a:endParaRPr lang="tr-TR" dirty="0" smtClean="0"/>
          </a:p>
          <a:p>
            <a:endParaRPr lang="tr-TR" dirty="0" smtClean="0"/>
          </a:p>
          <a:p>
            <a:pPr>
              <a:buFont typeface="Arial" pitchFamily="34" charset="0"/>
              <a:buChar char="•"/>
            </a:pPr>
            <a:r>
              <a:rPr lang="tr-TR" dirty="0" err="1" smtClean="0"/>
              <a:t>Different</a:t>
            </a:r>
            <a:r>
              <a:rPr lang="tr-TR" dirty="0" smtClean="0"/>
              <a:t> </a:t>
            </a:r>
            <a:r>
              <a:rPr lang="tr-TR" dirty="0" err="1" smtClean="0"/>
              <a:t>systems</a:t>
            </a:r>
            <a:r>
              <a:rPr lang="tr-TR" dirty="0" smtClean="0"/>
              <a:t>  </a:t>
            </a:r>
            <a:r>
              <a:rPr lang="tr-TR" dirty="0" err="1" smtClean="0"/>
              <a:t>may</a:t>
            </a:r>
            <a:r>
              <a:rPr lang="tr-TR" dirty="0" smtClean="0"/>
              <a:t> </a:t>
            </a:r>
            <a:r>
              <a:rPr lang="tr-TR" dirty="0" err="1" smtClean="0"/>
              <a:t>exist</a:t>
            </a:r>
            <a:endParaRPr lang="tr-TR" dirty="0" smtClean="0"/>
          </a:p>
          <a:p>
            <a:pPr lvl="1">
              <a:lnSpc>
                <a:spcPct val="80000"/>
              </a:lnSpc>
            </a:pPr>
            <a:endParaRPr lang="tr-TR" dirty="0" smtClean="0"/>
          </a:p>
          <a:p>
            <a:pPr lvl="1">
              <a:lnSpc>
                <a:spcPct val="80000"/>
              </a:lnSpc>
            </a:pPr>
            <a:r>
              <a:rPr lang="en-US" dirty="0" smtClean="0"/>
              <a:t>DBMS</a:t>
            </a:r>
          </a:p>
          <a:p>
            <a:pPr lvl="1">
              <a:lnSpc>
                <a:spcPct val="80000"/>
              </a:lnSpc>
            </a:pPr>
            <a:r>
              <a:rPr lang="en-US" dirty="0" smtClean="0"/>
              <a:t>Operating Systems</a:t>
            </a:r>
          </a:p>
          <a:p>
            <a:pPr lvl="1">
              <a:lnSpc>
                <a:spcPct val="80000"/>
              </a:lnSpc>
            </a:pPr>
            <a:r>
              <a:rPr lang="en-US" dirty="0" smtClean="0"/>
              <a:t>Hardware</a:t>
            </a:r>
          </a:p>
          <a:p>
            <a:pPr lvl="1">
              <a:lnSpc>
                <a:spcPct val="80000"/>
              </a:lnSpc>
            </a:pPr>
            <a:r>
              <a:rPr lang="en-US" dirty="0" smtClean="0"/>
              <a:t>Communication protocols</a:t>
            </a:r>
            <a:endParaRPr lang="tr-TR" dirty="0" smtClean="0"/>
          </a:p>
          <a:p>
            <a:pPr lvl="1">
              <a:lnSpc>
                <a:spcPct val="80000"/>
              </a:lnSpc>
            </a:pPr>
            <a:endParaRPr lang="tr-TR" dirty="0" smtClean="0"/>
          </a:p>
          <a:p>
            <a:pPr>
              <a:lnSpc>
                <a:spcPct val="80000"/>
              </a:lnSpc>
              <a:buFont typeface="Arial" pitchFamily="34" charset="0"/>
              <a:buChar char="•"/>
            </a:pPr>
            <a:r>
              <a:rPr lang="tr-TR" dirty="0" err="1" smtClean="0"/>
              <a:t>Needs</a:t>
            </a:r>
            <a:r>
              <a:rPr lang="tr-TR" dirty="0" smtClean="0"/>
              <a:t> </a:t>
            </a:r>
            <a:r>
              <a:rPr lang="tr-TR" dirty="0" err="1" smtClean="0"/>
              <a:t>logical</a:t>
            </a:r>
            <a:r>
              <a:rPr lang="tr-TR" dirty="0" smtClean="0"/>
              <a:t> data </a:t>
            </a:r>
            <a:r>
              <a:rPr lang="tr-TR" dirty="0" err="1" smtClean="0"/>
              <a:t>map</a:t>
            </a:r>
            <a:r>
              <a:rPr lang="tr-TR" dirty="0" smtClean="0"/>
              <a:t>  </a:t>
            </a:r>
            <a:r>
              <a:rPr lang="tr-TR" dirty="0" err="1" smtClean="0"/>
              <a:t>document</a:t>
            </a:r>
            <a:r>
              <a:rPr lang="tr-TR" dirty="0" smtClean="0"/>
              <a:t>  </a:t>
            </a:r>
            <a:r>
              <a:rPr lang="tr-TR" dirty="0" err="1" smtClean="0"/>
              <a:t>that</a:t>
            </a:r>
            <a:r>
              <a:rPr lang="tr-TR" dirty="0" smtClean="0"/>
              <a:t> </a:t>
            </a:r>
            <a:r>
              <a:rPr lang="tr-TR" dirty="0" err="1" smtClean="0"/>
              <a:t>includes</a:t>
            </a:r>
            <a:endParaRPr lang="tr-TR" dirty="0" smtClean="0"/>
          </a:p>
          <a:p>
            <a:pPr>
              <a:lnSpc>
                <a:spcPct val="80000"/>
              </a:lnSpc>
            </a:pPr>
            <a:endParaRPr lang="tr-TR" dirty="0" smtClean="0"/>
          </a:p>
          <a:p>
            <a:pPr>
              <a:lnSpc>
                <a:spcPct val="80000"/>
              </a:lnSpc>
            </a:pPr>
            <a:r>
              <a:rPr lang="tr-TR" dirty="0" err="1" smtClean="0"/>
              <a:t>rules</a:t>
            </a:r>
            <a:r>
              <a:rPr lang="tr-TR" dirty="0" smtClean="0"/>
              <a:t>, </a:t>
            </a:r>
            <a:r>
              <a:rPr lang="tr-TR" dirty="0" err="1" smtClean="0"/>
              <a:t>sources</a:t>
            </a:r>
            <a:r>
              <a:rPr lang="tr-TR" dirty="0" smtClean="0"/>
              <a:t> </a:t>
            </a:r>
            <a:r>
              <a:rPr lang="tr-TR" dirty="0" err="1" smtClean="0"/>
              <a:t>and</a:t>
            </a:r>
            <a:r>
              <a:rPr lang="tr-TR" dirty="0" smtClean="0"/>
              <a:t> </a:t>
            </a:r>
            <a:r>
              <a:rPr lang="tr-TR" dirty="0" err="1" smtClean="0"/>
              <a:t>target</a:t>
            </a:r>
            <a:r>
              <a:rPr lang="tr-TR" dirty="0" smtClean="0"/>
              <a:t> </a:t>
            </a:r>
            <a:r>
              <a:rPr lang="tr-TR" dirty="0" err="1" smtClean="0"/>
              <a:t>tables</a:t>
            </a:r>
            <a:r>
              <a:rPr lang="tr-TR" dirty="0" smtClean="0"/>
              <a:t> </a:t>
            </a:r>
            <a:r>
              <a:rPr lang="tr-TR" dirty="0" err="1" smtClean="0"/>
              <a:t>definitons</a:t>
            </a:r>
            <a:endParaRPr lang="tr-TR" dirty="0" smtClean="0"/>
          </a:p>
          <a:p>
            <a:pPr>
              <a:lnSpc>
                <a:spcPct val="80000"/>
              </a:lnSpc>
              <a:buFont typeface="Arial" pitchFamily="34" charset="0"/>
              <a:buChar char="•"/>
            </a:pPr>
            <a:endParaRPr lang="tr-TR" dirty="0" smtClean="0"/>
          </a:p>
          <a:p>
            <a:pPr>
              <a:lnSpc>
                <a:spcPct val="80000"/>
              </a:lnSpc>
              <a:buFont typeface="Arial" pitchFamily="34" charset="0"/>
              <a:buChar char="•"/>
            </a:pPr>
            <a:endParaRPr lang="en-US" dirty="0" smtClean="0"/>
          </a:p>
          <a:p>
            <a:endParaRPr lang="en-US" dirty="0" smtClean="0"/>
          </a:p>
          <a:p>
            <a:endParaRPr lang="tr-TR" dirty="0"/>
          </a:p>
        </p:txBody>
      </p:sp>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85786" y="1071546"/>
            <a:ext cx="3810980" cy="553998"/>
          </a:xfrm>
          <a:prstGeom prst="rect">
            <a:avLst/>
          </a:prstGeom>
          <a:noFill/>
        </p:spPr>
        <p:txBody>
          <a:bodyPr wrap="none" rtlCol="0">
            <a:spAutoFit/>
          </a:bodyPr>
          <a:lstStyle/>
          <a:p>
            <a:r>
              <a:rPr lang="tr-TR" sz="3000" b="1" dirty="0" smtClean="0">
                <a:solidFill>
                  <a:srgbClr val="C00000"/>
                </a:solidFill>
              </a:rPr>
              <a:t>TRANSFORMATION</a:t>
            </a:r>
            <a:endParaRPr lang="tr-TR" sz="3000" b="1" dirty="0">
              <a:solidFill>
                <a:srgbClr val="C00000"/>
              </a:solidFill>
            </a:endParaRPr>
          </a:p>
        </p:txBody>
      </p:sp>
      <p:sp>
        <p:nvSpPr>
          <p:cNvPr id="3" name="2 Metin kutusu"/>
          <p:cNvSpPr txBox="1"/>
          <p:nvPr/>
        </p:nvSpPr>
        <p:spPr>
          <a:xfrm>
            <a:off x="857224" y="2071678"/>
            <a:ext cx="7481535" cy="2585323"/>
          </a:xfrm>
          <a:prstGeom prst="rect">
            <a:avLst/>
          </a:prstGeom>
          <a:noFill/>
        </p:spPr>
        <p:txBody>
          <a:bodyPr wrap="none" rtlCol="0">
            <a:spAutoFit/>
          </a:bodyPr>
          <a:lstStyle/>
          <a:p>
            <a:r>
              <a:rPr lang="tr-TR" dirty="0" err="1" smtClean="0"/>
              <a:t>Transformation</a:t>
            </a:r>
            <a:r>
              <a:rPr lang="tr-TR" dirty="0" smtClean="0"/>
              <a:t> is </a:t>
            </a:r>
            <a:r>
              <a:rPr lang="tr-TR" dirty="0" err="1" smtClean="0"/>
              <a:t>the</a:t>
            </a:r>
            <a:r>
              <a:rPr lang="tr-TR" dirty="0" smtClean="0"/>
              <a:t> </a:t>
            </a:r>
            <a:r>
              <a:rPr lang="tr-TR" b="1" dirty="0" smtClean="0"/>
              <a:t>m</a:t>
            </a:r>
            <a:r>
              <a:rPr lang="en-US" b="1" dirty="0" err="1" smtClean="0"/>
              <a:t>ain</a:t>
            </a:r>
            <a:r>
              <a:rPr lang="en-US" b="1" dirty="0" smtClean="0"/>
              <a:t> step</a:t>
            </a:r>
            <a:r>
              <a:rPr lang="tr-TR" b="1" dirty="0" smtClean="0"/>
              <a:t> </a:t>
            </a:r>
            <a:r>
              <a:rPr lang="en-US" dirty="0" smtClean="0"/>
              <a:t>where the ETL adds value</a:t>
            </a:r>
            <a:endParaRPr lang="tr-TR" dirty="0" smtClean="0"/>
          </a:p>
          <a:p>
            <a:endParaRPr lang="tr-TR" dirty="0" smtClean="0"/>
          </a:p>
          <a:p>
            <a:r>
              <a:rPr lang="en-US" dirty="0" smtClean="0"/>
              <a:t>Actually changes data and provides guidance </a:t>
            </a:r>
            <a:r>
              <a:rPr lang="tr-TR" dirty="0" err="1" smtClean="0"/>
              <a:t>for</a:t>
            </a:r>
            <a:r>
              <a:rPr lang="tr-TR" dirty="0" smtClean="0"/>
              <a:t>  </a:t>
            </a:r>
            <a:r>
              <a:rPr lang="en-US" dirty="0" smtClean="0"/>
              <a:t>its intended purposes</a:t>
            </a:r>
          </a:p>
          <a:p>
            <a:endParaRPr lang="tr-TR" dirty="0" smtClean="0"/>
          </a:p>
          <a:p>
            <a:r>
              <a:rPr lang="tr-TR" dirty="0" err="1" smtClean="0"/>
              <a:t>İncludes</a:t>
            </a:r>
            <a:r>
              <a:rPr lang="tr-TR" dirty="0" smtClean="0"/>
              <a:t> : </a:t>
            </a:r>
            <a:r>
              <a:rPr lang="tr-TR" dirty="0" err="1" smtClean="0"/>
              <a:t>aggregation</a:t>
            </a:r>
            <a:r>
              <a:rPr lang="tr-TR" dirty="0" smtClean="0"/>
              <a:t>/</a:t>
            </a:r>
            <a:r>
              <a:rPr lang="tr-TR" dirty="0" err="1" smtClean="0"/>
              <a:t>disaggregation</a:t>
            </a:r>
            <a:r>
              <a:rPr lang="tr-TR" dirty="0" smtClean="0"/>
              <a:t>, </a:t>
            </a:r>
            <a:r>
              <a:rPr lang="tr-TR" dirty="0" err="1" smtClean="0"/>
              <a:t>sorting</a:t>
            </a:r>
            <a:r>
              <a:rPr lang="tr-TR" dirty="0" smtClean="0"/>
              <a:t>,  </a:t>
            </a:r>
            <a:r>
              <a:rPr lang="tr-TR" dirty="0" err="1" smtClean="0"/>
              <a:t>cleaning</a:t>
            </a:r>
            <a:r>
              <a:rPr lang="tr-TR" dirty="0" smtClean="0"/>
              <a:t>  </a:t>
            </a:r>
            <a:r>
              <a:rPr lang="tr-TR" dirty="0" err="1" smtClean="0"/>
              <a:t>dirty</a:t>
            </a:r>
            <a:r>
              <a:rPr lang="tr-TR" dirty="0" smtClean="0"/>
              <a:t> data,</a:t>
            </a:r>
          </a:p>
          <a:p>
            <a:endParaRPr lang="tr-TR" dirty="0" smtClean="0"/>
          </a:p>
          <a:p>
            <a:r>
              <a:rPr lang="tr-TR" dirty="0" err="1" smtClean="0"/>
              <a:t>Checking</a:t>
            </a:r>
            <a:r>
              <a:rPr lang="tr-TR" dirty="0" smtClean="0"/>
              <a:t> </a:t>
            </a:r>
            <a:r>
              <a:rPr lang="tr-TR" dirty="0" err="1" smtClean="0"/>
              <a:t>for</a:t>
            </a:r>
            <a:r>
              <a:rPr lang="tr-TR" dirty="0" smtClean="0"/>
              <a:t> data </a:t>
            </a:r>
            <a:r>
              <a:rPr lang="tr-TR" dirty="0" err="1" smtClean="0"/>
              <a:t>integrity</a:t>
            </a:r>
            <a:r>
              <a:rPr lang="tr-TR" dirty="0" smtClean="0"/>
              <a:t> </a:t>
            </a:r>
            <a:r>
              <a:rPr lang="tr-TR" dirty="0" err="1" smtClean="0"/>
              <a:t>and</a:t>
            </a:r>
            <a:r>
              <a:rPr lang="tr-TR" dirty="0" smtClean="0"/>
              <a:t> </a:t>
            </a:r>
            <a:r>
              <a:rPr lang="tr-TR" dirty="0" err="1" smtClean="0"/>
              <a:t>applying</a:t>
            </a:r>
            <a:r>
              <a:rPr lang="tr-TR" dirty="0" smtClean="0"/>
              <a:t> </a:t>
            </a:r>
            <a:r>
              <a:rPr lang="tr-TR" dirty="0" err="1" smtClean="0"/>
              <a:t>business</a:t>
            </a:r>
            <a:r>
              <a:rPr lang="tr-TR" dirty="0" smtClean="0"/>
              <a:t> </a:t>
            </a:r>
            <a:r>
              <a:rPr lang="tr-TR" dirty="0" err="1" smtClean="0"/>
              <a:t>rules</a:t>
            </a:r>
            <a:endParaRPr lang="tr-TR" dirty="0" smtClean="0"/>
          </a:p>
          <a:p>
            <a:endParaRPr lang="tr-TR" dirty="0" smtClean="0"/>
          </a:p>
          <a:p>
            <a:r>
              <a:rPr lang="tr-TR" dirty="0" err="1" smtClean="0"/>
              <a:t>Could</a:t>
            </a:r>
            <a:r>
              <a:rPr lang="tr-TR" dirty="0" smtClean="0"/>
              <a:t> be done </a:t>
            </a:r>
            <a:r>
              <a:rPr lang="tr-TR" dirty="0" err="1" smtClean="0"/>
              <a:t>by</a:t>
            </a:r>
            <a:r>
              <a:rPr lang="tr-TR" dirty="0" smtClean="0"/>
              <a:t> SQL </a:t>
            </a:r>
            <a:r>
              <a:rPr lang="tr-TR" dirty="0" err="1" smtClean="0"/>
              <a:t>codes</a:t>
            </a:r>
            <a:r>
              <a:rPr lang="tr-TR" dirty="0" smtClean="0"/>
              <a:t> </a:t>
            </a:r>
            <a:r>
              <a:rPr lang="tr-TR" dirty="0" err="1" smtClean="0"/>
              <a:t>or</a:t>
            </a:r>
            <a:r>
              <a:rPr lang="tr-TR" dirty="0" smtClean="0"/>
              <a:t> ETL </a:t>
            </a:r>
            <a:r>
              <a:rPr lang="tr-TR" dirty="0" err="1" smtClean="0"/>
              <a:t>tools</a:t>
            </a:r>
            <a:endParaRPr lang="tr-TR" dirty="0" smtClean="0"/>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1059966"/>
            <a:ext cx="7500990" cy="4154984"/>
          </a:xfrm>
          <a:prstGeom prst="rect">
            <a:avLst/>
          </a:prstGeom>
          <a:noFill/>
        </p:spPr>
        <p:txBody>
          <a:bodyPr wrap="square" rtlCol="0">
            <a:spAutoFit/>
          </a:bodyPr>
          <a:lstStyle/>
          <a:p>
            <a:r>
              <a:rPr lang="en-US" sz="3000" b="1" dirty="0" smtClean="0">
                <a:solidFill>
                  <a:srgbClr val="C00000"/>
                </a:solidFill>
              </a:rPr>
              <a:t>Dirty Data:</a:t>
            </a:r>
          </a:p>
          <a:p>
            <a:endParaRPr lang="tr-TR" dirty="0" smtClean="0"/>
          </a:p>
          <a:p>
            <a:r>
              <a:rPr lang="en-US" dirty="0" smtClean="0"/>
              <a:t>What is the dirty data ? </a:t>
            </a:r>
          </a:p>
          <a:p>
            <a:endParaRPr lang="en-US" dirty="0" smtClean="0"/>
          </a:p>
          <a:p>
            <a:r>
              <a:rPr lang="en-US" dirty="0" smtClean="0"/>
              <a:t>1) Lack of Standardization </a:t>
            </a:r>
          </a:p>
          <a:p>
            <a:r>
              <a:rPr lang="en-US" dirty="0" smtClean="0"/>
              <a:t>	- Multiple encoding, locales, languages..</a:t>
            </a:r>
          </a:p>
          <a:p>
            <a:r>
              <a:rPr lang="en-US" dirty="0" smtClean="0"/>
              <a:t>	- Different abbreviations (</a:t>
            </a:r>
            <a:r>
              <a:rPr lang="en-US" dirty="0" err="1" smtClean="0"/>
              <a:t>Mareşal</a:t>
            </a:r>
            <a:r>
              <a:rPr lang="en-US" dirty="0" smtClean="0"/>
              <a:t> </a:t>
            </a:r>
            <a:r>
              <a:rPr lang="en-US" dirty="0" err="1" smtClean="0"/>
              <a:t>Fevzi</a:t>
            </a:r>
            <a:r>
              <a:rPr lang="en-US" dirty="0" smtClean="0"/>
              <a:t> </a:t>
            </a:r>
            <a:r>
              <a:rPr lang="en-US" dirty="0" err="1" smtClean="0"/>
              <a:t>Çakmak</a:t>
            </a:r>
            <a:r>
              <a:rPr lang="en-US" dirty="0" smtClean="0"/>
              <a:t> </a:t>
            </a:r>
            <a:r>
              <a:rPr lang="en-US" dirty="0" err="1" smtClean="0"/>
              <a:t>Streeet</a:t>
            </a:r>
            <a:r>
              <a:rPr lang="en-US" dirty="0" smtClean="0"/>
              <a:t> , Mar. </a:t>
            </a:r>
            <a:r>
              <a:rPr lang="tr-TR" dirty="0" smtClean="0"/>
              <a:t>		                                        </a:t>
            </a:r>
            <a:r>
              <a:rPr lang="en-US" dirty="0" err="1" smtClean="0"/>
              <a:t>Fev</a:t>
            </a:r>
            <a:r>
              <a:rPr lang="tr-TR" dirty="0" smtClean="0"/>
              <a:t>.</a:t>
            </a:r>
            <a:r>
              <a:rPr lang="en-US" dirty="0" smtClean="0"/>
              <a:t> Ç</a:t>
            </a:r>
            <a:r>
              <a:rPr lang="tr-TR" dirty="0" smtClean="0"/>
              <a:t>.</a:t>
            </a:r>
            <a:r>
              <a:rPr lang="en-US" dirty="0" smtClean="0"/>
              <a:t> Street)</a:t>
            </a:r>
          </a:p>
          <a:p>
            <a:r>
              <a:rPr lang="en-US" dirty="0" smtClean="0"/>
              <a:t>	- Semantic equivalence  (Gaziantep, </a:t>
            </a:r>
            <a:r>
              <a:rPr lang="en-US" dirty="0" err="1" smtClean="0"/>
              <a:t>Antep</a:t>
            </a:r>
            <a:r>
              <a:rPr lang="tr-TR" dirty="0" smtClean="0"/>
              <a:t>, G. Antep</a:t>
            </a:r>
            <a:r>
              <a:rPr lang="en-US" dirty="0" smtClean="0"/>
              <a:t>)</a:t>
            </a:r>
          </a:p>
          <a:p>
            <a:r>
              <a:rPr lang="en-US" dirty="0" smtClean="0"/>
              <a:t>	- Multiple standards : 1.6 miles is the same as 1 kilometer</a:t>
            </a:r>
          </a:p>
          <a:p>
            <a:r>
              <a:rPr lang="en-US" dirty="0" smtClean="0"/>
              <a:t>	</a:t>
            </a:r>
          </a:p>
          <a:p>
            <a:r>
              <a:rPr lang="en-US" dirty="0" smtClean="0"/>
              <a:t>Because OLTP s are different cities or different countries</a:t>
            </a:r>
            <a:r>
              <a:rPr lang="tr-TR" dirty="0" smtClean="0"/>
              <a:t>, different abbreviations or  standards may be used)</a:t>
            </a:r>
            <a:endParaRPr lang="en-US" dirty="0" smtClean="0"/>
          </a:p>
          <a:p>
            <a:endParaRPr lang="tr-TR" dirty="0" smtClean="0"/>
          </a:p>
        </p:txBody>
      </p:sp>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1357298"/>
            <a:ext cx="8215370" cy="4801314"/>
          </a:xfrm>
          <a:prstGeom prst="rect">
            <a:avLst/>
          </a:prstGeom>
          <a:noFill/>
        </p:spPr>
        <p:txBody>
          <a:bodyPr wrap="square" rtlCol="0">
            <a:spAutoFit/>
          </a:bodyPr>
          <a:lstStyle/>
          <a:p>
            <a:endParaRPr lang="en-US" dirty="0" smtClean="0"/>
          </a:p>
          <a:p>
            <a:r>
              <a:rPr lang="en-US" dirty="0" smtClean="0"/>
              <a:t>2) Missing, incorrect and duplicate data</a:t>
            </a:r>
          </a:p>
          <a:p>
            <a:r>
              <a:rPr lang="en-US" dirty="0" smtClean="0"/>
              <a:t>	-	Missing age field for an employee</a:t>
            </a:r>
          </a:p>
          <a:p>
            <a:r>
              <a:rPr lang="en-US" dirty="0" smtClean="0"/>
              <a:t>	-	Incorrectly entered values</a:t>
            </a:r>
          </a:p>
          <a:p>
            <a:r>
              <a:rPr lang="en-US" dirty="0" smtClean="0"/>
              <a:t>	-	Duplication of datasets across OLTP units</a:t>
            </a:r>
          </a:p>
          <a:p>
            <a:r>
              <a:rPr lang="en-US" dirty="0" smtClean="0"/>
              <a:t>	-	Semantic duplication</a:t>
            </a:r>
          </a:p>
          <a:p>
            <a:r>
              <a:rPr lang="en-US" dirty="0" smtClean="0"/>
              <a:t>what is the correlation the age of the staff between their performance ? We need to know age .</a:t>
            </a:r>
          </a:p>
          <a:p>
            <a:endParaRPr lang="en-US" dirty="0" smtClean="0"/>
          </a:p>
          <a:p>
            <a:r>
              <a:rPr lang="en-US" dirty="0" smtClean="0"/>
              <a:t>3) Inconsistencies</a:t>
            </a:r>
          </a:p>
          <a:p>
            <a:r>
              <a:rPr lang="en-US" dirty="0" smtClean="0"/>
              <a:t>	- Incorrect use of codes </a:t>
            </a:r>
            <a:endParaRPr lang="tr-TR" dirty="0" smtClean="0"/>
          </a:p>
          <a:p>
            <a:r>
              <a:rPr lang="tr-TR" dirty="0" smtClean="0"/>
              <a:t>		</a:t>
            </a:r>
            <a:r>
              <a:rPr lang="en-US" dirty="0" smtClean="0"/>
              <a:t>(M/F </a:t>
            </a:r>
            <a:r>
              <a:rPr lang="tr-TR" dirty="0" smtClean="0"/>
              <a:t>is </a:t>
            </a:r>
            <a:r>
              <a:rPr lang="tr-TR" dirty="0" err="1" smtClean="0"/>
              <a:t>used</a:t>
            </a:r>
            <a:r>
              <a:rPr lang="tr-TR" dirty="0" smtClean="0"/>
              <a:t> </a:t>
            </a:r>
            <a:r>
              <a:rPr lang="tr-TR" dirty="0" err="1" smtClean="0"/>
              <a:t>somewhere</a:t>
            </a:r>
            <a:r>
              <a:rPr lang="tr-TR" dirty="0" smtClean="0"/>
              <a:t>,  </a:t>
            </a:r>
            <a:r>
              <a:rPr lang="en-US" dirty="0" smtClean="0"/>
              <a:t>0/1 </a:t>
            </a:r>
            <a:r>
              <a:rPr lang="tr-TR" dirty="0" smtClean="0"/>
              <a:t>is </a:t>
            </a:r>
            <a:r>
              <a:rPr lang="tr-TR" dirty="0" err="1" smtClean="0"/>
              <a:t>used</a:t>
            </a:r>
            <a:r>
              <a:rPr lang="tr-TR" dirty="0" smtClean="0"/>
              <a:t> in </a:t>
            </a:r>
            <a:r>
              <a:rPr lang="tr-TR" dirty="0" err="1" smtClean="0"/>
              <a:t>others</a:t>
            </a:r>
            <a:r>
              <a:rPr lang="tr-TR" dirty="0" smtClean="0"/>
              <a:t> </a:t>
            </a:r>
            <a:r>
              <a:rPr lang="en-US" dirty="0" smtClean="0"/>
              <a:t>for gender)</a:t>
            </a:r>
            <a:endParaRPr lang="tr-TR" dirty="0" smtClean="0"/>
          </a:p>
          <a:p>
            <a:endParaRPr lang="en-US" dirty="0" smtClean="0"/>
          </a:p>
          <a:p>
            <a:r>
              <a:rPr lang="en-US" dirty="0" smtClean="0"/>
              <a:t>	there could be inconsistent data..</a:t>
            </a:r>
          </a:p>
          <a:p>
            <a:r>
              <a:rPr lang="en-US" dirty="0" smtClean="0"/>
              <a:t>	- Referential inconsistency (for example there is 24 </a:t>
            </a:r>
            <a:r>
              <a:rPr lang="tr-TR" dirty="0" smtClean="0"/>
              <a:t>as 		</a:t>
            </a:r>
            <a:r>
              <a:rPr lang="en-US" dirty="0" smtClean="0"/>
              <a:t>department id, </a:t>
            </a:r>
            <a:r>
              <a:rPr lang="tr-TR" dirty="0" smtClean="0"/>
              <a:t> </a:t>
            </a:r>
            <a:r>
              <a:rPr lang="en-US" dirty="0" smtClean="0"/>
              <a:t>although there isn't a department which id is 24)</a:t>
            </a:r>
          </a:p>
          <a:p>
            <a:endParaRPr lang="tr-TR" dirty="0"/>
          </a:p>
        </p:txBody>
      </p:sp>
      <p:sp>
        <p:nvSpPr>
          <p:cNvPr id="3" name="Rectangle 2"/>
          <p:cNvSpPr/>
          <p:nvPr/>
        </p:nvSpPr>
        <p:spPr>
          <a:xfrm>
            <a:off x="428596" y="785794"/>
            <a:ext cx="5286412" cy="553998"/>
          </a:xfrm>
          <a:prstGeom prst="rect">
            <a:avLst/>
          </a:prstGeom>
        </p:spPr>
        <p:txBody>
          <a:bodyPr wrap="square">
            <a:spAutoFit/>
          </a:bodyPr>
          <a:lstStyle/>
          <a:p>
            <a:r>
              <a:rPr lang="en-US" sz="3000" b="1" dirty="0" smtClean="0">
                <a:solidFill>
                  <a:srgbClr val="C00000"/>
                </a:solidFill>
              </a:rPr>
              <a:t>Dirty Data</a:t>
            </a:r>
            <a:r>
              <a:rPr lang="tr-TR" sz="3000" b="1" dirty="0" smtClean="0">
                <a:solidFill>
                  <a:srgbClr val="C00000"/>
                </a:solidFill>
              </a:rPr>
              <a:t> (Cont’d)</a:t>
            </a:r>
            <a:endParaRPr lang="en-US" sz="3000" b="1" dirty="0" smtClean="0">
              <a:solidFill>
                <a:srgbClr val="C00000"/>
              </a:solidFill>
            </a:endParaRPr>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428596" y="928670"/>
            <a:ext cx="8072494" cy="553998"/>
          </a:xfrm>
          <a:prstGeom prst="rect">
            <a:avLst/>
          </a:prstGeom>
          <a:noFill/>
        </p:spPr>
        <p:txBody>
          <a:bodyPr wrap="square" rtlCol="0">
            <a:spAutoFit/>
          </a:bodyPr>
          <a:lstStyle/>
          <a:p>
            <a:pPr algn="ctr"/>
            <a:r>
              <a:rPr lang="tr-TR" sz="3000" b="1" dirty="0" err="1" smtClean="0">
                <a:solidFill>
                  <a:srgbClr val="C00000"/>
                </a:solidFill>
              </a:rPr>
              <a:t>Transformation</a:t>
            </a:r>
            <a:r>
              <a:rPr lang="tr-TR" sz="3000" b="1" dirty="0" smtClean="0">
                <a:solidFill>
                  <a:srgbClr val="C00000"/>
                </a:solidFill>
              </a:rPr>
              <a:t> – Data </a:t>
            </a:r>
            <a:r>
              <a:rPr lang="tr-TR" sz="3000" b="1" dirty="0" err="1" smtClean="0">
                <a:solidFill>
                  <a:srgbClr val="C00000"/>
                </a:solidFill>
              </a:rPr>
              <a:t>Cleaning</a:t>
            </a:r>
            <a:endParaRPr lang="tr-TR" sz="3000" b="1" dirty="0">
              <a:solidFill>
                <a:srgbClr val="C00000"/>
              </a:solidFill>
            </a:endParaRPr>
          </a:p>
        </p:txBody>
      </p:sp>
      <p:sp>
        <p:nvSpPr>
          <p:cNvPr id="6" name="TextBox 5"/>
          <p:cNvSpPr txBox="1"/>
          <p:nvPr/>
        </p:nvSpPr>
        <p:spPr>
          <a:xfrm>
            <a:off x="169475" y="1857364"/>
            <a:ext cx="8545929" cy="3693319"/>
          </a:xfrm>
          <a:prstGeom prst="rect">
            <a:avLst/>
          </a:prstGeom>
          <a:noFill/>
        </p:spPr>
        <p:txBody>
          <a:bodyPr wrap="none" rtlCol="0">
            <a:spAutoFit/>
          </a:bodyPr>
          <a:lstStyle/>
          <a:p>
            <a:pPr lvl="1">
              <a:buFont typeface="Arial" pitchFamily="34" charset="0"/>
              <a:buChar char="•"/>
            </a:pPr>
            <a:r>
              <a:rPr lang="tr-TR" dirty="0" smtClean="0"/>
              <a:t>Dirty data is cleaned in transformation processs.</a:t>
            </a:r>
          </a:p>
          <a:p>
            <a:pPr lvl="0"/>
            <a:endParaRPr lang="tr-TR" dirty="0" smtClean="0"/>
          </a:p>
          <a:p>
            <a:pPr lvl="1">
              <a:buFont typeface="Arial" pitchFamily="34" charset="0"/>
              <a:buChar char="•"/>
            </a:pPr>
            <a:r>
              <a:rPr lang="tr-TR" dirty="0" smtClean="0"/>
              <a:t>While cleaning data, </a:t>
            </a:r>
          </a:p>
          <a:p>
            <a:pPr lvl="2"/>
            <a:r>
              <a:rPr lang="tr-TR" dirty="0" smtClean="0"/>
              <a:t>standardizing is important. So, </a:t>
            </a:r>
            <a:r>
              <a:rPr lang="en-US" dirty="0" smtClean="0"/>
              <a:t>Companies decide on the standards</a:t>
            </a:r>
            <a:r>
              <a:rPr lang="tr-TR" dirty="0" smtClean="0"/>
              <a:t>.</a:t>
            </a:r>
          </a:p>
          <a:p>
            <a:endParaRPr lang="tr-TR" dirty="0" smtClean="0"/>
          </a:p>
          <a:p>
            <a:pPr lvl="1">
              <a:buFont typeface="Arial" pitchFamily="34" charset="0"/>
              <a:buChar char="•"/>
            </a:pPr>
            <a:r>
              <a:rPr lang="en-US" dirty="0" smtClean="0"/>
              <a:t>Data cleaning is not a simple issue</a:t>
            </a:r>
          </a:p>
          <a:p>
            <a:r>
              <a:rPr lang="en-US" dirty="0" smtClean="0"/>
              <a:t>	It is not automatically and required considerable knowledge</a:t>
            </a:r>
          </a:p>
          <a:p>
            <a:r>
              <a:rPr lang="en-US" dirty="0" smtClean="0"/>
              <a:t>	Complexity increases with increasing data sources</a:t>
            </a:r>
          </a:p>
          <a:p>
            <a:r>
              <a:rPr lang="en-US" dirty="0" smtClean="0"/>
              <a:t>	</a:t>
            </a:r>
          </a:p>
          <a:p>
            <a:r>
              <a:rPr lang="en-US" dirty="0" smtClean="0"/>
              <a:t>	For example ; there is one km in a record; and there is 1 mile in a record.</a:t>
            </a:r>
          </a:p>
          <a:p>
            <a:r>
              <a:rPr lang="en-US" dirty="0" smtClean="0"/>
              <a:t>	Or there may be abbreviation of a street</a:t>
            </a:r>
          </a:p>
          <a:p>
            <a:r>
              <a:rPr lang="en-US" dirty="0" smtClean="0"/>
              <a:t>	You should know geography, metrics, so on to compare and clean data.</a:t>
            </a:r>
          </a:p>
          <a:p>
            <a:endParaRPr lang="tr-TR" dirty="0"/>
          </a:p>
        </p:txBody>
      </p:sp>
    </p:spTree>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1179</Words>
  <Application>Microsoft Office PowerPoint</Application>
  <PresentationFormat>On-screen Show (4:3)</PresentationFormat>
  <Paragraphs>306</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ETL PROCESS</vt:lpstr>
      <vt:lpstr>OUTLINE</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2014-08-06T07:39:55Z</dcterms:modified>
</cp:coreProperties>
</file>