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8" r:id="rId2"/>
    <p:sldId id="362" r:id="rId3"/>
    <p:sldId id="366" r:id="rId4"/>
    <p:sldId id="367" r:id="rId5"/>
    <p:sldId id="334" r:id="rId6"/>
    <p:sldId id="357" r:id="rId7"/>
    <p:sldId id="361" r:id="rId8"/>
    <p:sldId id="356" r:id="rId9"/>
    <p:sldId id="354" r:id="rId10"/>
    <p:sldId id="371" r:id="rId11"/>
    <p:sldId id="364" r:id="rId12"/>
    <p:sldId id="358" r:id="rId13"/>
    <p:sldId id="359" r:id="rId14"/>
    <p:sldId id="360" r:id="rId15"/>
    <p:sldId id="363" r:id="rId16"/>
    <p:sldId id="365" r:id="rId17"/>
    <p:sldId id="369" r:id="rId18"/>
    <p:sldId id="350" r:id="rId19"/>
    <p:sldId id="370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7" autoAdjust="0"/>
    <p:restoredTop sz="82653" autoAdjust="0"/>
  </p:normalViewPr>
  <p:slideViewPr>
    <p:cSldViewPr>
      <p:cViewPr varScale="1">
        <p:scale>
          <a:sx n="70" d="100"/>
          <a:sy n="70" d="100"/>
        </p:scale>
        <p:origin x="-14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 dirty="0"/>
              <a:t>&lt;header&gt;</a:t>
            </a:r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en-US"/>
              <a:t>&lt;date/time&gt;</a:t>
            </a:r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en-US"/>
              <a:t>&lt;footer&gt;</a:t>
            </a:r>
            <a:endParaRPr/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AE1E9DC9-203C-4C69-A036-5C20413A086F}" type="slidenum">
              <a:rPr lang="en-US"/>
              <a:pPr algn="r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820471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/>
          <p:cNvSpPr/>
          <p:nvPr/>
        </p:nvSpPr>
        <p:spPr>
          <a:xfrm>
            <a:off x="108000" y="176040"/>
            <a:ext cx="3236400" cy="356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endParaRPr/>
          </a:p>
          <a:p>
            <a:pPr>
              <a:lnSpc>
                <a:spcPct val="100000"/>
              </a:lnSpc>
            </a:pPr>
            <a:r>
              <a:rPr lang="en-US" sz="1400" b="1" dirty="0" smtClean="0">
                <a:solidFill>
                  <a:srgbClr val="AB2328"/>
                </a:solidFill>
                <a:latin typeface="Calibri"/>
              </a:rPr>
              <a:t>T</a:t>
            </a:r>
            <a:r>
              <a:rPr lang="tr-TR" sz="1400" b="1" dirty="0" smtClean="0">
                <a:solidFill>
                  <a:srgbClr val="AB2328"/>
                </a:solidFill>
                <a:latin typeface="Calibri"/>
              </a:rPr>
              <a:t>URKISH</a:t>
            </a:r>
            <a:r>
              <a:rPr lang="tr-TR" sz="1400" b="1" baseline="0" dirty="0" smtClean="0">
                <a:solidFill>
                  <a:srgbClr val="AB2328"/>
                </a:solidFill>
                <a:latin typeface="Calibri"/>
              </a:rPr>
              <a:t> STATISTICAL INSTITUTE</a:t>
            </a:r>
            <a:endParaRPr/>
          </a:p>
        </p:txBody>
      </p:sp>
      <p:pic>
        <p:nvPicPr>
          <p:cNvPr id="2" name="Picture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247240" y="117360"/>
            <a:ext cx="675720" cy="399600"/>
          </a:xfrm>
          <a:prstGeom prst="rect">
            <a:avLst/>
          </a:prstGeom>
          <a:ln>
            <a:noFill/>
          </a:ln>
        </p:spPr>
      </p:pic>
      <p:sp>
        <p:nvSpPr>
          <p:cNvPr id="3" name="Line 3"/>
          <p:cNvSpPr/>
          <p:nvPr/>
        </p:nvSpPr>
        <p:spPr>
          <a:xfrm>
            <a:off x="0" y="647640"/>
            <a:ext cx="9144000" cy="1440"/>
          </a:xfrm>
          <a:prstGeom prst="line">
            <a:avLst/>
          </a:prstGeom>
          <a:ln w="19080">
            <a:solidFill>
              <a:srgbClr val="AB2328"/>
            </a:solidFill>
            <a:miter/>
          </a:ln>
        </p:spPr>
      </p:sp>
      <p:sp>
        <p:nvSpPr>
          <p:cNvPr id="4" name="Line 4"/>
          <p:cNvSpPr/>
          <p:nvPr/>
        </p:nvSpPr>
        <p:spPr>
          <a:xfrm>
            <a:off x="0" y="6286320"/>
            <a:ext cx="9144000" cy="1440"/>
          </a:xfrm>
          <a:prstGeom prst="line">
            <a:avLst/>
          </a:prstGeom>
          <a:ln w="19080">
            <a:solidFill>
              <a:srgbClr val="AB2328"/>
            </a:solidFill>
            <a:miter/>
          </a:ln>
        </p:spPr>
      </p:sp>
      <p:sp>
        <p:nvSpPr>
          <p:cNvPr id="7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 dirty="0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dirty="0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dirty="0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dirty="0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dirty="0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dirty="0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 dirty="0"/>
              <a:t>Seventh Outline Level</a:t>
            </a:r>
            <a:endParaRPr/>
          </a:p>
        </p:txBody>
      </p:sp>
      <p:sp>
        <p:nvSpPr>
          <p:cNvPr id="9" name="TextBox 8"/>
          <p:cNvSpPr txBox="1"/>
          <p:nvPr userDrawn="1"/>
        </p:nvSpPr>
        <p:spPr>
          <a:xfrm>
            <a:off x="-32" y="6357958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b="1" dirty="0" smtClean="0"/>
              <a:t>INFORMATION</a:t>
            </a:r>
            <a:r>
              <a:rPr lang="tr-TR" sz="1000" b="1" baseline="0" dirty="0" smtClean="0"/>
              <a:t> TECHNOLOGIES DEPARTMENT</a:t>
            </a:r>
            <a:endParaRPr lang="tr-TR" sz="10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8358246" y="6357958"/>
            <a:ext cx="64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214A31F-A0C0-452D-A7A2-16B0FA5E257F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4" r:id="rId3"/>
  </p:sldLayoutIdLst>
  <p:hf sldNum="0" hdr="0" ftr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1571604" y="3500438"/>
            <a:ext cx="5286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i="1" dirty="0" smtClean="0">
                <a:solidFill>
                  <a:srgbClr val="C00000"/>
                </a:solidFill>
              </a:rPr>
              <a:t>31.03.2014</a:t>
            </a:r>
            <a:br>
              <a:rPr lang="tr-TR" sz="2400" b="1" i="1" dirty="0" smtClean="0">
                <a:solidFill>
                  <a:srgbClr val="C00000"/>
                </a:solidFill>
              </a:rPr>
            </a:br>
            <a:r>
              <a:rPr lang="tr-TR" sz="2400" b="1" i="1" dirty="0" smtClean="0">
                <a:solidFill>
                  <a:srgbClr val="C00000"/>
                </a:solidFill>
              </a:rPr>
              <a:t>(</a:t>
            </a:r>
            <a:r>
              <a:rPr lang="tr-TR" sz="2400" b="1" i="1" dirty="0" err="1" smtClean="0">
                <a:solidFill>
                  <a:srgbClr val="C00000"/>
                </a:solidFill>
              </a:rPr>
              <a:t>Muscat</a:t>
            </a:r>
            <a:r>
              <a:rPr lang="tr-TR" sz="2400" b="1" i="1" dirty="0" smtClean="0">
                <a:solidFill>
                  <a:srgbClr val="C00000"/>
                </a:solidFill>
              </a:rPr>
              <a:t>, </a:t>
            </a:r>
            <a:r>
              <a:rPr lang="tr-TR" sz="2400" b="1" i="1" dirty="0" err="1" smtClean="0">
                <a:solidFill>
                  <a:srgbClr val="C00000"/>
                </a:solidFill>
              </a:rPr>
              <a:t>Oman</a:t>
            </a:r>
            <a:r>
              <a:rPr lang="tr-TR" sz="2400" b="1" i="1" dirty="0" smtClean="0">
                <a:solidFill>
                  <a:srgbClr val="C00000"/>
                </a:solidFill>
              </a:rPr>
              <a:t>)</a:t>
            </a:r>
            <a:endParaRPr lang="tr-TR" sz="2400" dirty="0">
              <a:solidFill>
                <a:srgbClr val="C00000"/>
              </a:solidFill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1000100" y="1928802"/>
            <a:ext cx="70009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400" b="1" i="1" dirty="0" smtClean="0">
                <a:solidFill>
                  <a:srgbClr val="C00000"/>
                </a:solidFill>
              </a:rPr>
              <a:t>DATA MINING</a:t>
            </a:r>
            <a:br>
              <a:rPr lang="tr-TR" sz="3400" b="1" i="1" dirty="0" smtClean="0">
                <a:solidFill>
                  <a:srgbClr val="C00000"/>
                </a:solidFill>
              </a:rPr>
            </a:br>
            <a:endParaRPr lang="tr-TR" sz="3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85720" y="785794"/>
            <a:ext cx="83582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Data Mining Tasks (Cont’d) 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643050"/>
            <a:ext cx="85011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smtClean="0"/>
              <a:t>2. Preparing data </a:t>
            </a:r>
            <a:r>
              <a:rPr lang="tr-TR" dirty="0" smtClean="0"/>
              <a:t>:  </a:t>
            </a:r>
          </a:p>
          <a:p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This phase takes most time. 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While preparing data, data is taken from different sources. Then all data is combined and cleaned. Sometimes, generating new variables is needed.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Not only the </a:t>
            </a:r>
            <a:r>
              <a:rPr lang="tr-TR" u="sng" dirty="0" smtClean="0"/>
              <a:t>size</a:t>
            </a:r>
            <a:r>
              <a:rPr lang="tr-TR" dirty="0" smtClean="0"/>
              <a:t> but also the </a:t>
            </a:r>
            <a:r>
              <a:rPr lang="tr-TR" u="sng" dirty="0" smtClean="0"/>
              <a:t>quality</a:t>
            </a:r>
            <a:r>
              <a:rPr lang="tr-TR" dirty="0" smtClean="0"/>
              <a:t> of the data is very important.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After providing data quality, modelling task will begin.</a:t>
            </a:r>
          </a:p>
          <a:p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b="1" u="sng" dirty="0" smtClean="0"/>
              <a:t>3. Modelling</a:t>
            </a:r>
            <a:r>
              <a:rPr lang="tr-TR" b="1" dirty="0" smtClean="0"/>
              <a:t> </a:t>
            </a:r>
            <a:r>
              <a:rPr lang="tr-TR" dirty="0" smtClean="0"/>
              <a:t>task is performed  using different methods.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Data Mining tools are used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After modelling finished, it will be </a:t>
            </a:r>
            <a:r>
              <a:rPr lang="tr-TR" b="1" dirty="0" smtClean="0"/>
              <a:t>evaluated</a:t>
            </a:r>
            <a:r>
              <a:rPr lang="tr-TR" dirty="0" smtClean="0"/>
              <a:t> and </a:t>
            </a:r>
            <a:r>
              <a:rPr lang="tr-TR" b="1" u="sng" dirty="0" smtClean="0"/>
              <a:t>used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85720" y="1714488"/>
            <a:ext cx="875111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Prediction Methods</a:t>
            </a:r>
            <a:endParaRPr lang="tr-TR" b="1" dirty="0" smtClean="0"/>
          </a:p>
          <a:p>
            <a:endParaRPr lang="en-US" b="1" dirty="0" smtClean="0"/>
          </a:p>
          <a:p>
            <a:pPr lvl="1"/>
            <a:r>
              <a:rPr lang="tr-TR" dirty="0" smtClean="0"/>
              <a:t>S</a:t>
            </a:r>
            <a:r>
              <a:rPr lang="en-US" dirty="0" err="1" smtClean="0"/>
              <a:t>ome</a:t>
            </a:r>
            <a:r>
              <a:rPr lang="en-US" dirty="0" smtClean="0"/>
              <a:t> variables </a:t>
            </a:r>
            <a:r>
              <a:rPr lang="tr-TR" dirty="0" smtClean="0"/>
              <a:t>are used </a:t>
            </a:r>
            <a:r>
              <a:rPr lang="en-US" dirty="0" smtClean="0"/>
              <a:t>to </a:t>
            </a:r>
            <a:r>
              <a:rPr lang="en-US" u="sng" dirty="0" smtClean="0"/>
              <a:t>predict</a:t>
            </a:r>
            <a:r>
              <a:rPr lang="en-US" dirty="0" smtClean="0"/>
              <a:t> unknown or future values of other variables.</a:t>
            </a:r>
            <a:endParaRPr lang="tr-TR" dirty="0" smtClean="0"/>
          </a:p>
          <a:p>
            <a:pPr lvl="1"/>
            <a:endParaRPr lang="tr-TR" dirty="0" smtClean="0"/>
          </a:p>
          <a:p>
            <a:pPr lvl="1"/>
            <a:r>
              <a:rPr lang="tr-TR" dirty="0" err="1" smtClean="0"/>
              <a:t>Example</a:t>
            </a:r>
            <a:r>
              <a:rPr lang="tr-TR" dirty="0" smtClean="0"/>
              <a:t> : </a:t>
            </a:r>
            <a:r>
              <a:rPr lang="tr-TR" dirty="0" err="1" smtClean="0"/>
              <a:t>classification</a:t>
            </a:r>
            <a:r>
              <a:rPr lang="tr-TR" dirty="0" smtClean="0"/>
              <a:t>, </a:t>
            </a:r>
            <a:r>
              <a:rPr lang="tr-TR" dirty="0" err="1" smtClean="0"/>
              <a:t>regression</a:t>
            </a:r>
            <a:r>
              <a:rPr lang="tr-TR" dirty="0" smtClean="0"/>
              <a:t>, d</a:t>
            </a:r>
            <a:r>
              <a:rPr lang="en-US" dirty="0" err="1" smtClean="0"/>
              <a:t>eviation</a:t>
            </a:r>
            <a:r>
              <a:rPr lang="en-US" dirty="0" smtClean="0"/>
              <a:t> </a:t>
            </a:r>
            <a:r>
              <a:rPr lang="tr-TR" dirty="0" smtClean="0"/>
              <a:t> d</a:t>
            </a:r>
            <a:r>
              <a:rPr lang="en-US" dirty="0" err="1" smtClean="0"/>
              <a:t>etection</a:t>
            </a:r>
            <a:r>
              <a:rPr lang="en-US" dirty="0" smtClean="0"/>
              <a:t> </a:t>
            </a:r>
            <a:r>
              <a:rPr lang="tr-TR" dirty="0" smtClean="0"/>
              <a:t>, </a:t>
            </a:r>
            <a:r>
              <a:rPr lang="tr-TR" dirty="0" err="1" smtClean="0"/>
              <a:t>decision</a:t>
            </a:r>
            <a:r>
              <a:rPr lang="tr-TR" dirty="0" smtClean="0"/>
              <a:t> </a:t>
            </a:r>
            <a:r>
              <a:rPr lang="tr-TR" dirty="0" err="1" smtClean="0"/>
              <a:t>trees</a:t>
            </a:r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r>
              <a:rPr lang="en-US" b="1" dirty="0" smtClean="0"/>
              <a:t>Description Methods</a:t>
            </a:r>
            <a:endParaRPr lang="tr-TR" b="1" dirty="0" smtClean="0"/>
          </a:p>
          <a:p>
            <a:endParaRPr lang="en-US" b="1" dirty="0" smtClean="0"/>
          </a:p>
          <a:p>
            <a:pPr lvl="1"/>
            <a:r>
              <a:rPr lang="en-US" dirty="0" smtClean="0"/>
              <a:t>Find human-interpretable </a:t>
            </a:r>
            <a:r>
              <a:rPr lang="en-US" u="sng" dirty="0" smtClean="0"/>
              <a:t>patterns</a:t>
            </a:r>
            <a:r>
              <a:rPr lang="en-US" dirty="0" smtClean="0"/>
              <a:t> that describe the data.</a:t>
            </a:r>
            <a:endParaRPr lang="tr-TR" dirty="0" smtClean="0"/>
          </a:p>
          <a:p>
            <a:pPr lvl="1"/>
            <a:endParaRPr lang="tr-TR" dirty="0" smtClean="0"/>
          </a:p>
          <a:p>
            <a:pPr lvl="1"/>
            <a:r>
              <a:rPr lang="tr-TR" dirty="0" err="1" smtClean="0"/>
              <a:t>Example</a:t>
            </a:r>
            <a:r>
              <a:rPr lang="tr-TR" dirty="0" smtClean="0"/>
              <a:t>: </a:t>
            </a:r>
            <a:r>
              <a:rPr lang="tr-TR" dirty="0" err="1" smtClean="0"/>
              <a:t>clustering</a:t>
            </a:r>
            <a:r>
              <a:rPr lang="tr-TR" dirty="0" smtClean="0"/>
              <a:t>, </a:t>
            </a:r>
            <a:r>
              <a:rPr lang="tr-TR" dirty="0" err="1" smtClean="0"/>
              <a:t>assocation</a:t>
            </a:r>
            <a:r>
              <a:rPr lang="tr-TR" dirty="0" smtClean="0"/>
              <a:t> </a:t>
            </a:r>
            <a:r>
              <a:rPr lang="tr-TR" dirty="0" err="1" smtClean="0"/>
              <a:t>rule</a:t>
            </a:r>
            <a:r>
              <a:rPr lang="tr-TR" dirty="0" smtClean="0"/>
              <a:t> </a:t>
            </a:r>
            <a:r>
              <a:rPr lang="tr-TR" dirty="0" err="1" smtClean="0"/>
              <a:t>discovery</a:t>
            </a:r>
            <a:r>
              <a:rPr lang="tr-TR" dirty="0" smtClean="0"/>
              <a:t>,..</a:t>
            </a:r>
            <a:endParaRPr lang="en-US" dirty="0" smtClean="0"/>
          </a:p>
          <a:p>
            <a:endParaRPr lang="tr-TR" dirty="0"/>
          </a:p>
        </p:txBody>
      </p:sp>
      <p:sp>
        <p:nvSpPr>
          <p:cNvPr id="3" name="2 Metin kutusu"/>
          <p:cNvSpPr txBox="1"/>
          <p:nvPr/>
        </p:nvSpPr>
        <p:spPr>
          <a:xfrm>
            <a:off x="214282" y="731862"/>
            <a:ext cx="82153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Data </a:t>
            </a:r>
            <a:r>
              <a:rPr lang="tr-TR" sz="3000" b="1" dirty="0" err="1" smtClean="0">
                <a:solidFill>
                  <a:srgbClr val="C00000"/>
                </a:solidFill>
              </a:rPr>
              <a:t>Mining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Methods</a:t>
            </a:r>
            <a:endParaRPr lang="tr-TR" sz="3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57158" y="857232"/>
            <a:ext cx="79296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DECISION TREE EXAMPLE</a:t>
            </a:r>
            <a:endParaRPr lang="tr-TR" sz="30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Group 64"/>
          <p:cNvGraphicFramePr>
            <a:graphicFrameLocks/>
          </p:cNvGraphicFramePr>
          <p:nvPr/>
        </p:nvGraphicFramePr>
        <p:xfrm>
          <a:off x="361979" y="2600017"/>
          <a:ext cx="8424863" cy="2400619"/>
        </p:xfrm>
        <a:graphic>
          <a:graphicData uri="http://schemas.openxmlformats.org/drawingml/2006/table">
            <a:tbl>
              <a:tblPr/>
              <a:tblGrid>
                <a:gridCol w="1684338"/>
                <a:gridCol w="1687512"/>
                <a:gridCol w="1681163"/>
                <a:gridCol w="1687512"/>
                <a:gridCol w="1684338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Customer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Loan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Income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Status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high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bad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employer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bad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high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high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employee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bad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high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employee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bad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employee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good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employer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bad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158" y="1714488"/>
            <a:ext cx="6212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Example </a:t>
            </a:r>
            <a:r>
              <a:rPr lang="tr-TR" dirty="0" smtClean="0"/>
              <a:t>: Use these data to predict the risk of a customer.</a:t>
            </a:r>
            <a:endParaRPr lang="tr-TR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4"/>
          <p:cNvSpPr>
            <a:spLocks noChangeArrowheads="1"/>
          </p:cNvSpPr>
          <p:nvPr/>
        </p:nvSpPr>
        <p:spPr bwMode="auto">
          <a:xfrm>
            <a:off x="2195513" y="1279514"/>
            <a:ext cx="1800225" cy="649288"/>
          </a:xfrm>
          <a:prstGeom prst="ellipse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sz="1800" dirty="0" smtClean="0"/>
              <a:t>A  - </a:t>
            </a:r>
            <a:r>
              <a:rPr lang="tr-TR" sz="1800" dirty="0" err="1" smtClean="0"/>
              <a:t>node</a:t>
            </a:r>
            <a:endParaRPr lang="tr-TR" sz="1800" dirty="0"/>
          </a:p>
        </p:txBody>
      </p:sp>
      <p:sp>
        <p:nvSpPr>
          <p:cNvPr id="3" name="Oval 5"/>
          <p:cNvSpPr>
            <a:spLocks noChangeArrowheads="1"/>
          </p:cNvSpPr>
          <p:nvPr/>
        </p:nvSpPr>
        <p:spPr bwMode="auto">
          <a:xfrm>
            <a:off x="3995738" y="2566987"/>
            <a:ext cx="1728787" cy="719137"/>
          </a:xfrm>
          <a:prstGeom prst="ellipse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sz="1800" dirty="0" smtClean="0"/>
              <a:t>B - </a:t>
            </a:r>
            <a:r>
              <a:rPr lang="tr-TR" sz="1800" dirty="0" err="1" smtClean="0"/>
              <a:t>node</a:t>
            </a:r>
            <a:endParaRPr lang="tr-TR" sz="1800" dirty="0"/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5867400" y="3851284"/>
            <a:ext cx="1800225" cy="792162"/>
          </a:xfrm>
          <a:prstGeom prst="ellipse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sz="1800" dirty="0" smtClean="0"/>
              <a:t>C - </a:t>
            </a:r>
            <a:r>
              <a:rPr lang="tr-TR" sz="1800" dirty="0" err="1" smtClean="0"/>
              <a:t>node</a:t>
            </a:r>
            <a:endParaRPr lang="tr-TR" sz="1800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71472" y="2638423"/>
            <a:ext cx="1368425" cy="5048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dirty="0" smtClean="0"/>
              <a:t>BAD</a:t>
            </a:r>
            <a:endParaRPr lang="tr-TR" sz="1800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705095" y="4140208"/>
            <a:ext cx="1152525" cy="503238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800" dirty="0" smtClean="0"/>
              <a:t>GOOD</a:t>
            </a:r>
            <a:endParaRPr lang="tr-TR" sz="1800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932363" y="5445125"/>
            <a:ext cx="1223962" cy="431800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dirty="0" smtClean="0"/>
              <a:t>BAD</a:t>
            </a:r>
            <a:endParaRPr lang="tr-TR" sz="1800" dirty="0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6846913" y="5445125"/>
            <a:ext cx="1368425" cy="431800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800" dirty="0" smtClean="0"/>
              <a:t>GOOD</a:t>
            </a:r>
            <a:endParaRPr lang="tr-TR" sz="1800" dirty="0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917558" y="1998654"/>
            <a:ext cx="1296988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400" b="1" dirty="0" err="1" smtClean="0"/>
              <a:t>loan</a:t>
            </a:r>
            <a:r>
              <a:rPr lang="tr-TR" sz="1400" b="1" dirty="0" smtClean="0"/>
              <a:t>:</a:t>
            </a:r>
            <a:r>
              <a:rPr lang="tr-TR" sz="1400" b="1" dirty="0" err="1" smtClean="0"/>
              <a:t>high</a:t>
            </a:r>
            <a:endParaRPr lang="tr-TR" sz="1400" b="1" dirty="0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143372" y="1998654"/>
            <a:ext cx="1296987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400" b="1" dirty="0" err="1" smtClean="0"/>
              <a:t>loan</a:t>
            </a:r>
            <a:r>
              <a:rPr lang="tr-TR" sz="1400" b="1" dirty="0" smtClean="0"/>
              <a:t> :</a:t>
            </a:r>
            <a:r>
              <a:rPr lang="tr-TR" sz="1400" b="1" dirty="0" err="1" smtClean="0"/>
              <a:t>low</a:t>
            </a:r>
            <a:endParaRPr lang="tr-TR" sz="1400" b="1" dirty="0"/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2987675" y="3570290"/>
            <a:ext cx="1368425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400" b="1" dirty="0" err="1" smtClean="0"/>
              <a:t>income</a:t>
            </a:r>
            <a:r>
              <a:rPr lang="tr-TR" sz="1400" b="1" dirty="0" smtClean="0"/>
              <a:t>:</a:t>
            </a:r>
            <a:r>
              <a:rPr lang="tr-TR" sz="1400" b="1" dirty="0" err="1" smtClean="0"/>
              <a:t>high</a:t>
            </a:r>
            <a:endParaRPr lang="tr-TR" sz="1400" b="1" dirty="0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5795963" y="3354389"/>
            <a:ext cx="1439862" cy="360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400" b="1" dirty="0" err="1" smtClean="0"/>
              <a:t>income</a:t>
            </a:r>
            <a:r>
              <a:rPr lang="tr-TR" sz="1400" b="1" dirty="0" smtClean="0"/>
              <a:t>:</a:t>
            </a:r>
            <a:r>
              <a:rPr lang="tr-TR" sz="1400" b="1" dirty="0" err="1" smtClean="0"/>
              <a:t>low</a:t>
            </a:r>
            <a:endParaRPr lang="tr-TR" sz="1400" b="1" dirty="0"/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4214810" y="4710125"/>
            <a:ext cx="1584325" cy="504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400" b="1" dirty="0" err="1" smtClean="0"/>
              <a:t>Status</a:t>
            </a:r>
            <a:r>
              <a:rPr lang="tr-TR" sz="1400" b="1" dirty="0" smtClean="0"/>
              <a:t> : </a:t>
            </a:r>
            <a:r>
              <a:rPr lang="tr-TR" sz="1400" b="1" dirty="0" err="1" smtClean="0"/>
              <a:t>employer</a:t>
            </a:r>
            <a:endParaRPr lang="tr-TR" sz="1400" b="1" dirty="0"/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7500958" y="4781562"/>
            <a:ext cx="1511300" cy="360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400" b="1" dirty="0" err="1" smtClean="0"/>
              <a:t>Status</a:t>
            </a:r>
            <a:r>
              <a:rPr lang="tr-TR" sz="1400" b="1" dirty="0" smtClean="0"/>
              <a:t> : </a:t>
            </a:r>
            <a:r>
              <a:rPr lang="tr-TR" sz="1400" b="1" dirty="0" err="1" smtClean="0"/>
              <a:t>employee</a:t>
            </a:r>
            <a:endParaRPr lang="tr-TR" sz="1400" b="1" dirty="0"/>
          </a:p>
        </p:txBody>
      </p:sp>
      <p:sp>
        <p:nvSpPr>
          <p:cNvPr id="26" name="Line 30"/>
          <p:cNvSpPr>
            <a:spLocks noChangeShapeType="1"/>
          </p:cNvSpPr>
          <p:nvPr/>
        </p:nvSpPr>
        <p:spPr bwMode="auto">
          <a:xfrm>
            <a:off x="1692274" y="1484313"/>
            <a:ext cx="45719" cy="45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8" name="27 Metin kutusu"/>
          <p:cNvSpPr txBox="1"/>
          <p:nvPr/>
        </p:nvSpPr>
        <p:spPr>
          <a:xfrm>
            <a:off x="5500694" y="714356"/>
            <a:ext cx="31705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>
                <a:solidFill>
                  <a:srgbClr val="C00000"/>
                </a:solidFill>
              </a:rPr>
              <a:t>DECISION TREE</a:t>
            </a:r>
            <a:endParaRPr lang="tr-TR" sz="3000" b="1" dirty="0">
              <a:solidFill>
                <a:srgbClr val="C00000"/>
              </a:solidFill>
            </a:endParaRPr>
          </a:p>
        </p:txBody>
      </p:sp>
      <p:cxnSp>
        <p:nvCxnSpPr>
          <p:cNvPr id="30" name="29 Düz Ok Bağlayıcısı"/>
          <p:cNvCxnSpPr>
            <a:stCxn id="2" idx="3"/>
          </p:cNvCxnSpPr>
          <p:nvPr/>
        </p:nvCxnSpPr>
        <p:spPr>
          <a:xfrm rot="5400000">
            <a:off x="1753520" y="1723238"/>
            <a:ext cx="595152" cy="8161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Düz Ok Bağlayıcısı"/>
          <p:cNvCxnSpPr/>
          <p:nvPr/>
        </p:nvCxnSpPr>
        <p:spPr>
          <a:xfrm>
            <a:off x="3571868" y="1928802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Düz Ok Bağlayıcısı"/>
          <p:cNvCxnSpPr>
            <a:stCxn id="3" idx="3"/>
          </p:cNvCxnSpPr>
          <p:nvPr/>
        </p:nvCxnSpPr>
        <p:spPr>
          <a:xfrm rot="5400000">
            <a:off x="3464825" y="3216415"/>
            <a:ext cx="819695" cy="748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Düz Ok Bağlayıcısı"/>
          <p:cNvCxnSpPr>
            <a:stCxn id="3" idx="5"/>
          </p:cNvCxnSpPr>
          <p:nvPr/>
        </p:nvCxnSpPr>
        <p:spPr>
          <a:xfrm rot="16200000" flipH="1">
            <a:off x="5433365" y="3218794"/>
            <a:ext cx="676819" cy="6008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Düz Ok Bağlayıcısı"/>
          <p:cNvCxnSpPr>
            <a:stCxn id="4" idx="3"/>
          </p:cNvCxnSpPr>
          <p:nvPr/>
        </p:nvCxnSpPr>
        <p:spPr>
          <a:xfrm rot="5400000">
            <a:off x="5507829" y="4734617"/>
            <a:ext cx="830389" cy="4160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/>
          <p:nvPr/>
        </p:nvCxnSpPr>
        <p:spPr>
          <a:xfrm rot="16200000" flipH="1">
            <a:off x="6786578" y="4786322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571472" y="1071546"/>
            <a:ext cx="49664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>
                <a:solidFill>
                  <a:srgbClr val="C00000"/>
                </a:solidFill>
              </a:rPr>
              <a:t>REGRESSION  ANALYSIS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714348" y="20716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pic>
        <p:nvPicPr>
          <p:cNvPr id="4" name="Picture 4" descr="figu99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857760"/>
            <a:ext cx="4416425" cy="422275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571472" y="2143116"/>
            <a:ext cx="789190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goal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regression</a:t>
            </a:r>
            <a:r>
              <a:rPr lang="tr-TR" dirty="0" smtClean="0"/>
              <a:t> </a:t>
            </a:r>
            <a:r>
              <a:rPr lang="tr-TR" dirty="0" err="1" smtClean="0"/>
              <a:t>analysis</a:t>
            </a:r>
            <a:r>
              <a:rPr lang="tr-TR" dirty="0" smtClean="0"/>
              <a:t> is </a:t>
            </a:r>
            <a:r>
              <a:rPr lang="tr-TR" dirty="0" err="1" smtClean="0"/>
              <a:t>finding</a:t>
            </a:r>
            <a:r>
              <a:rPr lang="tr-TR" dirty="0" smtClean="0"/>
              <a:t> R</a:t>
            </a:r>
            <a:r>
              <a:rPr lang="en-US" dirty="0" err="1" smtClean="0"/>
              <a:t>elationship</a:t>
            </a:r>
            <a:r>
              <a:rPr lang="en-US" dirty="0" smtClean="0"/>
              <a:t> </a:t>
            </a:r>
            <a:r>
              <a:rPr lang="tr-TR" dirty="0" smtClean="0"/>
              <a:t> </a:t>
            </a:r>
            <a:r>
              <a:rPr lang="tr-TR" dirty="0" err="1" smtClean="0"/>
              <a:t>among</a:t>
            </a:r>
            <a:r>
              <a:rPr lang="en-US" dirty="0" smtClean="0"/>
              <a:t> variables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Regression</a:t>
            </a:r>
            <a:r>
              <a:rPr lang="tr-TR" dirty="0" smtClean="0"/>
              <a:t> </a:t>
            </a:r>
            <a:r>
              <a:rPr lang="tr-TR" dirty="0" err="1" smtClean="0"/>
              <a:t>analysis</a:t>
            </a:r>
            <a:r>
              <a:rPr lang="tr-TR" dirty="0" smtClean="0"/>
              <a:t> is a </a:t>
            </a:r>
            <a:r>
              <a:rPr lang="tr-TR" dirty="0" err="1" smtClean="0"/>
              <a:t>process</a:t>
            </a:r>
            <a:r>
              <a:rPr lang="tr-TR" dirty="0" smtClean="0"/>
              <a:t> of  </a:t>
            </a:r>
            <a:r>
              <a:rPr lang="tr-TR" b="1" dirty="0" err="1" smtClean="0"/>
              <a:t>finding</a:t>
            </a:r>
            <a:r>
              <a:rPr lang="tr-TR" b="1" dirty="0" smtClean="0"/>
              <a:t> </a:t>
            </a:r>
            <a:r>
              <a:rPr lang="tr-TR" b="1" dirty="0" err="1" smtClean="0"/>
              <a:t>releationships</a:t>
            </a:r>
            <a:r>
              <a:rPr lang="tr-TR" b="1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</a:p>
          <a:p>
            <a:r>
              <a:rPr lang="tr-TR" dirty="0" smtClean="0"/>
              <a:t>Y </a:t>
            </a:r>
            <a:r>
              <a:rPr lang="tr-TR" dirty="0" err="1" smtClean="0"/>
              <a:t>variable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X1,X2,….</a:t>
            </a:r>
            <a:r>
              <a:rPr lang="tr-TR" dirty="0" err="1" smtClean="0"/>
              <a:t>Xn</a:t>
            </a:r>
            <a:r>
              <a:rPr lang="tr-TR" dirty="0" smtClean="0"/>
              <a:t>  </a:t>
            </a:r>
            <a:r>
              <a:rPr lang="tr-TR" dirty="0" err="1" smtClean="0"/>
              <a:t>variables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includes many techniques for mode</a:t>
            </a:r>
            <a:r>
              <a:rPr lang="tr-TR" dirty="0" smtClean="0"/>
              <a:t>l</a:t>
            </a:r>
            <a:r>
              <a:rPr lang="en-US" dirty="0" smtClean="0"/>
              <a:t>ling and analyzing several variables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 Regression equation example  is :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596" y="928670"/>
            <a:ext cx="608865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>
                <a:solidFill>
                  <a:srgbClr val="C00000"/>
                </a:solidFill>
              </a:rPr>
              <a:t>Example2 : </a:t>
            </a:r>
            <a:r>
              <a:rPr lang="tr-TR" sz="3000" b="1" dirty="0" err="1" smtClean="0">
                <a:solidFill>
                  <a:srgbClr val="C00000"/>
                </a:solidFill>
              </a:rPr>
              <a:t>Regression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Analysis</a:t>
            </a:r>
            <a:endParaRPr lang="tr-TR" sz="3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Group 17"/>
          <p:cNvGraphicFramePr>
            <a:graphicFrameLocks noGrp="1"/>
          </p:cNvGraphicFramePr>
          <p:nvPr/>
        </p:nvGraphicFramePr>
        <p:xfrm>
          <a:off x="357158" y="2071678"/>
          <a:ext cx="2571768" cy="2367280"/>
        </p:xfrm>
        <a:graphic>
          <a:graphicData uri="http://schemas.openxmlformats.org/drawingml/2006/table">
            <a:tbl>
              <a:tblPr/>
              <a:tblGrid>
                <a:gridCol w="1352789"/>
                <a:gridCol w="1218979"/>
              </a:tblGrid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(independent variable)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(dependent variable)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" name="Picture 48" descr="Click To expand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65488" y="2071678"/>
            <a:ext cx="5446712" cy="1882775"/>
          </a:xfrm>
          <a:prstGeom prst="rect">
            <a:avLst/>
          </a:prstGeom>
          <a:noFill/>
        </p:spPr>
      </p:pic>
      <p:pic>
        <p:nvPicPr>
          <p:cNvPr id="6" name="Picture 50" descr="figu100_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4500570"/>
            <a:ext cx="2411413" cy="346075"/>
          </a:xfrm>
          <a:prstGeom prst="rect">
            <a:avLst/>
          </a:prstGeom>
          <a:noFill/>
        </p:spPr>
      </p:pic>
      <p:pic>
        <p:nvPicPr>
          <p:cNvPr id="7" name="Picture 51" descr="figu100_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41837" y="4500570"/>
            <a:ext cx="1844675" cy="571500"/>
          </a:xfrm>
          <a:prstGeom prst="rect">
            <a:avLst/>
          </a:prstGeom>
          <a:noFill/>
        </p:spPr>
      </p:pic>
      <p:pic>
        <p:nvPicPr>
          <p:cNvPr id="8" name="Picture 52" descr="figu100_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10" y="5214950"/>
            <a:ext cx="2573338" cy="3460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928662" y="1000108"/>
            <a:ext cx="70009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b="1" dirty="0" err="1" smtClean="0">
                <a:solidFill>
                  <a:srgbClr val="C00000"/>
                </a:solidFill>
              </a:rPr>
              <a:t>Some</a:t>
            </a:r>
            <a:r>
              <a:rPr lang="tr-TR" sz="3000" b="1" dirty="0" smtClean="0">
                <a:solidFill>
                  <a:srgbClr val="C00000"/>
                </a:solidFill>
              </a:rPr>
              <a:t> Popular Data </a:t>
            </a:r>
            <a:r>
              <a:rPr lang="tr-TR" sz="3000" b="1" dirty="0" err="1" smtClean="0">
                <a:solidFill>
                  <a:srgbClr val="C00000"/>
                </a:solidFill>
              </a:rPr>
              <a:t>Mining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Tools</a:t>
            </a:r>
            <a:r>
              <a:rPr lang="tr-TR" sz="3000" b="1" dirty="0" smtClean="0">
                <a:solidFill>
                  <a:srgbClr val="C00000"/>
                </a:solidFill>
              </a:rPr>
              <a:t>:</a:t>
            </a:r>
          </a:p>
          <a:p>
            <a:endParaRPr lang="tr-TR" sz="3000" b="1" dirty="0" smtClean="0"/>
          </a:p>
          <a:p>
            <a:endParaRPr lang="tr-TR" sz="3000" b="1" dirty="0" smtClean="0"/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SAS Enterprise Miner    </a:t>
            </a:r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IBM SPSS </a:t>
            </a:r>
            <a:r>
              <a:rPr lang="tr-TR" dirty="0" err="1" smtClean="0"/>
              <a:t>Modeler</a:t>
            </a:r>
            <a:r>
              <a:rPr lang="tr-TR" dirty="0" smtClean="0"/>
              <a:t>  </a:t>
            </a:r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ORACLE Data </a:t>
            </a:r>
            <a:r>
              <a:rPr lang="tr-TR" dirty="0" err="1" smtClean="0"/>
              <a:t>Mining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err="1" smtClean="0"/>
              <a:t>RapidMiner</a:t>
            </a:r>
            <a:r>
              <a:rPr lang="tr-TR" dirty="0" smtClean="0"/>
              <a:t> (</a:t>
            </a:r>
            <a:r>
              <a:rPr lang="tr-TR" dirty="0" err="1" smtClean="0"/>
              <a:t>Open</a:t>
            </a:r>
            <a:r>
              <a:rPr lang="tr-TR" dirty="0" smtClean="0"/>
              <a:t> </a:t>
            </a:r>
            <a:r>
              <a:rPr lang="tr-TR" dirty="0" err="1" smtClean="0"/>
              <a:t>Source</a:t>
            </a:r>
            <a:r>
              <a:rPr lang="tr-TR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err="1" smtClean="0"/>
              <a:t>Pentaho</a:t>
            </a:r>
            <a:r>
              <a:rPr lang="tr-TR" dirty="0" smtClean="0"/>
              <a:t> (</a:t>
            </a:r>
            <a:r>
              <a:rPr lang="tr-TR" dirty="0" err="1" smtClean="0"/>
              <a:t>Open</a:t>
            </a:r>
            <a:r>
              <a:rPr lang="tr-TR" dirty="0" smtClean="0"/>
              <a:t> </a:t>
            </a:r>
            <a:r>
              <a:rPr lang="tr-TR" dirty="0" err="1" smtClean="0"/>
              <a:t>Source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857224" y="874738"/>
            <a:ext cx="69294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000" b="1" dirty="0" err="1" smtClean="0">
                <a:solidFill>
                  <a:srgbClr val="C00000"/>
                </a:solidFill>
              </a:rPr>
              <a:t>Summary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911669" y="1928802"/>
            <a:ext cx="670959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 Data </a:t>
            </a:r>
            <a:r>
              <a:rPr lang="tr-TR" dirty="0" err="1" smtClean="0"/>
              <a:t>Mining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of </a:t>
            </a:r>
            <a:r>
              <a:rPr lang="tr-TR" dirty="0" err="1" smtClean="0"/>
              <a:t>getting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data</a:t>
            </a:r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modelling</a:t>
            </a:r>
            <a:r>
              <a:rPr lang="tr-TR" dirty="0" smtClean="0"/>
              <a:t>, </a:t>
            </a:r>
            <a:r>
              <a:rPr lang="tr-TR" dirty="0" err="1" smtClean="0"/>
              <a:t>determining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goal</a:t>
            </a:r>
            <a:r>
              <a:rPr lang="tr-TR" dirty="0" smtClean="0"/>
              <a:t> is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endParaRPr lang="tr-TR" dirty="0" smtClean="0"/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quality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data is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endParaRPr lang="tr-TR" dirty="0" smtClean="0"/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 Data </a:t>
            </a:r>
            <a:r>
              <a:rPr lang="tr-TR" dirty="0" err="1" smtClean="0"/>
              <a:t>Mining</a:t>
            </a:r>
            <a:r>
              <a:rPr lang="tr-TR" dirty="0" smtClean="0"/>
              <a:t> is </a:t>
            </a:r>
            <a:r>
              <a:rPr lang="tr-TR" dirty="0" err="1" smtClean="0"/>
              <a:t>performed</a:t>
            </a:r>
            <a:r>
              <a:rPr lang="tr-TR" dirty="0" smtClean="0"/>
              <a:t> on Data </a:t>
            </a:r>
            <a:r>
              <a:rPr lang="tr-TR" dirty="0" err="1" smtClean="0"/>
              <a:t>Warehouses</a:t>
            </a:r>
            <a:endParaRPr lang="tr-TR" dirty="0" smtClean="0"/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 Data </a:t>
            </a:r>
            <a:r>
              <a:rPr lang="tr-TR" dirty="0" err="1" smtClean="0"/>
              <a:t>Mining</a:t>
            </a:r>
            <a:r>
              <a:rPr lang="tr-TR" dirty="0" smtClean="0"/>
              <a:t> has  </a:t>
            </a:r>
            <a:r>
              <a:rPr lang="tr-TR" dirty="0" err="1" smtClean="0"/>
              <a:t>prediction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description</a:t>
            </a:r>
            <a:r>
              <a:rPr lang="tr-TR" dirty="0" smtClean="0"/>
              <a:t> </a:t>
            </a:r>
            <a:r>
              <a:rPr lang="tr-TR" dirty="0" err="1" smtClean="0"/>
              <a:t>methods</a:t>
            </a:r>
            <a:endParaRPr lang="tr-TR" dirty="0" smtClean="0"/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Data </a:t>
            </a:r>
            <a:r>
              <a:rPr lang="tr-TR" dirty="0" err="1" smtClean="0"/>
              <a:t>Mining</a:t>
            </a:r>
            <a:r>
              <a:rPr lang="tr-TR" dirty="0" smtClean="0"/>
              <a:t> </a:t>
            </a:r>
            <a:r>
              <a:rPr lang="tr-TR" dirty="0" err="1" smtClean="0"/>
              <a:t>Tools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Data </a:t>
            </a:r>
            <a:r>
              <a:rPr lang="tr-TR" dirty="0" err="1" smtClean="0"/>
              <a:t>Mining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 spd="slow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000108"/>
            <a:ext cx="533400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etin kutusu"/>
          <p:cNvSpPr txBox="1"/>
          <p:nvPr/>
        </p:nvSpPr>
        <p:spPr>
          <a:xfrm>
            <a:off x="428596" y="1000108"/>
            <a:ext cx="2682145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900" b="1" dirty="0" err="1" smtClean="0">
                <a:solidFill>
                  <a:srgbClr val="C00000"/>
                </a:solidFill>
              </a:rPr>
              <a:t>Summary</a:t>
            </a:r>
            <a:r>
              <a:rPr lang="tr-TR" sz="1900" b="1" dirty="0" smtClean="0">
                <a:solidFill>
                  <a:srgbClr val="C00000"/>
                </a:solidFill>
              </a:rPr>
              <a:t> of </a:t>
            </a:r>
          </a:p>
          <a:p>
            <a:r>
              <a:rPr lang="tr-TR" sz="1900" b="1" dirty="0" err="1" smtClean="0">
                <a:solidFill>
                  <a:srgbClr val="C00000"/>
                </a:solidFill>
              </a:rPr>
              <a:t>Business</a:t>
            </a:r>
            <a:r>
              <a:rPr lang="tr-TR" sz="1900" b="1" dirty="0" smtClean="0">
                <a:solidFill>
                  <a:srgbClr val="C00000"/>
                </a:solidFill>
              </a:rPr>
              <a:t> </a:t>
            </a:r>
            <a:r>
              <a:rPr lang="tr-TR" sz="1900" b="1" dirty="0" err="1" smtClean="0">
                <a:solidFill>
                  <a:srgbClr val="C00000"/>
                </a:solidFill>
              </a:rPr>
              <a:t>Intelligence</a:t>
            </a:r>
            <a:endParaRPr lang="tr-TR" sz="1900" b="1" dirty="0" smtClean="0">
              <a:solidFill>
                <a:srgbClr val="C00000"/>
              </a:solidFill>
            </a:endParaRPr>
          </a:p>
          <a:p>
            <a:r>
              <a:rPr lang="tr-TR" sz="1900" b="1" dirty="0" err="1" smtClean="0">
                <a:solidFill>
                  <a:srgbClr val="C00000"/>
                </a:solidFill>
              </a:rPr>
              <a:t>Components</a:t>
            </a:r>
            <a:r>
              <a:rPr lang="tr-TR" sz="1900" b="1" dirty="0" smtClean="0">
                <a:solidFill>
                  <a:srgbClr val="C00000"/>
                </a:solidFill>
              </a:rPr>
              <a:t>:</a:t>
            </a:r>
            <a:endParaRPr lang="tr-TR" sz="19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65112" y="4572008"/>
            <a:ext cx="46074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3000" dirty="0" err="1" smtClean="0"/>
              <a:t>Thank</a:t>
            </a:r>
            <a:r>
              <a:rPr lang="tr-TR" sz="3000" dirty="0" smtClean="0"/>
              <a:t> </a:t>
            </a:r>
            <a:r>
              <a:rPr lang="tr-TR" sz="3000" dirty="0" err="1" smtClean="0"/>
              <a:t>you</a:t>
            </a:r>
            <a:r>
              <a:rPr lang="tr-TR" sz="3000" dirty="0" smtClean="0"/>
              <a:t> &amp; </a:t>
            </a:r>
            <a:r>
              <a:rPr lang="tr-TR" sz="3000" dirty="0" err="1" smtClean="0"/>
              <a:t>Questions</a:t>
            </a:r>
            <a:r>
              <a:rPr lang="tr-TR" sz="3000" dirty="0" smtClean="0"/>
              <a:t> ? </a:t>
            </a:r>
          </a:p>
          <a:p>
            <a:pPr algn="r"/>
            <a:endParaRPr lang="tr-TR" sz="3000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712204"/>
            <a:ext cx="7572428" cy="1145160"/>
          </a:xfrm>
        </p:spPr>
        <p:txBody>
          <a:bodyPr/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OUTLINE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500034" y="1857364"/>
            <a:ext cx="4804520" cy="41088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 err="1" smtClean="0"/>
              <a:t>Definition</a:t>
            </a:r>
            <a:r>
              <a:rPr lang="tr-TR" dirty="0" smtClean="0"/>
              <a:t> of Data </a:t>
            </a:r>
            <a:r>
              <a:rPr lang="tr-TR" dirty="0" err="1" smtClean="0"/>
              <a:t>Mining</a:t>
            </a:r>
            <a:endParaRPr lang="tr-T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tr-T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Areas</a:t>
            </a:r>
            <a:r>
              <a:rPr lang="tr-TR" dirty="0" smtClean="0"/>
              <a:t> of Data </a:t>
            </a:r>
            <a:r>
              <a:rPr lang="tr-TR" dirty="0" err="1" smtClean="0"/>
              <a:t>Mining</a:t>
            </a:r>
            <a:endParaRPr lang="tr-T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tr-T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 smtClean="0"/>
              <a:t>Data </a:t>
            </a:r>
            <a:r>
              <a:rPr lang="tr-TR" dirty="0" err="1" smtClean="0"/>
              <a:t>Mining</a:t>
            </a:r>
            <a:r>
              <a:rPr lang="tr-TR" dirty="0" smtClean="0"/>
              <a:t> </a:t>
            </a:r>
            <a:r>
              <a:rPr lang="tr-TR" dirty="0" err="1" smtClean="0"/>
              <a:t>Tasks</a:t>
            </a:r>
            <a:r>
              <a:rPr lang="tr-TR" dirty="0" smtClean="0"/>
              <a:t>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tr-T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Data </a:t>
            </a:r>
            <a:r>
              <a:rPr lang="tr-TR" dirty="0" err="1" smtClean="0"/>
              <a:t>Mining</a:t>
            </a:r>
            <a:r>
              <a:rPr lang="tr-TR" dirty="0" smtClean="0"/>
              <a:t> </a:t>
            </a:r>
            <a:r>
              <a:rPr lang="tr-TR" dirty="0" err="1" smtClean="0"/>
              <a:t>Methods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etin kutusu"/>
          <p:cNvSpPr txBox="1"/>
          <p:nvPr/>
        </p:nvSpPr>
        <p:spPr>
          <a:xfrm>
            <a:off x="428596" y="785794"/>
            <a:ext cx="7715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Data , </a:t>
            </a:r>
            <a:r>
              <a:rPr lang="tr-TR" sz="2800" b="1" dirty="0" err="1" smtClean="0">
                <a:solidFill>
                  <a:srgbClr val="C00000"/>
                </a:solidFill>
              </a:rPr>
              <a:t>Information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and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Knowledge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00034" y="1571612"/>
            <a:ext cx="1184245" cy="4286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400" dirty="0" smtClean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351035" y="1577956"/>
            <a:ext cx="1457310" cy="4222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400" dirty="0" smtClean="0">
                <a:solidFill>
                  <a:schemeClr val="bg1"/>
                </a:solidFill>
              </a:rPr>
              <a:t>INFORMATION</a:t>
            </a:r>
            <a:endParaRPr lang="tr-TR" sz="1400" dirty="0">
              <a:solidFill>
                <a:schemeClr val="bg1"/>
              </a:solidFill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522725" y="1571612"/>
            <a:ext cx="1478035" cy="4286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400" dirty="0" smtClean="0">
                <a:solidFill>
                  <a:schemeClr val="bg1"/>
                </a:solidFill>
              </a:rPr>
              <a:t>KNOWLEDGE</a:t>
            </a:r>
            <a:endParaRPr lang="tr-TR" sz="1400" dirty="0">
              <a:solidFill>
                <a:schemeClr val="bg1"/>
              </a:solidFill>
            </a:endParaRPr>
          </a:p>
        </p:txBody>
      </p:sp>
      <p:sp>
        <p:nvSpPr>
          <p:cNvPr id="14" name="13 Sağ Ok"/>
          <p:cNvSpPr/>
          <p:nvPr/>
        </p:nvSpPr>
        <p:spPr>
          <a:xfrm>
            <a:off x="1785918" y="1785926"/>
            <a:ext cx="42862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Sağ Ok"/>
          <p:cNvSpPr/>
          <p:nvPr/>
        </p:nvSpPr>
        <p:spPr>
          <a:xfrm>
            <a:off x="3929058" y="1785926"/>
            <a:ext cx="42862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6 Metin kutusu"/>
          <p:cNvSpPr txBox="1"/>
          <p:nvPr/>
        </p:nvSpPr>
        <p:spPr>
          <a:xfrm>
            <a:off x="500034" y="2143116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(</a:t>
            </a:r>
            <a:r>
              <a:rPr lang="tr-TR" sz="1200" dirty="0" err="1" smtClean="0"/>
              <a:t>Raw</a:t>
            </a:r>
            <a:r>
              <a:rPr lang="tr-TR" sz="1200" dirty="0" smtClean="0"/>
              <a:t> </a:t>
            </a:r>
            <a:r>
              <a:rPr lang="tr-TR" sz="1200" dirty="0" err="1" smtClean="0"/>
              <a:t>facts</a:t>
            </a:r>
            <a:r>
              <a:rPr lang="tr-TR" sz="1200" dirty="0" smtClean="0"/>
              <a:t>)                     (</a:t>
            </a:r>
            <a:r>
              <a:rPr lang="tr-TR" sz="1200" dirty="0" err="1" smtClean="0"/>
              <a:t>Organized</a:t>
            </a:r>
            <a:r>
              <a:rPr lang="tr-TR" sz="1200" dirty="0" smtClean="0"/>
              <a:t> </a:t>
            </a:r>
            <a:r>
              <a:rPr lang="tr-TR" sz="1200" dirty="0" err="1" smtClean="0"/>
              <a:t>facts</a:t>
            </a:r>
            <a:r>
              <a:rPr lang="tr-TR" sz="1200" dirty="0" smtClean="0"/>
              <a:t> </a:t>
            </a:r>
            <a:r>
              <a:rPr lang="tr-TR" sz="1200" dirty="0" err="1" smtClean="0"/>
              <a:t>and</a:t>
            </a:r>
            <a:r>
              <a:rPr lang="tr-TR" sz="1200" dirty="0" smtClean="0"/>
              <a:t> </a:t>
            </a:r>
            <a:r>
              <a:rPr lang="tr-TR" sz="1200" dirty="0" err="1" smtClean="0"/>
              <a:t>figures</a:t>
            </a:r>
            <a:r>
              <a:rPr lang="tr-TR" sz="1200" dirty="0" smtClean="0"/>
              <a:t>)</a:t>
            </a:r>
            <a:endParaRPr lang="tr-TR" sz="1200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4429124" y="2143116"/>
            <a:ext cx="35269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(</a:t>
            </a:r>
            <a:r>
              <a:rPr lang="tr-TR" sz="1200" dirty="0" err="1" smtClean="0"/>
              <a:t>Meaningful</a:t>
            </a:r>
            <a:r>
              <a:rPr lang="tr-TR" sz="1200" dirty="0" smtClean="0"/>
              <a:t> </a:t>
            </a:r>
            <a:r>
              <a:rPr lang="tr-TR" sz="1200" dirty="0" err="1" smtClean="0"/>
              <a:t>information</a:t>
            </a:r>
            <a:r>
              <a:rPr lang="tr-TR" sz="1200" dirty="0" smtClean="0"/>
              <a:t>, </a:t>
            </a:r>
            <a:r>
              <a:rPr lang="tr-TR" sz="1200" dirty="0" err="1" smtClean="0"/>
              <a:t>helps</a:t>
            </a:r>
            <a:r>
              <a:rPr lang="tr-TR" sz="1200" dirty="0" smtClean="0"/>
              <a:t> </a:t>
            </a:r>
            <a:r>
              <a:rPr lang="tr-TR" sz="1200" dirty="0" err="1" smtClean="0"/>
              <a:t>to</a:t>
            </a:r>
            <a:r>
              <a:rPr lang="tr-TR" sz="1200" dirty="0" smtClean="0"/>
              <a:t> </a:t>
            </a:r>
            <a:r>
              <a:rPr lang="tr-TR" sz="1200" dirty="0" err="1" smtClean="0"/>
              <a:t>make</a:t>
            </a:r>
            <a:r>
              <a:rPr lang="tr-TR" sz="1200" dirty="0" smtClean="0"/>
              <a:t> </a:t>
            </a:r>
            <a:r>
              <a:rPr lang="tr-TR" sz="1200" dirty="0" err="1" smtClean="0"/>
              <a:t>decision</a:t>
            </a:r>
            <a:r>
              <a:rPr lang="tr-TR" sz="1200" dirty="0" smtClean="0"/>
              <a:t>)</a:t>
            </a:r>
            <a:endParaRPr lang="tr-TR" sz="1200" dirty="0"/>
          </a:p>
        </p:txBody>
      </p:sp>
      <p:graphicFrame>
        <p:nvGraphicFramePr>
          <p:cNvPr id="19" name="18 Tablo"/>
          <p:cNvGraphicFramePr>
            <a:graphicFrameLocks noGrp="1"/>
          </p:cNvGraphicFramePr>
          <p:nvPr/>
        </p:nvGraphicFramePr>
        <p:xfrm>
          <a:off x="571472" y="5211561"/>
          <a:ext cx="2049145" cy="771144"/>
        </p:xfrm>
        <a:graphic>
          <a:graphicData uri="http://schemas.openxmlformats.org/drawingml/2006/table">
            <a:tbl>
              <a:tblPr/>
              <a:tblGrid>
                <a:gridCol w="1059180"/>
                <a:gridCol w="98996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latin typeface="Calibri"/>
                          <a:ea typeface="Calibri"/>
                          <a:cs typeface="Times New Roman"/>
                        </a:rPr>
                        <a:t>Company</a:t>
                      </a: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25 TL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Company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30 TL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Company3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10 TL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Company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40 TL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19 Metin kutusu"/>
          <p:cNvSpPr txBox="1"/>
          <p:nvPr/>
        </p:nvSpPr>
        <p:spPr>
          <a:xfrm>
            <a:off x="571472" y="4640057"/>
            <a:ext cx="1080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 smtClean="0"/>
              <a:t>Example</a:t>
            </a:r>
            <a:r>
              <a:rPr lang="tr-TR" sz="1400" dirty="0" smtClean="0"/>
              <a:t> 1:</a:t>
            </a:r>
            <a:endParaRPr lang="tr-TR" sz="1400" dirty="0"/>
          </a:p>
        </p:txBody>
      </p:sp>
      <p:sp>
        <p:nvSpPr>
          <p:cNvPr id="21" name="20 Metin kutusu"/>
          <p:cNvSpPr txBox="1"/>
          <p:nvPr/>
        </p:nvSpPr>
        <p:spPr>
          <a:xfrm>
            <a:off x="4214810" y="5140123"/>
            <a:ext cx="1620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Data : 25, 30, 10, 40 </a:t>
            </a:r>
            <a:endParaRPr lang="tr-TR" sz="1200" dirty="0"/>
          </a:p>
        </p:txBody>
      </p:sp>
      <p:sp>
        <p:nvSpPr>
          <p:cNvPr id="22" name="21 Metin kutusu"/>
          <p:cNvSpPr txBox="1"/>
          <p:nvPr/>
        </p:nvSpPr>
        <p:spPr>
          <a:xfrm>
            <a:off x="4214810" y="5425875"/>
            <a:ext cx="4333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err="1" smtClean="0"/>
              <a:t>Information</a:t>
            </a:r>
            <a:r>
              <a:rPr lang="tr-TR" sz="1200" dirty="0" smtClean="0"/>
              <a:t> : </a:t>
            </a:r>
            <a:r>
              <a:rPr lang="tr-TR" sz="1200" dirty="0" err="1" smtClean="0"/>
              <a:t>These</a:t>
            </a:r>
            <a:r>
              <a:rPr lang="tr-TR" sz="1200" dirty="0" smtClean="0"/>
              <a:t> </a:t>
            </a:r>
            <a:r>
              <a:rPr lang="tr-TR" sz="1200" dirty="0" err="1" smtClean="0"/>
              <a:t>are</a:t>
            </a:r>
            <a:r>
              <a:rPr lang="tr-TR" sz="1200" dirty="0" smtClean="0"/>
              <a:t> </a:t>
            </a:r>
            <a:r>
              <a:rPr lang="tr-TR" sz="1200" dirty="0" err="1" smtClean="0"/>
              <a:t>prices</a:t>
            </a:r>
            <a:r>
              <a:rPr lang="tr-TR" sz="1200" dirty="0" smtClean="0"/>
              <a:t> of </a:t>
            </a:r>
            <a:r>
              <a:rPr lang="tr-TR" sz="1200" dirty="0" err="1" smtClean="0"/>
              <a:t>the</a:t>
            </a:r>
            <a:r>
              <a:rPr lang="tr-TR" sz="1200" dirty="0" smtClean="0"/>
              <a:t> </a:t>
            </a:r>
            <a:r>
              <a:rPr lang="tr-TR" sz="1200" dirty="0" err="1" smtClean="0"/>
              <a:t>st</a:t>
            </a:r>
            <a:r>
              <a:rPr lang="tr-TR" sz="1200" dirty="0" smtClean="0"/>
              <a:t>. </a:t>
            </a:r>
            <a:r>
              <a:rPr lang="tr-TR" sz="1200" dirty="0" err="1" smtClean="0"/>
              <a:t>For</a:t>
            </a:r>
            <a:r>
              <a:rPr lang="tr-TR" sz="1200" dirty="0" smtClean="0"/>
              <a:t> </a:t>
            </a:r>
            <a:r>
              <a:rPr lang="tr-TR" sz="1200" dirty="0" err="1" smtClean="0"/>
              <a:t>these</a:t>
            </a:r>
            <a:r>
              <a:rPr lang="tr-TR" sz="1200" dirty="0" smtClean="0"/>
              <a:t> </a:t>
            </a:r>
            <a:r>
              <a:rPr lang="tr-TR" sz="1200" dirty="0" err="1" smtClean="0"/>
              <a:t>companies</a:t>
            </a:r>
            <a:endParaRPr lang="tr-TR" sz="1200" dirty="0" smtClean="0"/>
          </a:p>
          <a:p>
            <a:endParaRPr lang="tr-TR" sz="1200" dirty="0" smtClean="0"/>
          </a:p>
          <a:p>
            <a:r>
              <a:rPr lang="tr-TR" sz="1200" dirty="0" err="1" smtClean="0"/>
              <a:t>Knowledge</a:t>
            </a:r>
            <a:r>
              <a:rPr lang="tr-TR" sz="1200" dirty="0" smtClean="0"/>
              <a:t> : </a:t>
            </a:r>
            <a:r>
              <a:rPr lang="tr-TR" sz="1200" dirty="0" err="1" smtClean="0"/>
              <a:t>the</a:t>
            </a:r>
            <a:r>
              <a:rPr lang="tr-TR" sz="1200" dirty="0" smtClean="0"/>
              <a:t> </a:t>
            </a:r>
            <a:r>
              <a:rPr lang="tr-TR" sz="1200" dirty="0" err="1" smtClean="0"/>
              <a:t>cheapest</a:t>
            </a:r>
            <a:r>
              <a:rPr lang="tr-TR" sz="1200" dirty="0" smtClean="0"/>
              <a:t> </a:t>
            </a:r>
            <a:r>
              <a:rPr lang="tr-TR" sz="1200" dirty="0" err="1" smtClean="0"/>
              <a:t>one</a:t>
            </a:r>
            <a:r>
              <a:rPr lang="tr-TR" sz="1200" dirty="0" smtClean="0"/>
              <a:t> is company3, </a:t>
            </a:r>
            <a:r>
              <a:rPr lang="tr-TR" sz="1200" dirty="0" err="1" smtClean="0"/>
              <a:t>deciding</a:t>
            </a:r>
            <a:r>
              <a:rPr lang="tr-TR" sz="1200" dirty="0" smtClean="0"/>
              <a:t> </a:t>
            </a:r>
            <a:r>
              <a:rPr lang="tr-TR" sz="1200" dirty="0" err="1" smtClean="0"/>
              <a:t>to</a:t>
            </a:r>
            <a:r>
              <a:rPr lang="tr-TR" sz="1200" dirty="0" smtClean="0"/>
              <a:t> buy</a:t>
            </a:r>
            <a:endParaRPr lang="tr-TR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214282" y="2746244"/>
            <a:ext cx="8858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b="1" dirty="0" smtClean="0"/>
              <a:t>Data</a:t>
            </a:r>
            <a:r>
              <a:rPr lang="tr-TR" dirty="0" smtClean="0"/>
              <a:t> is anything that recorded and processed by computers. Data is raw fact, may be numeric or text format.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"</a:t>
            </a:r>
            <a:r>
              <a:rPr lang="en-US" b="1" dirty="0" smtClean="0"/>
              <a:t>Information</a:t>
            </a:r>
            <a:r>
              <a:rPr lang="en-US" dirty="0" smtClean="0"/>
              <a:t>" is "data" that has been processed.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Information can be converted into </a:t>
            </a:r>
            <a:r>
              <a:rPr lang="en-US" b="1" i="1" dirty="0" smtClean="0"/>
              <a:t>knowledge</a:t>
            </a:r>
            <a:r>
              <a:rPr lang="en-US" dirty="0" smtClean="0"/>
              <a:t> </a:t>
            </a:r>
            <a:r>
              <a:rPr lang="tr-TR" dirty="0" smtClean="0"/>
              <a:t>. We make decisions using knowledge.</a:t>
            </a:r>
            <a:endParaRPr lang="tr-TR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714348" y="928670"/>
            <a:ext cx="23022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>
                <a:solidFill>
                  <a:srgbClr val="C00000"/>
                </a:solidFill>
              </a:rPr>
              <a:t>Problem ? :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785786" y="1928802"/>
            <a:ext cx="636584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Huge and Meaningless Data</a:t>
            </a:r>
          </a:p>
          <a:p>
            <a:endParaRPr lang="tr-TR" dirty="0" smtClean="0"/>
          </a:p>
          <a:p>
            <a:r>
              <a:rPr lang="tr-TR" dirty="0" smtClean="0"/>
              <a:t>Data is not valueable while querying with traditional methods</a:t>
            </a:r>
          </a:p>
          <a:p>
            <a:endParaRPr lang="tr-TR" dirty="0" smtClean="0"/>
          </a:p>
          <a:p>
            <a:r>
              <a:rPr lang="tr-TR" dirty="0" smtClean="0"/>
              <a:t>How can we get knowledge to compete ? </a:t>
            </a:r>
          </a:p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866748" y="3732258"/>
            <a:ext cx="19623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err="1" smtClean="0">
                <a:solidFill>
                  <a:srgbClr val="C00000"/>
                </a:solidFill>
              </a:rPr>
              <a:t>Solution</a:t>
            </a:r>
            <a:r>
              <a:rPr lang="tr-TR" sz="3000" b="1" dirty="0" smtClean="0">
                <a:solidFill>
                  <a:srgbClr val="C00000"/>
                </a:solidFill>
              </a:rPr>
              <a:t> :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857224" y="4559866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Data </a:t>
            </a:r>
            <a:r>
              <a:rPr lang="tr-TR" dirty="0" err="1" smtClean="0"/>
              <a:t>Mining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endParaRPr lang="tr-TR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4332"/>
            <a:ext cx="8229240" cy="561528"/>
          </a:xfrm>
        </p:spPr>
        <p:txBody>
          <a:bodyPr/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DATA MINING OVERVIEW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57200" y="1571612"/>
            <a:ext cx="8229240" cy="1357322"/>
          </a:xfrm>
        </p:spPr>
        <p:txBody>
          <a:bodyPr/>
          <a:lstStyle/>
          <a:p>
            <a:pPr lvl="1" algn="l" rtl="0"/>
            <a:endParaRPr lang="tr-TR" b="1" kern="1200" dirty="0" smtClean="0">
              <a:solidFill>
                <a:schemeClr val="tx1"/>
              </a:solidFill>
              <a:latin typeface="+mj-lt"/>
            </a:endParaRPr>
          </a:p>
          <a:p>
            <a:pPr lvl="1" algn="l" rtl="0"/>
            <a:endParaRPr lang="tr-TR" b="1" kern="1200" dirty="0">
              <a:solidFill>
                <a:schemeClr val="tx1"/>
              </a:solidFill>
              <a:latin typeface="+mj-lt"/>
            </a:endParaRPr>
          </a:p>
          <a:p>
            <a:r>
              <a:rPr lang="tr-TR" dirty="0"/>
              <a:t>Data </a:t>
            </a:r>
            <a:r>
              <a:rPr lang="tr-TR" dirty="0" err="1"/>
              <a:t>Mining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 of </a:t>
            </a:r>
            <a:r>
              <a:rPr lang="tr-TR" b="1" dirty="0" err="1"/>
              <a:t>analyzing</a:t>
            </a:r>
            <a:r>
              <a:rPr lang="tr-TR" b="1" dirty="0"/>
              <a:t> data </a:t>
            </a:r>
            <a:r>
              <a:rPr lang="en-US" dirty="0"/>
              <a:t>from different perspectives </a:t>
            </a:r>
            <a:endParaRPr lang="tr-TR" dirty="0" smtClean="0"/>
          </a:p>
          <a:p>
            <a:r>
              <a:rPr lang="en-US" dirty="0" smtClean="0"/>
              <a:t>and </a:t>
            </a:r>
            <a:r>
              <a:rPr lang="en-US" dirty="0"/>
              <a:t>summarizing it into useful </a:t>
            </a:r>
            <a:r>
              <a:rPr lang="en-US" dirty="0" err="1"/>
              <a:t>informatio</a:t>
            </a:r>
            <a:r>
              <a:rPr lang="tr-TR" dirty="0"/>
              <a:t>n</a:t>
            </a:r>
          </a:p>
          <a:p>
            <a:pPr lvl="1" algn="l" rtl="0"/>
            <a:endParaRPr lang="tr-TR" kern="1200" dirty="0">
              <a:solidFill>
                <a:schemeClr val="tx1"/>
              </a:solidFill>
              <a:latin typeface="+mj-lt"/>
            </a:endParaRPr>
          </a:p>
          <a:p>
            <a:pPr lvl="1" algn="l" rtl="0"/>
            <a:r>
              <a:rPr lang="tr-TR" kern="1200" dirty="0" smtClean="0">
                <a:solidFill>
                  <a:schemeClr val="tx1"/>
                </a:solidFill>
                <a:latin typeface="+mj-lt"/>
              </a:rPr>
              <a:t>Data </a:t>
            </a:r>
            <a:r>
              <a:rPr lang="tr-TR" kern="1200" dirty="0" err="1" smtClean="0">
                <a:solidFill>
                  <a:schemeClr val="tx1"/>
                </a:solidFill>
                <a:latin typeface="+mj-lt"/>
              </a:rPr>
              <a:t>Mining</a:t>
            </a:r>
            <a:r>
              <a:rPr lang="tr-TR" kern="1200" dirty="0" smtClean="0">
                <a:solidFill>
                  <a:schemeClr val="tx1"/>
                </a:solidFill>
                <a:latin typeface="+mj-lt"/>
              </a:rPr>
              <a:t> is </a:t>
            </a:r>
            <a:r>
              <a:rPr lang="tr-TR" b="1" kern="1200" dirty="0" err="1" smtClean="0">
                <a:solidFill>
                  <a:schemeClr val="tx1"/>
                </a:solidFill>
                <a:latin typeface="+mj-lt"/>
              </a:rPr>
              <a:t>knowledge</a:t>
            </a:r>
            <a:r>
              <a:rPr lang="tr-TR" b="1" kern="1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tr-TR" b="1" kern="1200" dirty="0" err="1" smtClean="0">
                <a:solidFill>
                  <a:schemeClr val="tx1"/>
                </a:solidFill>
                <a:latin typeface="+mj-lt"/>
              </a:rPr>
              <a:t>discovery</a:t>
            </a:r>
            <a:r>
              <a:rPr lang="tr-TR" b="1" kern="1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tr-TR" kern="1200" dirty="0" err="1" smtClean="0">
                <a:solidFill>
                  <a:schemeClr val="tx1"/>
                </a:solidFill>
                <a:latin typeface="+mj-lt"/>
              </a:rPr>
              <a:t>from</a:t>
            </a:r>
            <a:r>
              <a:rPr lang="tr-TR" kern="1200" dirty="0" smtClean="0">
                <a:solidFill>
                  <a:schemeClr val="tx1"/>
                </a:solidFill>
                <a:latin typeface="+mj-lt"/>
              </a:rPr>
              <a:t> data</a:t>
            </a:r>
          </a:p>
          <a:p>
            <a:pPr lvl="1" algn="l" rtl="0"/>
            <a:endParaRPr lang="tr-TR" kern="1200" dirty="0">
              <a:solidFill>
                <a:schemeClr val="tx1"/>
              </a:solidFill>
              <a:latin typeface="+mj-lt"/>
            </a:endParaRPr>
          </a:p>
          <a:p>
            <a:pPr lvl="1" algn="l" rtl="0"/>
            <a:endParaRPr lang="tr-TR" kern="1200" dirty="0" smtClean="0">
              <a:solidFill>
                <a:schemeClr val="tx1"/>
              </a:solidFill>
              <a:latin typeface="+mj-lt"/>
            </a:endParaRPr>
          </a:p>
          <a:p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71807"/>
            <a:ext cx="572452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971088" y="773652"/>
            <a:ext cx="760144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600" b="1" dirty="0" smtClean="0">
                <a:solidFill>
                  <a:srgbClr val="C00000"/>
                </a:solidFill>
              </a:rPr>
              <a:t>DATA MINING APPLICATION AREA EXAMPLES</a:t>
            </a:r>
            <a:endParaRPr lang="tr-TR" sz="2600" b="1" dirty="0">
              <a:solidFill>
                <a:srgbClr val="C00000"/>
              </a:solidFill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418534" y="1428736"/>
            <a:ext cx="872546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Medical / </a:t>
            </a:r>
            <a:r>
              <a:rPr lang="en-US" b="1" dirty="0" err="1" smtClean="0"/>
              <a:t>Pharma</a:t>
            </a:r>
            <a:endParaRPr lang="tr-TR" b="1" dirty="0" smtClean="0"/>
          </a:p>
          <a:p>
            <a:pPr lvl="1" fontAlgn="ctr"/>
            <a:r>
              <a:rPr lang="en-US" dirty="0" smtClean="0"/>
              <a:t>Computer Assisted Diagnosis (expert systems learning)</a:t>
            </a:r>
          </a:p>
          <a:p>
            <a:pPr lvl="1" fontAlgn="ctr"/>
            <a:r>
              <a:rPr lang="en-US" dirty="0" smtClean="0"/>
              <a:t>Characterization/prediction of patient's response to product dosage</a:t>
            </a:r>
          </a:p>
          <a:p>
            <a:pPr lvl="1" fontAlgn="ctr"/>
            <a:r>
              <a:rPr lang="en-US" dirty="0" smtClean="0"/>
              <a:t>Identification of successful medical therapies (successful prescription patterns).</a:t>
            </a:r>
          </a:p>
          <a:p>
            <a:pPr lvl="1" fontAlgn="ctr"/>
            <a:r>
              <a:rPr lang="en-US" dirty="0" smtClean="0"/>
              <a:t>Study of relations between dosage and potentially related adverse events</a:t>
            </a:r>
            <a:endParaRPr lang="tr-TR" dirty="0" smtClean="0"/>
          </a:p>
          <a:p>
            <a:pPr lvl="1" fontAlgn="ctr"/>
            <a:endParaRPr lang="tr-TR" dirty="0" smtClean="0"/>
          </a:p>
          <a:p>
            <a:r>
              <a:rPr lang="en-US" b="1" dirty="0" smtClean="0"/>
              <a:t>Banking / Finance</a:t>
            </a:r>
          </a:p>
          <a:p>
            <a:pPr lvl="1" fontAlgn="ctr"/>
            <a:r>
              <a:rPr lang="en-US" dirty="0" smtClean="0"/>
              <a:t>Detection of fraudulent credit card usage patterns.</a:t>
            </a:r>
          </a:p>
          <a:p>
            <a:pPr lvl="1" fontAlgn="ctr"/>
            <a:r>
              <a:rPr lang="en-US" dirty="0" smtClean="0"/>
              <a:t>Risk management related to attribution of loans using scorecards.</a:t>
            </a:r>
          </a:p>
          <a:p>
            <a:pPr lvl="1" fontAlgn="ctr"/>
            <a:r>
              <a:rPr lang="en-US" dirty="0" smtClean="0"/>
              <a:t>Find hidden correlations between different financial indicators.</a:t>
            </a:r>
          </a:p>
          <a:p>
            <a:pPr lvl="1" fontAlgn="ctr"/>
            <a:r>
              <a:rPr lang="en-US" dirty="0" smtClean="0"/>
              <a:t>Identification of stocks trading rules from historical market data.</a:t>
            </a:r>
          </a:p>
          <a:p>
            <a:r>
              <a:rPr lang="en-US" b="1" dirty="0" smtClean="0"/>
              <a:t>Retail / Marketing</a:t>
            </a:r>
          </a:p>
          <a:p>
            <a:pPr lvl="1" fontAlgn="ctr"/>
            <a:r>
              <a:rPr lang="en-US" dirty="0" smtClean="0"/>
              <a:t>Discovery of buying behavior patterns</a:t>
            </a:r>
          </a:p>
          <a:p>
            <a:pPr lvl="1" fontAlgn="ctr"/>
            <a:r>
              <a:rPr lang="en-US" dirty="0" smtClean="0"/>
              <a:t>Detection of associations among customer characteristics.</a:t>
            </a:r>
          </a:p>
          <a:p>
            <a:pPr lvl="1" fontAlgn="ctr"/>
            <a:r>
              <a:rPr lang="en-US" dirty="0" smtClean="0"/>
              <a:t>Prediction of the probability that clients answer to mailing.</a:t>
            </a:r>
          </a:p>
          <a:p>
            <a:pPr lvl="1" fontAlgn="ctr"/>
            <a:endParaRPr lang="en-US" sz="1200" dirty="0" smtClean="0"/>
          </a:p>
          <a:p>
            <a:endParaRPr lang="tr-TR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559914" y="785794"/>
            <a:ext cx="645561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Some Possible Questions :</a:t>
            </a:r>
          </a:p>
          <a:p>
            <a:endParaRPr lang="tr-TR" dirty="0" smtClean="0"/>
          </a:p>
          <a:p>
            <a:r>
              <a:rPr lang="tr-TR" dirty="0" smtClean="0"/>
              <a:t>Banking  :</a:t>
            </a:r>
          </a:p>
          <a:p>
            <a:r>
              <a:rPr lang="tr-TR" dirty="0" smtClean="0"/>
              <a:t>	</a:t>
            </a:r>
            <a:r>
              <a:rPr lang="tr-TR" dirty="0" err="1" smtClean="0"/>
              <a:t>Does</a:t>
            </a:r>
            <a:r>
              <a:rPr lang="tr-TR" dirty="0" smtClean="0"/>
              <a:t> he </a:t>
            </a:r>
            <a:r>
              <a:rPr lang="tr-TR" dirty="0" err="1" smtClean="0"/>
              <a:t>take</a:t>
            </a:r>
            <a:r>
              <a:rPr lang="tr-TR" dirty="0" smtClean="0"/>
              <a:t> a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credit</a:t>
            </a:r>
            <a:r>
              <a:rPr lang="tr-TR" dirty="0" smtClean="0"/>
              <a:t> </a:t>
            </a:r>
            <a:r>
              <a:rPr lang="tr-TR" dirty="0" err="1" smtClean="0"/>
              <a:t>card</a:t>
            </a:r>
            <a:r>
              <a:rPr lang="tr-TR" dirty="0" smtClean="0"/>
              <a:t> 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manage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pay it </a:t>
            </a:r>
          </a:p>
          <a:p>
            <a:endParaRPr lang="tr-TR" dirty="0" smtClean="0"/>
          </a:p>
          <a:p>
            <a:r>
              <a:rPr lang="tr-TR" dirty="0" err="1" smtClean="0"/>
              <a:t>Stock</a:t>
            </a:r>
            <a:r>
              <a:rPr lang="tr-TR" dirty="0" smtClean="0"/>
              <a:t> market</a:t>
            </a:r>
          </a:p>
          <a:p>
            <a:r>
              <a:rPr lang="tr-TR" dirty="0" smtClean="0"/>
              <a:t>	</a:t>
            </a:r>
            <a:r>
              <a:rPr lang="tr-TR" dirty="0" err="1" smtClean="0"/>
              <a:t>Will</a:t>
            </a:r>
            <a:r>
              <a:rPr lang="tr-TR" dirty="0" smtClean="0"/>
              <a:t>  </a:t>
            </a:r>
            <a:r>
              <a:rPr lang="tr-TR" dirty="0" err="1" smtClean="0"/>
              <a:t>gold</a:t>
            </a:r>
            <a:r>
              <a:rPr lang="tr-TR" dirty="0" smtClean="0"/>
              <a:t> </a:t>
            </a:r>
            <a:r>
              <a:rPr lang="tr-TR" dirty="0" err="1" smtClean="0"/>
              <a:t>prices</a:t>
            </a:r>
            <a:r>
              <a:rPr lang="tr-TR" dirty="0" smtClean="0"/>
              <a:t> </a:t>
            </a:r>
            <a:r>
              <a:rPr lang="tr-TR" dirty="0" err="1" smtClean="0"/>
              <a:t>increase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err="1" smtClean="0"/>
              <a:t>Shopping</a:t>
            </a:r>
            <a:r>
              <a:rPr lang="tr-TR" dirty="0" smtClean="0"/>
              <a:t> market:</a:t>
            </a:r>
          </a:p>
          <a:p>
            <a:r>
              <a:rPr lang="tr-TR" dirty="0" smtClean="0"/>
              <a:t>	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items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frequently</a:t>
            </a:r>
            <a:r>
              <a:rPr lang="tr-TR" dirty="0" smtClean="0"/>
              <a:t> </a:t>
            </a:r>
            <a:r>
              <a:rPr lang="tr-TR" dirty="0" err="1" smtClean="0"/>
              <a:t>purchased</a:t>
            </a:r>
            <a:r>
              <a:rPr lang="tr-TR" dirty="0" smtClean="0"/>
              <a:t> </a:t>
            </a:r>
          </a:p>
          <a:p>
            <a:r>
              <a:rPr lang="tr-TR" dirty="0" smtClean="0"/>
              <a:t>	</a:t>
            </a:r>
            <a:r>
              <a:rPr lang="tr-TR" dirty="0" err="1" smtClean="0"/>
              <a:t>Does</a:t>
            </a:r>
            <a:r>
              <a:rPr lang="tr-TR" dirty="0" smtClean="0"/>
              <a:t> he </a:t>
            </a:r>
            <a:r>
              <a:rPr lang="tr-TR" dirty="0" err="1" smtClean="0"/>
              <a:t>interest</a:t>
            </a:r>
            <a:r>
              <a:rPr lang="tr-TR" dirty="0" smtClean="0"/>
              <a:t>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fashion</a:t>
            </a:r>
            <a:r>
              <a:rPr lang="tr-TR" dirty="0" smtClean="0"/>
              <a:t> </a:t>
            </a:r>
            <a:r>
              <a:rPr lang="tr-TR" dirty="0" err="1" smtClean="0"/>
              <a:t>shoes</a:t>
            </a:r>
            <a:r>
              <a:rPr lang="tr-TR" dirty="0" smtClean="0"/>
              <a:t>/</a:t>
            </a:r>
            <a:r>
              <a:rPr lang="tr-TR" dirty="0" err="1" smtClean="0"/>
              <a:t>hats</a:t>
            </a:r>
            <a:r>
              <a:rPr lang="tr-TR" dirty="0" smtClean="0"/>
              <a:t>/</a:t>
            </a:r>
            <a:r>
              <a:rPr lang="tr-TR" dirty="0" err="1" smtClean="0"/>
              <a:t>clothes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Hospital</a:t>
            </a:r>
            <a:r>
              <a:rPr lang="tr-TR" dirty="0" smtClean="0"/>
              <a:t>:</a:t>
            </a:r>
          </a:p>
          <a:p>
            <a:r>
              <a:rPr lang="tr-TR" dirty="0" smtClean="0"/>
              <a:t>	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ilness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be..</a:t>
            </a:r>
          </a:p>
          <a:p>
            <a:r>
              <a:rPr lang="tr-TR" dirty="0" smtClean="0"/>
              <a:t>	How long does it take to recover  from this illness</a:t>
            </a:r>
            <a:endParaRPr lang="tr-TR" dirty="0"/>
          </a:p>
        </p:txBody>
      </p:sp>
      <p:sp>
        <p:nvSpPr>
          <p:cNvPr id="3" name="2 Metin kutusu"/>
          <p:cNvSpPr txBox="1"/>
          <p:nvPr/>
        </p:nvSpPr>
        <p:spPr>
          <a:xfrm>
            <a:off x="7500958" y="785794"/>
            <a:ext cx="85725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9600" b="1" dirty="0" smtClean="0"/>
          </a:p>
          <a:p>
            <a:r>
              <a:rPr lang="tr-TR" sz="11000" b="1" dirty="0" smtClean="0"/>
              <a:t>?</a:t>
            </a:r>
          </a:p>
          <a:p>
            <a:endParaRPr lang="tr-TR" sz="9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5291752"/>
            <a:ext cx="64812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Answers: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Looking historical data or finding correlation with </a:t>
            </a:r>
            <a:r>
              <a:rPr lang="tr-TR" b="1" dirty="0" smtClean="0"/>
              <a:t>Data Mining</a:t>
            </a:r>
            <a:endParaRPr lang="tr-TR" b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571472" y="1262706"/>
            <a:ext cx="81432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DATA MINING &amp; DATA WAREHOUSING &amp; OLTP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642910" y="2227258"/>
            <a:ext cx="782252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dirty="0" smtClean="0"/>
              <a:t>OLTP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includes</a:t>
            </a:r>
            <a:r>
              <a:rPr lang="tr-TR" dirty="0" smtClean="0"/>
              <a:t>  </a:t>
            </a:r>
            <a:r>
              <a:rPr lang="tr-TR" dirty="0" err="1" smtClean="0"/>
              <a:t>transactional</a:t>
            </a:r>
            <a:r>
              <a:rPr lang="tr-TR" dirty="0" smtClean="0"/>
              <a:t> data, </a:t>
            </a:r>
            <a:r>
              <a:rPr lang="tr-TR" dirty="0" err="1" smtClean="0"/>
              <a:t>unnecessary</a:t>
            </a:r>
            <a:r>
              <a:rPr lang="tr-TR" dirty="0" smtClean="0"/>
              <a:t> data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analysing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Data </a:t>
            </a:r>
            <a:r>
              <a:rPr lang="tr-TR" dirty="0" err="1" smtClean="0"/>
              <a:t>Warehouses</a:t>
            </a:r>
            <a:r>
              <a:rPr lang="tr-TR" dirty="0" smtClean="0"/>
              <a:t> is </a:t>
            </a:r>
            <a:r>
              <a:rPr lang="tr-TR" dirty="0" err="1" smtClean="0"/>
              <a:t>designed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analysis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Data </a:t>
            </a:r>
            <a:r>
              <a:rPr lang="tr-TR" dirty="0" err="1" smtClean="0"/>
              <a:t>warehouses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subject</a:t>
            </a:r>
            <a:r>
              <a:rPr lang="tr-TR" dirty="0" smtClean="0"/>
              <a:t> </a:t>
            </a:r>
            <a:r>
              <a:rPr lang="tr-TR" dirty="0" err="1" smtClean="0"/>
              <a:t>based</a:t>
            </a:r>
            <a:r>
              <a:rPr lang="tr-TR" dirty="0" smtClean="0"/>
              <a:t>, </a:t>
            </a:r>
            <a:r>
              <a:rPr lang="tr-TR" dirty="0" err="1" smtClean="0"/>
              <a:t>fast</a:t>
            </a:r>
            <a:r>
              <a:rPr lang="tr-TR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Data </a:t>
            </a:r>
            <a:r>
              <a:rPr lang="tr-TR" dirty="0" err="1" smtClean="0"/>
              <a:t>warehouses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designed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in  </a:t>
            </a:r>
            <a:r>
              <a:rPr lang="tr-TR" dirty="0" err="1" smtClean="0"/>
              <a:t>decision</a:t>
            </a:r>
            <a:r>
              <a:rPr lang="tr-TR" dirty="0" smtClean="0"/>
              <a:t> </a:t>
            </a:r>
            <a:r>
              <a:rPr lang="tr-TR" dirty="0" err="1" smtClean="0"/>
              <a:t>support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Data Mining is </a:t>
            </a:r>
            <a:r>
              <a:rPr lang="tr-TR" u="sng" dirty="0" smtClean="0"/>
              <a:t>performed</a:t>
            </a:r>
            <a:r>
              <a:rPr lang="tr-TR" dirty="0" smtClean="0"/>
              <a:t> on </a:t>
            </a:r>
            <a:r>
              <a:rPr lang="tr-TR" b="1" u="sng" dirty="0" smtClean="0"/>
              <a:t>Data Warehouses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57158" y="785794"/>
            <a:ext cx="8001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000" b="1" dirty="0" smtClean="0">
                <a:solidFill>
                  <a:srgbClr val="C00000"/>
                </a:solidFill>
              </a:rPr>
              <a:t>Data </a:t>
            </a:r>
            <a:r>
              <a:rPr lang="tr-TR" sz="3000" b="1" dirty="0" err="1" smtClean="0">
                <a:solidFill>
                  <a:srgbClr val="C00000"/>
                </a:solidFill>
              </a:rPr>
              <a:t>Mining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Tasks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endParaRPr lang="tr-TR" sz="3000" b="1" dirty="0">
              <a:solidFill>
                <a:srgbClr val="C00000"/>
              </a:solidFill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428596" y="1772371"/>
            <a:ext cx="828680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b="1" u="sng" dirty="0" smtClean="0"/>
              <a:t>1. Defining Problem </a:t>
            </a:r>
            <a:r>
              <a:rPr lang="tr-TR" dirty="0" smtClean="0"/>
              <a:t>is the first task.  May be it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phase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, </a:t>
            </a:r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purpose</a:t>
            </a:r>
            <a:r>
              <a:rPr lang="tr-TR" dirty="0" smtClean="0"/>
              <a:t>,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methods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rules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changed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goal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be </a:t>
            </a:r>
            <a:r>
              <a:rPr lang="tr-TR" dirty="0" err="1" smtClean="0"/>
              <a:t>clear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u="sng" dirty="0" smtClean="0"/>
              <a:t>Some Example Goals:</a:t>
            </a:r>
          </a:p>
          <a:p>
            <a:endParaRPr lang="tr-TR" dirty="0" smtClean="0"/>
          </a:p>
          <a:p>
            <a:r>
              <a:rPr lang="tr-TR" dirty="0" smtClean="0"/>
              <a:t>Is there a relationship between gender and education ?</a:t>
            </a:r>
          </a:p>
          <a:p>
            <a:endParaRPr lang="tr-TR" dirty="0" smtClean="0"/>
          </a:p>
          <a:p>
            <a:r>
              <a:rPr lang="tr-TR" dirty="0" smtClean="0"/>
              <a:t>Is there a relationship between travelling expenditure and education?</a:t>
            </a:r>
          </a:p>
          <a:p>
            <a:endParaRPr lang="tr-TR" dirty="0" smtClean="0"/>
          </a:p>
          <a:p>
            <a:r>
              <a:rPr lang="tr-TR" dirty="0" smtClean="0"/>
              <a:t>What type of customer does have problem with paying their loan?</a:t>
            </a:r>
          </a:p>
          <a:p>
            <a:endParaRPr lang="tr-TR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843</Words>
  <Application>Microsoft Office PowerPoint</Application>
  <PresentationFormat>On-screen Show (4:3)</PresentationFormat>
  <Paragraphs>251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OUTLINE</vt:lpstr>
      <vt:lpstr>Slide 3</vt:lpstr>
      <vt:lpstr>Slide 4</vt:lpstr>
      <vt:lpstr>DATA MINING OVERVIEW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2014-08-06T07:40:03Z</dcterms:modified>
</cp:coreProperties>
</file>