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74" r:id="rId8"/>
    <p:sldId id="275" r:id="rId9"/>
    <p:sldId id="264" r:id="rId10"/>
    <p:sldId id="265" r:id="rId11"/>
    <p:sldId id="266" r:id="rId12"/>
    <p:sldId id="297" r:id="rId13"/>
    <p:sldId id="276" r:id="rId14"/>
    <p:sldId id="277" r:id="rId15"/>
    <p:sldId id="267" r:id="rId16"/>
    <p:sldId id="278" r:id="rId17"/>
    <p:sldId id="279" r:id="rId18"/>
    <p:sldId id="283" r:id="rId19"/>
    <p:sldId id="281" r:id="rId20"/>
    <p:sldId id="282" r:id="rId21"/>
    <p:sldId id="268" r:id="rId22"/>
    <p:sldId id="285" r:id="rId23"/>
    <p:sldId id="286" r:id="rId24"/>
    <p:sldId id="287" r:id="rId25"/>
    <p:sldId id="288" r:id="rId26"/>
    <p:sldId id="290" r:id="rId27"/>
    <p:sldId id="291" r:id="rId28"/>
    <p:sldId id="292" r:id="rId29"/>
    <p:sldId id="293" r:id="rId30"/>
    <p:sldId id="294" r:id="rId31"/>
    <p:sldId id="269" r:id="rId32"/>
    <p:sldId id="295" r:id="rId33"/>
    <p:sldId id="270" r:id="rId34"/>
    <p:sldId id="296" r:id="rId35"/>
    <p:sldId id="272" r:id="rId36"/>
    <p:sldId id="273" r:id="rId37"/>
    <p:sldId id="298" r:id="rId38"/>
    <p:sldId id="299" r:id="rId3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1A98AC-9271-440E-A127-5D9E6DF6C34B}" type="datetimeFigureOut">
              <a:rPr lang="fr-FR" smtClean="0"/>
              <a:pPr/>
              <a:t>12/10/2011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smtClean="0"/>
              <a:t>1</a:t>
            </a: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435CAC-6FF1-4A91-805E-17F35728F01A}" type="slidenum">
              <a:rPr lang="fr-FR" smtClean="0"/>
              <a:pPr/>
              <a:t>‹N°›</a:t>
            </a:fld>
            <a:endParaRPr lang="fr-F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3B3D6F-0A96-4892-9FF2-342DDCB08288}" type="datetimeFigureOut">
              <a:rPr lang="fr-FR" smtClean="0"/>
              <a:pPr/>
              <a:t>12/10/2011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smtClean="0"/>
              <a:t>1</a:t>
            </a: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88B70C-FD76-4B32-A547-8127E3FDF7C5}" type="slidenum">
              <a:rPr lang="fr-FR" smtClean="0"/>
              <a:pPr/>
              <a:t>‹N°›</a:t>
            </a:fld>
            <a:endParaRPr lang="fr-FR"/>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7288B70C-FD76-4B32-A547-8127E3FDF7C5}" type="slidenum">
              <a:rPr lang="fr-FR" smtClean="0"/>
              <a:pPr/>
              <a:t>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7288B70C-FD76-4B32-A547-8127E3FDF7C5}" type="slidenum">
              <a:rPr lang="fr-FR" smtClean="0"/>
              <a:pPr/>
              <a:t>15</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0AB7567-BE1B-488A-A384-34D914DE26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0AB7567-BE1B-488A-A384-34D914DE26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0AB7567-BE1B-488A-A384-34D914DE26E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DFCC735-7684-4A74-B2B9-5F1FA93B6CF8}" type="datetimeFigureOut">
              <a:rPr lang="fr-FR" smtClean="0"/>
              <a:pPr/>
              <a:t>12/10/2011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0AB7567-BE1B-488A-A384-34D914DE26E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FCC735-7684-4A74-B2B9-5F1FA93B6CF8}" type="datetimeFigureOut">
              <a:rPr lang="fr-FR" smtClean="0"/>
              <a:pPr/>
              <a:t>12/10/2011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0AB7567-BE1B-488A-A384-34D914DE26E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www.unctad.org/" TargetMode="External"/><Relationship Id="rId2" Type="http://schemas.openxmlformats.org/officeDocument/2006/relationships/hyperlink" Target="http://www.itu.int/ITU-D/ict/index.html" TargetMode="External"/><Relationship Id="rId1" Type="http://schemas.openxmlformats.org/officeDocument/2006/relationships/slideLayout" Target="../slideLayouts/slideLayout1.xml"/><Relationship Id="rId4" Type="http://schemas.openxmlformats.org/officeDocument/2006/relationships/hyperlink" Target="http://epp.eurostat.ec.europa.eu/portal/page/portal/statistics/themes"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mailto:bbouchkhar@gmail.com" TargetMode="External"/><Relationship Id="rId2" Type="http://schemas.openxmlformats.org/officeDocument/2006/relationships/hyperlink" Target="mailto:bbouchkhar@hotmail.com" TargetMode="External"/><Relationship Id="rId1" Type="http://schemas.openxmlformats.org/officeDocument/2006/relationships/slideLayout" Target="../slideLayouts/slideLayout1.xml"/><Relationship Id="rId4" Type="http://schemas.openxmlformats.org/officeDocument/2006/relationships/hyperlink" Target="mailto:bbouchkhar@statistic.gov.ma"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1357298"/>
            <a:ext cx="7851648" cy="1828800"/>
          </a:xfrm>
        </p:spPr>
        <p:txBody>
          <a:bodyPr/>
          <a:lstStyle/>
          <a:p>
            <a:pPr algn="ctr"/>
            <a:r>
              <a:rPr lang="ar-MA" dirty="0" smtClean="0"/>
              <a:t>إحصائيات الاتصالات</a:t>
            </a:r>
            <a:endParaRPr lang="fr-FR" dirty="0"/>
          </a:p>
        </p:txBody>
      </p:sp>
      <p:sp>
        <p:nvSpPr>
          <p:cNvPr id="3" name="Sous-titre 2"/>
          <p:cNvSpPr>
            <a:spLocks noGrp="1"/>
          </p:cNvSpPr>
          <p:nvPr>
            <p:ph type="subTitle" idx="1"/>
          </p:nvPr>
        </p:nvSpPr>
        <p:spPr>
          <a:xfrm>
            <a:off x="714348" y="3714752"/>
            <a:ext cx="7854696" cy="1752600"/>
          </a:xfrm>
        </p:spPr>
        <p:txBody>
          <a:bodyPr>
            <a:normAutofit/>
          </a:bodyPr>
          <a:lstStyle/>
          <a:p>
            <a:pPr algn="ctr"/>
            <a:r>
              <a:rPr lang="ar-MA" dirty="0" smtClean="0"/>
              <a:t>كيفية تجميع ونشر هذه الإحصائيات </a:t>
            </a:r>
          </a:p>
          <a:p>
            <a:pPr algn="ctr"/>
            <a:r>
              <a:rPr lang="ar-MA" dirty="0" smtClean="0"/>
              <a:t>  </a:t>
            </a:r>
          </a:p>
          <a:p>
            <a:pPr algn="ctr"/>
            <a:r>
              <a:rPr lang="ar-MA" dirty="0" smtClean="0"/>
              <a:t> القاهرة 09 – 11 أكتوبر 2011</a:t>
            </a:r>
            <a:endParaRPr lang="fr-FR" dirty="0" smtClean="0"/>
          </a:p>
          <a:p>
            <a:endParaRPr lang="fr-FR" dirty="0"/>
          </a:p>
        </p:txBody>
      </p:sp>
      <p:pic>
        <p:nvPicPr>
          <p:cNvPr id="4" name="Picture 10" descr="SESRIC.gif"/>
          <p:cNvPicPr>
            <a:picLocks noChangeAspect="1"/>
          </p:cNvPicPr>
          <p:nvPr/>
        </p:nvPicPr>
        <p:blipFill>
          <a:blip r:embed="rId3" cstate="print"/>
          <a:srcRect/>
          <a:stretch>
            <a:fillRect/>
          </a:stretch>
        </p:blipFill>
        <p:spPr bwMode="auto">
          <a:xfrm>
            <a:off x="8072462" y="142852"/>
            <a:ext cx="928694" cy="9286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1071546"/>
            <a:ext cx="7851648" cy="1643074"/>
          </a:xfrm>
        </p:spPr>
        <p:txBody>
          <a:bodyPr/>
          <a:lstStyle/>
          <a:p>
            <a:r>
              <a:rPr lang="ar-MA" dirty="0" smtClean="0"/>
              <a:t>المفاهيم </a:t>
            </a:r>
            <a:r>
              <a:rPr lang="ar-MA" dirty="0" err="1" smtClean="0"/>
              <a:t>والتعاريف</a:t>
            </a:r>
            <a:r>
              <a:rPr lang="ar-MA" dirty="0" smtClean="0"/>
              <a:t> الأساسية</a:t>
            </a:r>
            <a:endParaRPr lang="fr-FR" dirty="0"/>
          </a:p>
        </p:txBody>
      </p:sp>
      <p:sp>
        <p:nvSpPr>
          <p:cNvPr id="3" name="Sous-titre 2"/>
          <p:cNvSpPr>
            <a:spLocks noGrp="1"/>
          </p:cNvSpPr>
          <p:nvPr>
            <p:ph type="subTitle" idx="1"/>
          </p:nvPr>
        </p:nvSpPr>
        <p:spPr>
          <a:xfrm>
            <a:off x="1214414" y="3000372"/>
            <a:ext cx="7254806" cy="2643206"/>
          </a:xfrm>
        </p:spPr>
        <p:txBody>
          <a:bodyPr>
            <a:normAutofit/>
          </a:bodyPr>
          <a:lstStyle/>
          <a:p>
            <a:r>
              <a:rPr lang="ar-MA" dirty="0" smtClean="0"/>
              <a:t>المفاهيم </a:t>
            </a:r>
            <a:r>
              <a:rPr lang="ar-MA" dirty="0" err="1" smtClean="0"/>
              <a:t>والتعاريف</a:t>
            </a:r>
            <a:r>
              <a:rPr lang="ar-MA" dirty="0" smtClean="0"/>
              <a:t> الأساسية لإحصائيات الاتصالات</a:t>
            </a:r>
          </a:p>
          <a:p>
            <a:r>
              <a:rPr lang="ar-MA" dirty="0" smtClean="0"/>
              <a:t>     </a:t>
            </a:r>
            <a:r>
              <a:rPr lang="ar-MA" i="1" dirty="0" smtClean="0">
                <a:solidFill>
                  <a:srgbClr val="FFFF00"/>
                </a:solidFill>
              </a:rPr>
              <a:t>- البنية التحتية</a:t>
            </a:r>
          </a:p>
          <a:p>
            <a:r>
              <a:rPr lang="ar-MA" i="1" dirty="0" smtClean="0">
                <a:solidFill>
                  <a:srgbClr val="FFFF00"/>
                </a:solidFill>
              </a:rPr>
              <a:t>     - الاستعمال/النفاذ</a:t>
            </a:r>
          </a:p>
          <a:p>
            <a:r>
              <a:rPr lang="ar-MA" i="1" dirty="0" smtClean="0">
                <a:solidFill>
                  <a:srgbClr val="FFFF00"/>
                </a:solidFill>
              </a:rPr>
              <a:t>     - التجارة</a:t>
            </a:r>
          </a:p>
          <a:p>
            <a:r>
              <a:rPr lang="ar-MA" i="1" dirty="0" smtClean="0">
                <a:solidFill>
                  <a:srgbClr val="FFFF00"/>
                </a:solidFill>
              </a:rPr>
              <a:t>     - نشاط الفاعلين في القطاع</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071546"/>
            <a:ext cx="7851648" cy="1414458"/>
          </a:xfrm>
        </p:spPr>
        <p:txBody>
          <a:bodyPr/>
          <a:lstStyle/>
          <a:p>
            <a:r>
              <a:rPr lang="ar-MA" dirty="0" smtClean="0"/>
              <a:t>المعايير الإحصائية</a:t>
            </a:r>
          </a:p>
        </p:txBody>
      </p:sp>
      <p:sp>
        <p:nvSpPr>
          <p:cNvPr id="3" name="Sous-titre 2"/>
          <p:cNvSpPr>
            <a:spLocks noGrp="1"/>
          </p:cNvSpPr>
          <p:nvPr>
            <p:ph type="subTitle" idx="1"/>
          </p:nvPr>
        </p:nvSpPr>
        <p:spPr>
          <a:xfrm>
            <a:off x="428596" y="2428868"/>
            <a:ext cx="8040624" cy="3286148"/>
          </a:xfrm>
        </p:spPr>
        <p:txBody>
          <a:bodyPr>
            <a:normAutofit fontScale="92500" lnSpcReduction="10000"/>
          </a:bodyPr>
          <a:lstStyle/>
          <a:p>
            <a:r>
              <a:rPr lang="ar-MA" dirty="0" smtClean="0"/>
              <a:t>- الشراكة المعنية بقياس تكنولوجيا المعلومات والاتصالات</a:t>
            </a:r>
          </a:p>
          <a:p>
            <a:r>
              <a:rPr lang="ar-MA" dirty="0" smtClean="0"/>
              <a:t>      </a:t>
            </a:r>
            <a:r>
              <a:rPr lang="ar-MA" i="1" dirty="0" smtClean="0">
                <a:solidFill>
                  <a:srgbClr val="FFFF00"/>
                </a:solidFill>
              </a:rPr>
              <a:t>- القائمة الأساسية</a:t>
            </a:r>
          </a:p>
          <a:p>
            <a:r>
              <a:rPr lang="ar-MA" dirty="0" smtClean="0"/>
              <a:t>- مؤتمر الأمم المتحدة للتجارة والتنمية (</a:t>
            </a:r>
            <a:r>
              <a:rPr lang="ar-MA" dirty="0" err="1" smtClean="0"/>
              <a:t>اليونكتاد</a:t>
            </a:r>
            <a:r>
              <a:rPr lang="ar-MA" dirty="0" smtClean="0"/>
              <a:t>)</a:t>
            </a:r>
          </a:p>
          <a:p>
            <a:r>
              <a:rPr lang="ar-MA" dirty="0" smtClean="0"/>
              <a:t>      </a:t>
            </a:r>
            <a:r>
              <a:rPr lang="ar-MA" i="1" dirty="0" smtClean="0">
                <a:solidFill>
                  <a:srgbClr val="FFFF00"/>
                </a:solidFill>
              </a:rPr>
              <a:t>- دليل إنتاج إحصاءات حول اقتصاد المعلومات</a:t>
            </a:r>
          </a:p>
          <a:p>
            <a:r>
              <a:rPr lang="ar-MA" dirty="0" smtClean="0"/>
              <a:t>- الاتحاد الدولي للاتصالات</a:t>
            </a:r>
          </a:p>
          <a:p>
            <a:r>
              <a:rPr lang="ar-MA" dirty="0" smtClean="0"/>
              <a:t>      </a:t>
            </a:r>
            <a:r>
              <a:rPr lang="ar-MA" i="1" dirty="0" smtClean="0">
                <a:solidFill>
                  <a:srgbClr val="FFFF00"/>
                </a:solidFill>
              </a:rPr>
              <a:t>- دليل قياس نفاذ الأسر والأفراد إلى تكنولوجيا المعلومات والاتصالات</a:t>
            </a:r>
          </a:p>
          <a:p>
            <a:r>
              <a:rPr lang="ar-MA" dirty="0" smtClean="0"/>
              <a:t>- لجنة الأمم المتحدة للإحصاء </a:t>
            </a:r>
          </a:p>
          <a:p>
            <a:r>
              <a:rPr lang="ar-MA" i="1" dirty="0" smtClean="0">
                <a:solidFill>
                  <a:srgbClr val="FFFF00"/>
                </a:solidFill>
              </a:rPr>
              <a:t>      - توصيات الدورة الثامنة والثلاثين لسنة 2007</a:t>
            </a:r>
          </a:p>
          <a:p>
            <a:endParaRPr lang="ar-MA"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1000108"/>
            <a:ext cx="8065962" cy="1428760"/>
          </a:xfrm>
        </p:spPr>
        <p:txBody>
          <a:bodyPr/>
          <a:lstStyle/>
          <a:p>
            <a:r>
              <a:rPr lang="ar-MA" dirty="0" smtClean="0"/>
              <a:t>موضوعات القياس لإحصائيات الاتصالات</a:t>
            </a:r>
            <a:endParaRPr lang="fr-FR" dirty="0"/>
          </a:p>
        </p:txBody>
      </p:sp>
      <p:sp>
        <p:nvSpPr>
          <p:cNvPr id="3" name="Sous-titre 2"/>
          <p:cNvSpPr>
            <a:spLocks noGrp="1"/>
          </p:cNvSpPr>
          <p:nvPr>
            <p:ph type="subTitle" idx="1"/>
          </p:nvPr>
        </p:nvSpPr>
        <p:spPr>
          <a:xfrm>
            <a:off x="533400" y="3228536"/>
            <a:ext cx="7854696" cy="2629356"/>
          </a:xfrm>
        </p:spPr>
        <p:txBody>
          <a:bodyPr>
            <a:normAutofit lnSpcReduction="10000"/>
          </a:bodyPr>
          <a:lstStyle/>
          <a:p>
            <a:r>
              <a:rPr lang="ar-MA" dirty="0" smtClean="0"/>
              <a:t>- المؤشرات الأساسية لتكنولوجيا المعلومات والاتصالات:</a:t>
            </a:r>
          </a:p>
          <a:p>
            <a:r>
              <a:rPr lang="ar-MA" dirty="0" smtClean="0"/>
              <a:t>      </a:t>
            </a:r>
            <a:r>
              <a:rPr lang="ar-MA" i="1" dirty="0" smtClean="0">
                <a:solidFill>
                  <a:srgbClr val="FFFF00"/>
                </a:solidFill>
              </a:rPr>
              <a:t>- مؤشرات قياس اقتصاد المعلومات       </a:t>
            </a:r>
          </a:p>
          <a:p>
            <a:r>
              <a:rPr lang="ar-MA" i="1" dirty="0" smtClean="0">
                <a:solidFill>
                  <a:srgbClr val="FFFF00"/>
                </a:solidFill>
              </a:rPr>
              <a:t>      - مؤشرات قياس نفاذ الأسر والأفراد إلى تكنولوجيا المعلومات</a:t>
            </a:r>
          </a:p>
          <a:p>
            <a:r>
              <a:rPr lang="ar-MA" i="1" dirty="0" smtClean="0">
                <a:solidFill>
                  <a:srgbClr val="FFFF00"/>
                </a:solidFill>
              </a:rPr>
              <a:t>         والاتصالات واستعمالها </a:t>
            </a:r>
          </a:p>
          <a:p>
            <a:endParaRPr lang="ar-MA" i="1" dirty="0" smtClean="0">
              <a:solidFill>
                <a:srgbClr val="FFFF00"/>
              </a:solidFill>
            </a:endParaRPr>
          </a:p>
          <a:p>
            <a:r>
              <a:rPr lang="ar-MA" i="1" dirty="0" smtClean="0">
                <a:solidFill>
                  <a:srgbClr val="FFFF00"/>
                </a:solidFill>
              </a:rPr>
              <a:t> </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t>مؤشرات قياس اقتصاد المعلومات</a:t>
            </a:r>
            <a:br>
              <a:rPr lang="ar-MA" dirty="0" smtClean="0"/>
            </a:br>
            <a:endParaRPr lang="fr-FR" dirty="0"/>
          </a:p>
        </p:txBody>
      </p:sp>
      <p:sp>
        <p:nvSpPr>
          <p:cNvPr id="3" name="Sous-titre 2"/>
          <p:cNvSpPr>
            <a:spLocks noGrp="1"/>
          </p:cNvSpPr>
          <p:nvPr>
            <p:ph type="subTitle" idx="1"/>
          </p:nvPr>
        </p:nvSpPr>
        <p:spPr>
          <a:xfrm>
            <a:off x="857224" y="2357430"/>
            <a:ext cx="7611996" cy="3714776"/>
          </a:xfrm>
        </p:spPr>
        <p:txBody>
          <a:bodyPr>
            <a:normAutofit fontScale="92500" lnSpcReduction="10000"/>
          </a:bodyPr>
          <a:lstStyle/>
          <a:p>
            <a:r>
              <a:rPr lang="ar-MA" dirty="0" smtClean="0"/>
              <a:t>- قياس الطلب على تكنولوجيا المعلومات والاتصالات</a:t>
            </a:r>
          </a:p>
          <a:p>
            <a:r>
              <a:rPr lang="ar-MA" dirty="0" smtClean="0">
                <a:solidFill>
                  <a:srgbClr val="FFFF00"/>
                </a:solidFill>
              </a:rPr>
              <a:t>        </a:t>
            </a:r>
            <a:r>
              <a:rPr lang="ar-MA" i="1" dirty="0" smtClean="0">
                <a:solidFill>
                  <a:srgbClr val="FFFF00"/>
                </a:solidFill>
              </a:rPr>
              <a:t>- المؤشرات الأساسية لاستعمال تكنولوجيا المعلومات والاتصالات من قبل المنشآت</a:t>
            </a:r>
          </a:p>
          <a:p>
            <a:r>
              <a:rPr lang="ar-MA" i="1" dirty="0" smtClean="0">
                <a:solidFill>
                  <a:srgbClr val="FFFF00"/>
                </a:solidFill>
              </a:rPr>
              <a:t>        - مؤشرات أخرى حول الطلب على تكنولوجيا المعلومات والاتصالات (الاستعمال)</a:t>
            </a:r>
          </a:p>
          <a:p>
            <a:r>
              <a:rPr lang="ar-MA" dirty="0" smtClean="0"/>
              <a:t>- قياس قطاع تكنولوجيا المعلومات والاتصالات: تزويد سلع وخدمات تكنولوجيا المعلومات والاتصالات</a:t>
            </a:r>
          </a:p>
          <a:p>
            <a:r>
              <a:rPr lang="ar-MA" dirty="0" smtClean="0"/>
              <a:t>     </a:t>
            </a:r>
            <a:r>
              <a:rPr lang="ar-MA" dirty="0" smtClean="0">
                <a:solidFill>
                  <a:srgbClr val="FFFF00"/>
                </a:solidFill>
              </a:rPr>
              <a:t> </a:t>
            </a:r>
            <a:r>
              <a:rPr lang="ar-MA" i="1" dirty="0" smtClean="0">
                <a:solidFill>
                  <a:srgbClr val="FFFF00"/>
                </a:solidFill>
              </a:rPr>
              <a:t>- المؤشرات الأساسية المتعلقة بقطاع تكنولوجيا المعلومات والاتصالات</a:t>
            </a:r>
          </a:p>
          <a:p>
            <a:r>
              <a:rPr lang="ar-MA" dirty="0" smtClean="0"/>
              <a:t>- قياس تجارة سلع تكنولوجيا المعلومات والاتصالات</a:t>
            </a:r>
          </a:p>
          <a:p>
            <a:endParaRPr lang="ar-MA" dirty="0" smtClean="0"/>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857232"/>
            <a:ext cx="8572560" cy="2428892"/>
          </a:xfrm>
        </p:spPr>
        <p:txBody>
          <a:bodyPr>
            <a:normAutofit fontScale="90000"/>
          </a:bodyPr>
          <a:lstStyle/>
          <a:p>
            <a:r>
              <a:rPr lang="ar-MA" dirty="0" smtClean="0"/>
              <a:t>مؤشرات قياس نفاذ الأسر والأفراد إلى تكنولوجيا المعلومات والاتصالات واستعمالها</a:t>
            </a:r>
            <a:br>
              <a:rPr lang="ar-MA" dirty="0" smtClean="0"/>
            </a:br>
            <a:endParaRPr lang="fr-FR" dirty="0"/>
          </a:p>
        </p:txBody>
      </p:sp>
      <p:sp>
        <p:nvSpPr>
          <p:cNvPr id="3" name="Sous-titre 2"/>
          <p:cNvSpPr>
            <a:spLocks noGrp="1"/>
          </p:cNvSpPr>
          <p:nvPr>
            <p:ph type="subTitle" idx="1"/>
          </p:nvPr>
        </p:nvSpPr>
        <p:spPr>
          <a:xfrm>
            <a:off x="500034" y="3286124"/>
            <a:ext cx="8143932" cy="2460904"/>
          </a:xfrm>
        </p:spPr>
        <p:txBody>
          <a:bodyPr>
            <a:normAutofit/>
          </a:bodyPr>
          <a:lstStyle/>
          <a:p>
            <a:r>
              <a:rPr lang="ar-MA" dirty="0" smtClean="0"/>
              <a:t>- مؤشرات نفاذ الأسر إلى تكنولوجيا المعلومات والاتصالات</a:t>
            </a:r>
          </a:p>
          <a:p>
            <a:r>
              <a:rPr lang="ar-MA" dirty="0" smtClean="0"/>
              <a:t>- مؤشرات استعمال الأفراد لتكنولوجيا المعلومات والاتصالات </a:t>
            </a:r>
          </a:p>
          <a:p>
            <a:endParaRPr lang="ar-MA" dirty="0" smtClean="0"/>
          </a:p>
          <a:p>
            <a:r>
              <a:rPr lang="ar-MA" dirty="0" smtClean="0"/>
              <a:t/>
            </a:r>
            <a:br>
              <a:rPr lang="ar-MA" dirty="0" smtClean="0"/>
            </a:b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928670"/>
            <a:ext cx="7851648" cy="1500198"/>
          </a:xfrm>
          <a:ln>
            <a:solidFill>
              <a:schemeClr val="accent3">
                <a:lumMod val="20000"/>
                <a:lumOff val="80000"/>
              </a:schemeClr>
            </a:solidFill>
          </a:ln>
        </p:spPr>
        <p:txBody>
          <a:bodyPr/>
          <a:lstStyle/>
          <a:p>
            <a:r>
              <a:rPr lang="ar-MA" dirty="0" smtClean="0"/>
              <a:t>مصادر البيانات</a:t>
            </a:r>
            <a:endParaRPr lang="fr-FR" dirty="0"/>
          </a:p>
        </p:txBody>
      </p:sp>
      <p:sp>
        <p:nvSpPr>
          <p:cNvPr id="3" name="Sous-titre 2"/>
          <p:cNvSpPr>
            <a:spLocks noGrp="1"/>
          </p:cNvSpPr>
          <p:nvPr>
            <p:ph type="subTitle" idx="1"/>
          </p:nvPr>
        </p:nvSpPr>
        <p:spPr/>
        <p:txBody>
          <a:bodyPr>
            <a:normAutofit fontScale="92500" lnSpcReduction="10000"/>
          </a:bodyPr>
          <a:lstStyle/>
          <a:p>
            <a:r>
              <a:rPr lang="ar-MA" dirty="0" smtClean="0"/>
              <a:t>- المصادر الإدارية</a:t>
            </a:r>
          </a:p>
          <a:p>
            <a:r>
              <a:rPr lang="ar-MA" dirty="0" smtClean="0"/>
              <a:t>- المسوح</a:t>
            </a:r>
          </a:p>
          <a:p>
            <a:r>
              <a:rPr lang="ar-MA" dirty="0" smtClean="0"/>
              <a:t>- التعدادات</a:t>
            </a:r>
          </a:p>
          <a:p>
            <a:r>
              <a:rPr lang="ar-MA" dirty="0" smtClean="0"/>
              <a:t>- مصادر أخرى</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1285860"/>
            <a:ext cx="7851648" cy="1828800"/>
          </a:xfrm>
        </p:spPr>
        <p:txBody>
          <a:bodyPr/>
          <a:lstStyle/>
          <a:p>
            <a:r>
              <a:rPr lang="ar-MA" dirty="0" smtClean="0"/>
              <a:t>المصادر الإدارية</a:t>
            </a:r>
            <a:br>
              <a:rPr lang="ar-MA" dirty="0" smtClean="0"/>
            </a:br>
            <a:endParaRPr lang="fr-FR" dirty="0"/>
          </a:p>
        </p:txBody>
      </p:sp>
      <p:sp>
        <p:nvSpPr>
          <p:cNvPr id="3" name="Sous-titre 2"/>
          <p:cNvSpPr>
            <a:spLocks noGrp="1"/>
          </p:cNvSpPr>
          <p:nvPr>
            <p:ph type="subTitle" idx="1"/>
          </p:nvPr>
        </p:nvSpPr>
        <p:spPr>
          <a:xfrm>
            <a:off x="428596" y="2714620"/>
            <a:ext cx="8358246" cy="2857520"/>
          </a:xfrm>
        </p:spPr>
        <p:txBody>
          <a:bodyPr>
            <a:normAutofit fontScale="92500"/>
          </a:bodyPr>
          <a:lstStyle/>
          <a:p>
            <a:r>
              <a:rPr lang="ar-MA" dirty="0" smtClean="0"/>
              <a:t>- البيانات التي توفرها تخص أنشطة مزودي خدمات تكنولوجيا المعلومات والاتصالات</a:t>
            </a:r>
          </a:p>
          <a:p>
            <a:r>
              <a:rPr lang="ar-MA" dirty="0" smtClean="0"/>
              <a:t>- توفر إحصائيات بشأن البنية التحتية المتاحة، التعريفات وأرقام المشتركين</a:t>
            </a:r>
          </a:p>
          <a:p>
            <a:r>
              <a:rPr lang="ar-MA" dirty="0" smtClean="0"/>
              <a:t>- توفر إحصائيات عن نفاذ المقاولات لتكنولوجيا المعلومات والاتصالات</a:t>
            </a:r>
          </a:p>
          <a:p>
            <a:r>
              <a:rPr lang="ar-MA" dirty="0" smtClean="0"/>
              <a:t>- تكلفتها قليلة</a:t>
            </a:r>
          </a:p>
          <a:p>
            <a:r>
              <a:rPr lang="ar-MA" dirty="0" smtClean="0"/>
              <a:t>- توفر كمية محدودة من المؤشرات</a:t>
            </a:r>
          </a:p>
          <a:p>
            <a:r>
              <a:rPr lang="ar-MA" dirty="0" smtClean="0"/>
              <a:t>- البيانات الإدارية ليست قابلة للتصنيف عموما</a:t>
            </a: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785794"/>
            <a:ext cx="7851648" cy="1428760"/>
          </a:xfrm>
        </p:spPr>
        <p:txBody>
          <a:bodyPr/>
          <a:lstStyle/>
          <a:p>
            <a:r>
              <a:rPr lang="ar-MA" dirty="0" smtClean="0"/>
              <a:t>المسوح </a:t>
            </a:r>
            <a:r>
              <a:rPr lang="ar-MA" sz="4000" dirty="0" smtClean="0"/>
              <a:t>(</a:t>
            </a:r>
            <a:r>
              <a:rPr lang="ar-MA" sz="3200" dirty="0" smtClean="0"/>
              <a:t>1/2</a:t>
            </a:r>
            <a:r>
              <a:rPr lang="ar-MA" sz="4000" dirty="0" smtClean="0"/>
              <a:t>)</a:t>
            </a:r>
            <a:endParaRPr lang="fr-FR" dirty="0"/>
          </a:p>
        </p:txBody>
      </p:sp>
      <p:sp>
        <p:nvSpPr>
          <p:cNvPr id="3" name="Sous-titre 2"/>
          <p:cNvSpPr>
            <a:spLocks noGrp="1"/>
          </p:cNvSpPr>
          <p:nvPr>
            <p:ph type="subTitle" idx="1"/>
          </p:nvPr>
        </p:nvSpPr>
        <p:spPr>
          <a:xfrm>
            <a:off x="500034" y="2571744"/>
            <a:ext cx="8040624" cy="3714776"/>
          </a:xfrm>
        </p:spPr>
        <p:txBody>
          <a:bodyPr>
            <a:normAutofit fontScale="92500" lnSpcReduction="20000"/>
          </a:bodyPr>
          <a:lstStyle/>
          <a:p>
            <a:r>
              <a:rPr lang="ar-MA" b="1" dirty="0" smtClean="0"/>
              <a:t>1-مسوح متعددة الأغراض </a:t>
            </a:r>
            <a:r>
              <a:rPr lang="ar-MA" dirty="0" smtClean="0"/>
              <a:t>تشكل أسئلة تكنولوجيا المعلومات والاتصالات موضوعا أو وحدة</a:t>
            </a:r>
          </a:p>
          <a:p>
            <a:r>
              <a:rPr lang="ar-MA" dirty="0" smtClean="0">
                <a:solidFill>
                  <a:srgbClr val="FFC000"/>
                </a:solidFill>
              </a:rPr>
              <a:t>من مزاياها:</a:t>
            </a:r>
          </a:p>
          <a:p>
            <a:r>
              <a:rPr lang="ar-MA" i="1" dirty="0" smtClean="0">
                <a:solidFill>
                  <a:srgbClr val="FFFF00"/>
                </a:solidFill>
              </a:rPr>
              <a:t>     - تكلفة نسبيا منخفضة: تقاسم للتكلفة </a:t>
            </a:r>
          </a:p>
          <a:p>
            <a:r>
              <a:rPr lang="ar-MA" i="1" dirty="0" smtClean="0">
                <a:solidFill>
                  <a:srgbClr val="FFFF00"/>
                </a:solidFill>
              </a:rPr>
              <a:t>     - إمكانية استعراض في جدول واحد لبيانات أخرى مقابل بيانات تكنولوجيا </a:t>
            </a:r>
          </a:p>
          <a:p>
            <a:r>
              <a:rPr lang="ar-MA" i="1" dirty="0" smtClean="0">
                <a:solidFill>
                  <a:srgbClr val="FFFF00"/>
                </a:solidFill>
              </a:rPr>
              <a:t>       المعلومات والاتصالات</a:t>
            </a:r>
          </a:p>
          <a:p>
            <a:r>
              <a:rPr lang="ar-MA" dirty="0" smtClean="0">
                <a:solidFill>
                  <a:srgbClr val="FFC000"/>
                </a:solidFill>
              </a:rPr>
              <a:t>من سلبياتها:</a:t>
            </a:r>
          </a:p>
          <a:p>
            <a:r>
              <a:rPr lang="ar-MA" dirty="0" smtClean="0"/>
              <a:t>     </a:t>
            </a:r>
            <a:r>
              <a:rPr lang="ar-MA" i="1" dirty="0" smtClean="0">
                <a:solidFill>
                  <a:srgbClr val="FFFF00"/>
                </a:solidFill>
              </a:rPr>
              <a:t>- اختلاف المنهجية باختلاف طبيعة البيانات</a:t>
            </a:r>
          </a:p>
          <a:p>
            <a:r>
              <a:rPr lang="ar-MA" i="1" dirty="0" smtClean="0">
                <a:solidFill>
                  <a:srgbClr val="FFFF00"/>
                </a:solidFill>
              </a:rPr>
              <a:t>     - ضيق الوقت المخصص لأسئلة تكنولوجيا المعلومات والاتصالات</a:t>
            </a:r>
          </a:p>
          <a:p>
            <a:r>
              <a:rPr lang="ar-MA" i="1" dirty="0" smtClean="0">
                <a:solidFill>
                  <a:srgbClr val="FFFF00"/>
                </a:solidFill>
              </a:rPr>
              <a:t>     - عدد محدود نسبيا من مؤشرات استعمال تكنولوجيا المعلومات والاتصالات</a:t>
            </a:r>
            <a:endParaRPr lang="fr-FR" i="1" dirty="0">
              <a:solidFill>
                <a:srgbClr val="FFFF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000108"/>
            <a:ext cx="7851648" cy="1285884"/>
          </a:xfrm>
        </p:spPr>
        <p:txBody>
          <a:bodyPr/>
          <a:lstStyle/>
          <a:p>
            <a:r>
              <a:rPr lang="ar-MA" dirty="0" smtClean="0"/>
              <a:t>المسوح (</a:t>
            </a:r>
            <a:r>
              <a:rPr lang="ar-MA" sz="4000" dirty="0" smtClean="0"/>
              <a:t>2/2</a:t>
            </a:r>
            <a:r>
              <a:rPr lang="ar-MA" dirty="0" smtClean="0"/>
              <a:t>)</a:t>
            </a:r>
            <a:endParaRPr lang="fr-FR" dirty="0"/>
          </a:p>
        </p:txBody>
      </p:sp>
      <p:sp>
        <p:nvSpPr>
          <p:cNvPr id="3" name="Sous-titre 2"/>
          <p:cNvSpPr>
            <a:spLocks noGrp="1"/>
          </p:cNvSpPr>
          <p:nvPr>
            <p:ph type="subTitle" idx="1"/>
          </p:nvPr>
        </p:nvSpPr>
        <p:spPr>
          <a:xfrm>
            <a:off x="357158" y="2714620"/>
            <a:ext cx="8112062" cy="3429024"/>
          </a:xfrm>
        </p:spPr>
        <p:txBody>
          <a:bodyPr>
            <a:normAutofit fontScale="92500" lnSpcReduction="10000"/>
          </a:bodyPr>
          <a:lstStyle/>
          <a:p>
            <a:r>
              <a:rPr lang="ar-MA" b="1" dirty="0" smtClean="0"/>
              <a:t>2- مسوح مستقلة:</a:t>
            </a:r>
          </a:p>
          <a:p>
            <a:r>
              <a:rPr lang="ar-MA" dirty="0" smtClean="0"/>
              <a:t>- تكلفة مرتفعة مرتبطة بطريقة أخذ العينة، جمع البيانات (في الميدان) ومعالجتها</a:t>
            </a:r>
          </a:p>
          <a:p>
            <a:r>
              <a:rPr lang="ar-MA" dirty="0" smtClean="0"/>
              <a:t>- مؤشرات حول البنية التحتية الأساسية لتكنولوجيا المعلومات والاتصالات مع إمكانية إعطاء تفاصيل أكثر</a:t>
            </a:r>
          </a:p>
          <a:p>
            <a:r>
              <a:rPr lang="ar-MA" dirty="0" smtClean="0"/>
              <a:t>- مؤشرات حول استعمال تكنولوجيا المعلومات والاتصالات</a:t>
            </a:r>
          </a:p>
          <a:p>
            <a:r>
              <a:rPr lang="ar-MA" dirty="0" smtClean="0"/>
              <a:t>- مؤشرات عن عوائق استعمال تكنولوجيا المعلومات والاتصالات</a:t>
            </a:r>
          </a:p>
          <a:p>
            <a:r>
              <a:rPr lang="ar-MA" dirty="0" smtClean="0"/>
              <a:t>- مؤشرات حول التكاليف، قيمة الاستثمارات،</a:t>
            </a:r>
            <a:r>
              <a:rPr lang="ar-MA" dirty="0" err="1" smtClean="0"/>
              <a:t>إلخ</a:t>
            </a:r>
            <a:r>
              <a:rPr lang="ar-MA" dirty="0" smtClean="0"/>
              <a:t>.</a:t>
            </a:r>
          </a:p>
          <a:p>
            <a:r>
              <a:rPr lang="ar-MA" dirty="0" smtClean="0"/>
              <a:t> </a:t>
            </a:r>
            <a:endParaRPr lang="fr-FR" dirty="0" smtClean="0"/>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928670"/>
            <a:ext cx="7851648" cy="1500198"/>
          </a:xfrm>
        </p:spPr>
        <p:txBody>
          <a:bodyPr/>
          <a:lstStyle/>
          <a:p>
            <a:r>
              <a:rPr lang="ar-MA" dirty="0" smtClean="0"/>
              <a:t>التعدادات</a:t>
            </a:r>
            <a:endParaRPr lang="fr-FR" dirty="0"/>
          </a:p>
        </p:txBody>
      </p:sp>
      <p:sp>
        <p:nvSpPr>
          <p:cNvPr id="3" name="Sous-titre 2"/>
          <p:cNvSpPr>
            <a:spLocks noGrp="1"/>
          </p:cNvSpPr>
          <p:nvPr>
            <p:ph type="subTitle" idx="1"/>
          </p:nvPr>
        </p:nvSpPr>
        <p:spPr>
          <a:xfrm>
            <a:off x="857224" y="2714620"/>
            <a:ext cx="7611996" cy="3286148"/>
          </a:xfrm>
        </p:spPr>
        <p:txBody>
          <a:bodyPr>
            <a:normAutofit fontScale="85000" lnSpcReduction="20000"/>
          </a:bodyPr>
          <a:lstStyle/>
          <a:p>
            <a:r>
              <a:rPr lang="ar-MA" dirty="0" smtClean="0"/>
              <a:t>أنواعها:</a:t>
            </a:r>
          </a:p>
          <a:p>
            <a:r>
              <a:rPr lang="ar-MA" i="1" dirty="0" smtClean="0">
                <a:solidFill>
                  <a:srgbClr val="FFFF00"/>
                </a:solidFill>
              </a:rPr>
              <a:t>   - التعداد العام للسكان</a:t>
            </a:r>
          </a:p>
          <a:p>
            <a:r>
              <a:rPr lang="ar-MA" i="1" dirty="0" smtClean="0">
                <a:solidFill>
                  <a:srgbClr val="FFFF00"/>
                </a:solidFill>
              </a:rPr>
              <a:t>   - التعداد الاقتصادي/تعداد المنشآت الاقتصادية</a:t>
            </a:r>
          </a:p>
          <a:p>
            <a:r>
              <a:rPr lang="ar-MA" i="1" dirty="0" smtClean="0">
                <a:solidFill>
                  <a:srgbClr val="FFFF00"/>
                </a:solidFill>
              </a:rPr>
              <a:t>   - التعداد </a:t>
            </a:r>
            <a:r>
              <a:rPr lang="ar-MA" i="1" dirty="0" err="1" smtClean="0">
                <a:solidFill>
                  <a:srgbClr val="FFFF00"/>
                </a:solidFill>
              </a:rPr>
              <a:t>الفلاحي</a:t>
            </a:r>
            <a:r>
              <a:rPr lang="ar-MA" i="1" dirty="0" smtClean="0">
                <a:solidFill>
                  <a:srgbClr val="FFFF00"/>
                </a:solidFill>
              </a:rPr>
              <a:t>  </a:t>
            </a:r>
          </a:p>
          <a:p>
            <a:r>
              <a:rPr lang="ar-MA" i="1" dirty="0" smtClean="0">
                <a:solidFill>
                  <a:srgbClr val="FFFF00"/>
                </a:solidFill>
              </a:rPr>
              <a:t>   - تعدادات أخرى  </a:t>
            </a:r>
            <a:endParaRPr lang="fr-FR" i="1" dirty="0" smtClean="0">
              <a:solidFill>
                <a:srgbClr val="FFFF00"/>
              </a:solidFill>
            </a:endParaRPr>
          </a:p>
          <a:p>
            <a:r>
              <a:rPr lang="ar-MA" dirty="0" smtClean="0"/>
              <a:t>من خصائصها:</a:t>
            </a:r>
          </a:p>
          <a:p>
            <a:r>
              <a:rPr lang="ar-MA" i="1" dirty="0" smtClean="0">
                <a:solidFill>
                  <a:srgbClr val="FFFF00"/>
                </a:solidFill>
              </a:rPr>
              <a:t>   - تكون شاملة لكل الوحدات الإحصائية</a:t>
            </a:r>
          </a:p>
          <a:p>
            <a:r>
              <a:rPr lang="ar-MA" i="1" dirty="0" smtClean="0">
                <a:solidFill>
                  <a:srgbClr val="FFFF00"/>
                </a:solidFill>
              </a:rPr>
              <a:t>   - كلفة مرتفعة جدا</a:t>
            </a:r>
          </a:p>
          <a:p>
            <a:r>
              <a:rPr lang="ar-MA" i="1" dirty="0" smtClean="0">
                <a:solidFill>
                  <a:srgbClr val="FFFF00"/>
                </a:solidFill>
              </a:rPr>
              <a:t>   - توفر عدد محدود جدا من إحصائيات ومؤشرات</a:t>
            </a:r>
            <a:endParaRPr lang="fr-FR" i="1"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t>تصميم</a:t>
            </a:r>
            <a:endParaRPr lang="fr-FR" dirty="0"/>
          </a:p>
        </p:txBody>
      </p:sp>
      <p:sp>
        <p:nvSpPr>
          <p:cNvPr id="3" name="Sous-titre 2"/>
          <p:cNvSpPr>
            <a:spLocks noGrp="1"/>
          </p:cNvSpPr>
          <p:nvPr>
            <p:ph type="subTitle" idx="1"/>
          </p:nvPr>
        </p:nvSpPr>
        <p:spPr>
          <a:xfrm>
            <a:off x="3354442" y="3539864"/>
            <a:ext cx="5289524" cy="1746524"/>
          </a:xfrm>
        </p:spPr>
        <p:txBody>
          <a:bodyPr>
            <a:normAutofit fontScale="92500" lnSpcReduction="10000"/>
          </a:bodyPr>
          <a:lstStyle/>
          <a:p>
            <a:r>
              <a:rPr lang="ar-MA" dirty="0" smtClean="0"/>
              <a:t>- مقدمة</a:t>
            </a:r>
          </a:p>
          <a:p>
            <a:r>
              <a:rPr lang="ar-MA" dirty="0" smtClean="0"/>
              <a:t>- المواضيع المؤسساتية</a:t>
            </a:r>
          </a:p>
          <a:p>
            <a:r>
              <a:rPr lang="ar-MA" dirty="0" smtClean="0"/>
              <a:t>-المسائل المنهجية</a:t>
            </a:r>
          </a:p>
          <a:p>
            <a:r>
              <a:rPr lang="ar-MA" dirty="0" smtClean="0"/>
              <a:t>- مناقشة </a:t>
            </a:r>
            <a:endParaRPr lang="fr-FR" dirty="0" smtClean="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142984"/>
            <a:ext cx="7851648" cy="1128706"/>
          </a:xfrm>
        </p:spPr>
        <p:txBody>
          <a:bodyPr/>
          <a:lstStyle/>
          <a:p>
            <a:r>
              <a:rPr lang="ar-MA" dirty="0" smtClean="0"/>
              <a:t>مصادر أخرى</a:t>
            </a:r>
            <a:endParaRPr lang="fr-FR" dirty="0"/>
          </a:p>
        </p:txBody>
      </p:sp>
      <p:sp>
        <p:nvSpPr>
          <p:cNvPr id="3" name="Sous-titre 2"/>
          <p:cNvSpPr>
            <a:spLocks noGrp="1"/>
          </p:cNvSpPr>
          <p:nvPr>
            <p:ph type="subTitle" idx="1"/>
          </p:nvPr>
        </p:nvSpPr>
        <p:spPr>
          <a:xfrm>
            <a:off x="571472" y="2857496"/>
            <a:ext cx="7854696" cy="2266516"/>
          </a:xfrm>
        </p:spPr>
        <p:txBody>
          <a:bodyPr>
            <a:normAutofit/>
          </a:bodyPr>
          <a:lstStyle/>
          <a:p>
            <a:r>
              <a:rPr lang="ar-MA" dirty="0" smtClean="0"/>
              <a:t>مثلا سجلات المنشآت:</a:t>
            </a:r>
          </a:p>
          <a:p>
            <a:r>
              <a:rPr lang="ar-MA" dirty="0" smtClean="0"/>
              <a:t>   </a:t>
            </a:r>
            <a:r>
              <a:rPr lang="ar-MA" i="1" dirty="0" smtClean="0">
                <a:solidFill>
                  <a:srgbClr val="FFFF00"/>
                </a:solidFill>
              </a:rPr>
              <a:t>- كلفة نسبيا متوسطة (كلفة الإنشاء وكلفة التجديد)</a:t>
            </a:r>
          </a:p>
          <a:p>
            <a:r>
              <a:rPr lang="ar-MA" i="1" dirty="0" smtClean="0">
                <a:solidFill>
                  <a:srgbClr val="FFFF00"/>
                </a:solidFill>
              </a:rPr>
              <a:t>   - كمية محدودة من المؤشرات المتعلقة بالبنية التحتية الأساسية لتكنولوجيا</a:t>
            </a:r>
          </a:p>
          <a:p>
            <a:r>
              <a:rPr lang="ar-MA" i="1" dirty="0" smtClean="0">
                <a:solidFill>
                  <a:srgbClr val="FFFF00"/>
                </a:solidFill>
              </a:rPr>
              <a:t>     المعلومات والاتصالات</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928670"/>
            <a:ext cx="7851648" cy="1428760"/>
          </a:xfrm>
        </p:spPr>
        <p:txBody>
          <a:bodyPr/>
          <a:lstStyle/>
          <a:p>
            <a:r>
              <a:rPr lang="ar-MA" dirty="0" smtClean="0"/>
              <a:t>طريقة جمع البيانات</a:t>
            </a:r>
            <a:endParaRPr lang="fr-FR" dirty="0"/>
          </a:p>
        </p:txBody>
      </p:sp>
      <p:sp>
        <p:nvSpPr>
          <p:cNvPr id="3" name="Sous-titre 2"/>
          <p:cNvSpPr>
            <a:spLocks noGrp="1"/>
          </p:cNvSpPr>
          <p:nvPr>
            <p:ph type="subTitle" idx="1"/>
          </p:nvPr>
        </p:nvSpPr>
        <p:spPr>
          <a:xfrm>
            <a:off x="714348" y="3143248"/>
            <a:ext cx="7754872" cy="2928958"/>
          </a:xfrm>
        </p:spPr>
        <p:txBody>
          <a:bodyPr>
            <a:normAutofit/>
          </a:bodyPr>
          <a:lstStyle/>
          <a:p>
            <a:r>
              <a:rPr lang="ar-MA" dirty="0" smtClean="0"/>
              <a:t>- الاتصال المباشر</a:t>
            </a:r>
          </a:p>
          <a:p>
            <a:r>
              <a:rPr lang="ar-MA" dirty="0" smtClean="0"/>
              <a:t>- الاتصال غير المباشر</a:t>
            </a:r>
          </a:p>
          <a:p>
            <a:r>
              <a:rPr lang="ar-MA" dirty="0" smtClean="0"/>
              <a:t>- الاتصال الهاتفي</a:t>
            </a:r>
          </a:p>
          <a:p>
            <a:r>
              <a:rPr lang="ar-MA" dirty="0" smtClean="0"/>
              <a:t>- البريد العادي</a:t>
            </a:r>
          </a:p>
          <a:p>
            <a:r>
              <a:rPr lang="ar-MA" dirty="0" smtClean="0"/>
              <a:t>- البريد الإلكتروني</a:t>
            </a:r>
          </a:p>
          <a:p>
            <a:r>
              <a:rPr lang="ar-MA" dirty="0" smtClean="0"/>
              <a:t>- التفاعل عبر موقع الويب</a:t>
            </a:r>
          </a:p>
          <a:p>
            <a:endParaRPr lang="ar-MA" dirty="0" smtClean="0"/>
          </a:p>
          <a:p>
            <a:endParaRPr lang="ar-MA" dirty="0" smtClean="0"/>
          </a:p>
          <a:p>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785794"/>
            <a:ext cx="7851648" cy="1357322"/>
          </a:xfrm>
        </p:spPr>
        <p:txBody>
          <a:bodyPr/>
          <a:lstStyle/>
          <a:p>
            <a:r>
              <a:rPr lang="ar-MA" dirty="0" smtClean="0"/>
              <a:t>معالجة البيانات</a:t>
            </a:r>
            <a:endParaRPr lang="fr-FR" dirty="0"/>
          </a:p>
        </p:txBody>
      </p:sp>
      <p:sp>
        <p:nvSpPr>
          <p:cNvPr id="3" name="Sous-titre 2"/>
          <p:cNvSpPr>
            <a:spLocks noGrp="1"/>
          </p:cNvSpPr>
          <p:nvPr>
            <p:ph type="subTitle" idx="1"/>
          </p:nvPr>
        </p:nvSpPr>
        <p:spPr>
          <a:xfrm>
            <a:off x="428596" y="2428868"/>
            <a:ext cx="8040624" cy="4000528"/>
          </a:xfrm>
        </p:spPr>
        <p:txBody>
          <a:bodyPr>
            <a:normAutofit/>
          </a:bodyPr>
          <a:lstStyle/>
          <a:p>
            <a:r>
              <a:rPr lang="ar-MA" dirty="0" smtClean="0"/>
              <a:t>- إدخال البيانات</a:t>
            </a:r>
          </a:p>
          <a:p>
            <a:r>
              <a:rPr lang="ar-MA" dirty="0" smtClean="0"/>
              <a:t>- تصفية البيانات وتنقيتها</a:t>
            </a:r>
          </a:p>
          <a:p>
            <a:r>
              <a:rPr lang="ar-MA" dirty="0" smtClean="0"/>
              <a:t>- تدقيق البيانات</a:t>
            </a:r>
          </a:p>
          <a:p>
            <a:r>
              <a:rPr lang="ar-MA" dirty="0" smtClean="0"/>
              <a:t>- معالجة الأخطاء والبيانات غير المدققة</a:t>
            </a:r>
          </a:p>
          <a:p>
            <a:r>
              <a:rPr lang="ar-MA" dirty="0" smtClean="0"/>
              <a:t>- معالجة للبيانات الناقصة</a:t>
            </a:r>
          </a:p>
          <a:p>
            <a:r>
              <a:rPr lang="ar-MA" dirty="0" smtClean="0"/>
              <a:t>- معالجة للوحدات غير المصنفة في مكانها</a:t>
            </a:r>
          </a:p>
          <a:p>
            <a:r>
              <a:rPr lang="ar-MA" dirty="0" smtClean="0"/>
              <a:t>- تهيئ الإحصائيات واستخراج الجداول</a:t>
            </a:r>
          </a:p>
          <a:p>
            <a:r>
              <a:rPr lang="ar-MA" dirty="0" smtClean="0"/>
              <a:t>- حساب المؤشرات</a:t>
            </a:r>
          </a:p>
          <a:p>
            <a:endParaRPr lang="ar-MA" dirty="0" smtClean="0"/>
          </a:p>
          <a:p>
            <a:endParaRPr lang="ar-MA" dirty="0" smtClean="0"/>
          </a:p>
          <a:p>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928670"/>
            <a:ext cx="8182004" cy="1071570"/>
          </a:xfrm>
        </p:spPr>
        <p:txBody>
          <a:bodyPr/>
          <a:lstStyle/>
          <a:p>
            <a:r>
              <a:rPr lang="ar-MA" dirty="0" smtClean="0"/>
              <a:t>إدخال البيانات</a:t>
            </a:r>
            <a:endParaRPr lang="fr-FR" dirty="0"/>
          </a:p>
        </p:txBody>
      </p:sp>
      <p:sp>
        <p:nvSpPr>
          <p:cNvPr id="3" name="Sous-titre 2"/>
          <p:cNvSpPr>
            <a:spLocks noGrp="1"/>
          </p:cNvSpPr>
          <p:nvPr>
            <p:ph type="subTitle" idx="1"/>
          </p:nvPr>
        </p:nvSpPr>
        <p:spPr>
          <a:xfrm>
            <a:off x="500034" y="2500306"/>
            <a:ext cx="8286808" cy="3714776"/>
          </a:xfrm>
        </p:spPr>
        <p:txBody>
          <a:bodyPr>
            <a:normAutofit fontScale="85000" lnSpcReduction="20000"/>
          </a:bodyPr>
          <a:lstStyle/>
          <a:p>
            <a:r>
              <a:rPr lang="ar-MA" dirty="0" smtClean="0"/>
              <a:t>- الكتابة يدويا</a:t>
            </a:r>
          </a:p>
          <a:p>
            <a:r>
              <a:rPr lang="ar-MA" dirty="0" smtClean="0"/>
              <a:t>- الكتابة على الكمبيوتر</a:t>
            </a:r>
          </a:p>
          <a:p>
            <a:r>
              <a:rPr lang="ar-MA" dirty="0" smtClean="0"/>
              <a:t>      </a:t>
            </a:r>
            <a:r>
              <a:rPr lang="ar-MA" i="1" dirty="0" smtClean="0">
                <a:solidFill>
                  <a:srgbClr val="FFFF00"/>
                </a:solidFill>
              </a:rPr>
              <a:t>- من خلال نموذج إدخال البيانات</a:t>
            </a:r>
          </a:p>
          <a:p>
            <a:r>
              <a:rPr lang="ar-MA" i="1" dirty="0" smtClean="0">
                <a:solidFill>
                  <a:srgbClr val="FFFF00"/>
                </a:solidFill>
              </a:rPr>
              <a:t>      - من خلال تطبيق على الحاسوب</a:t>
            </a:r>
          </a:p>
          <a:p>
            <a:r>
              <a:rPr lang="ar-MA" i="1" dirty="0" smtClean="0">
                <a:solidFill>
                  <a:srgbClr val="FFFF00"/>
                </a:solidFill>
              </a:rPr>
              <a:t>      - من خلال أحد البرمجيات</a:t>
            </a:r>
          </a:p>
          <a:p>
            <a:r>
              <a:rPr lang="ar-MA" i="1" dirty="0" smtClean="0">
                <a:solidFill>
                  <a:srgbClr val="FFFF00"/>
                </a:solidFill>
              </a:rPr>
              <a:t>      - من خلال قاعدة للبيانات الإحصائية</a:t>
            </a:r>
          </a:p>
          <a:p>
            <a:r>
              <a:rPr lang="fr-FR" dirty="0" smtClean="0"/>
              <a:t> CAPI</a:t>
            </a:r>
            <a:r>
              <a:rPr lang="ar-MA" dirty="0" smtClean="0"/>
              <a:t>- استخدام برمجيات المقابلات الشخصية بمساعدة الحاسوب </a:t>
            </a:r>
          </a:p>
          <a:p>
            <a:r>
              <a:rPr lang="fr-FR" dirty="0" smtClean="0"/>
              <a:t>CATI</a:t>
            </a:r>
            <a:r>
              <a:rPr lang="ar-MA" dirty="0" smtClean="0"/>
              <a:t>- استخدام برمجيات المقابلات الهاتفية بمساعدة الحاسوب  </a:t>
            </a:r>
          </a:p>
          <a:p>
            <a:r>
              <a:rPr lang="ar-MA" dirty="0" smtClean="0"/>
              <a:t>- استخدام برمجيات القراءة الآلية للوثائق والمستندات</a:t>
            </a:r>
          </a:p>
          <a:p>
            <a:endParaRPr lang="ar-MA" dirty="0" smtClean="0"/>
          </a:p>
          <a:p>
            <a:r>
              <a:rPr lang="ar-MA" dirty="0" smtClean="0"/>
              <a:t>        </a:t>
            </a: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t>تصفية البيانات وتنقيتها</a:t>
            </a:r>
            <a:br>
              <a:rPr lang="ar-MA" dirty="0" smtClean="0"/>
            </a:br>
            <a:endParaRPr lang="fr-FR" dirty="0"/>
          </a:p>
        </p:txBody>
      </p:sp>
      <p:sp>
        <p:nvSpPr>
          <p:cNvPr id="3" name="Sous-titre 2"/>
          <p:cNvSpPr>
            <a:spLocks noGrp="1"/>
          </p:cNvSpPr>
          <p:nvPr>
            <p:ph type="subTitle" idx="1"/>
          </p:nvPr>
        </p:nvSpPr>
        <p:spPr>
          <a:xfrm>
            <a:off x="533400" y="3000372"/>
            <a:ext cx="8182004" cy="1980764"/>
          </a:xfrm>
        </p:spPr>
        <p:txBody>
          <a:bodyPr/>
          <a:lstStyle/>
          <a:p>
            <a:r>
              <a:rPr lang="ar-MA" dirty="0" smtClean="0"/>
              <a:t>تجرى فحوصات مراقبة الجودة، عادة، أثناء تحرير البيانات وليس أثناء إدخالها</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642918"/>
            <a:ext cx="7929618" cy="1214446"/>
          </a:xfrm>
        </p:spPr>
        <p:txBody>
          <a:bodyPr>
            <a:normAutofit/>
          </a:bodyPr>
          <a:lstStyle/>
          <a:p>
            <a:r>
              <a:rPr lang="ar-MA" dirty="0" smtClean="0"/>
              <a:t>تدقيق البيانات</a:t>
            </a:r>
            <a:endParaRPr lang="fr-FR" dirty="0"/>
          </a:p>
        </p:txBody>
      </p:sp>
      <p:sp>
        <p:nvSpPr>
          <p:cNvPr id="3" name="Sous-titre 2"/>
          <p:cNvSpPr>
            <a:spLocks noGrp="1"/>
          </p:cNvSpPr>
          <p:nvPr>
            <p:ph type="subTitle" idx="1"/>
          </p:nvPr>
        </p:nvSpPr>
        <p:spPr>
          <a:xfrm>
            <a:off x="500034" y="2143116"/>
            <a:ext cx="8143932" cy="4357718"/>
          </a:xfrm>
        </p:spPr>
        <p:txBody>
          <a:bodyPr>
            <a:normAutofit fontScale="92500" lnSpcReduction="10000"/>
          </a:bodyPr>
          <a:lstStyle/>
          <a:p>
            <a:r>
              <a:rPr lang="ar-MA" dirty="0" smtClean="0"/>
              <a:t>هناك نوعين لتدقيق البيانات:</a:t>
            </a:r>
          </a:p>
          <a:p>
            <a:r>
              <a:rPr lang="ar-MA" dirty="0" smtClean="0"/>
              <a:t>      - تدقيق جزئي: </a:t>
            </a:r>
          </a:p>
          <a:p>
            <a:r>
              <a:rPr lang="ar-MA" dirty="0" smtClean="0"/>
              <a:t>         </a:t>
            </a:r>
            <a:r>
              <a:rPr lang="ar-MA" i="1" dirty="0" smtClean="0">
                <a:solidFill>
                  <a:srgbClr val="FFFF00"/>
                </a:solidFill>
              </a:rPr>
              <a:t>فحوصات المدى، فحوصات مقابل بيانات مرجعية، فحوصات النواقص، فحوصات التناسق وفحوصات مطبعية</a:t>
            </a:r>
            <a:br>
              <a:rPr lang="ar-MA" i="1" dirty="0" smtClean="0">
                <a:solidFill>
                  <a:srgbClr val="FFFF00"/>
                </a:solidFill>
              </a:rPr>
            </a:br>
            <a:endParaRPr lang="ar-MA" i="1" dirty="0" smtClean="0">
              <a:solidFill>
                <a:srgbClr val="FFFF00"/>
              </a:solidFill>
            </a:endParaRPr>
          </a:p>
          <a:p>
            <a:r>
              <a:rPr lang="ar-MA" dirty="0" smtClean="0"/>
              <a:t>      - تدقيق كلي، وهو يتكون من فحوصات للبيانات المجمعة من حيث تماسكها، بما في ذلك:</a:t>
            </a:r>
          </a:p>
          <a:p>
            <a:r>
              <a:rPr lang="ar-MA" i="1" dirty="0" smtClean="0">
                <a:solidFill>
                  <a:srgbClr val="FFFF00"/>
                </a:solidFill>
              </a:rPr>
              <a:t>         - اتساق التقديرات بمرور الزمن</a:t>
            </a:r>
          </a:p>
          <a:p>
            <a:r>
              <a:rPr lang="ar-MA" i="1" dirty="0" smtClean="0">
                <a:solidFill>
                  <a:srgbClr val="FFFF00"/>
                </a:solidFill>
              </a:rPr>
              <a:t>         - العلاقات بين المتغيرات المخرجة</a:t>
            </a:r>
          </a:p>
          <a:p>
            <a:r>
              <a:rPr lang="ar-MA" i="1" dirty="0" smtClean="0">
                <a:solidFill>
                  <a:srgbClr val="FFFF00"/>
                </a:solidFill>
              </a:rPr>
              <a:t>         - العلاقة بالبيانات المستقاة من مصدر آخر</a:t>
            </a:r>
          </a:p>
          <a:p>
            <a:r>
              <a:rPr lang="ar-MA" i="1" dirty="0" smtClean="0">
                <a:solidFill>
                  <a:srgbClr val="FFFF00"/>
                </a:solidFill>
              </a:rPr>
              <a:t>         - الالتزام بالقواعد المنطقية</a:t>
            </a:r>
          </a:p>
          <a:p>
            <a:endParaRPr lang="ar-MA"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1000108"/>
            <a:ext cx="7851648" cy="1200144"/>
          </a:xfrm>
        </p:spPr>
        <p:txBody>
          <a:bodyPr/>
          <a:lstStyle/>
          <a:p>
            <a:r>
              <a:rPr lang="ar-MA" dirty="0" smtClean="0"/>
              <a:t>معالجة الأخطاء </a:t>
            </a:r>
            <a:endParaRPr lang="fr-FR" dirty="0"/>
          </a:p>
        </p:txBody>
      </p:sp>
      <p:sp>
        <p:nvSpPr>
          <p:cNvPr id="3" name="Sous-titre 2"/>
          <p:cNvSpPr>
            <a:spLocks noGrp="1"/>
          </p:cNvSpPr>
          <p:nvPr>
            <p:ph type="subTitle" idx="1"/>
          </p:nvPr>
        </p:nvSpPr>
        <p:spPr>
          <a:xfrm>
            <a:off x="357158" y="2357430"/>
            <a:ext cx="8115174" cy="4000528"/>
          </a:xfrm>
        </p:spPr>
        <p:txBody>
          <a:bodyPr>
            <a:normAutofit fontScale="92500"/>
          </a:bodyPr>
          <a:lstStyle/>
          <a:p>
            <a:r>
              <a:rPr lang="ar-MA" dirty="0" smtClean="0"/>
              <a:t>- معالجة الأخطاء والبيانات غير المدققة</a:t>
            </a:r>
          </a:p>
          <a:p>
            <a:r>
              <a:rPr lang="ar-MA" dirty="0" smtClean="0"/>
              <a:t>- إجراء تحريات عن الأسباب (خاصة في حالة عدد كبير من الأخطاء)</a:t>
            </a:r>
          </a:p>
          <a:p>
            <a:r>
              <a:rPr lang="ar-MA" dirty="0" smtClean="0"/>
              <a:t>- من المفيد التمييز بين الأخطاء الحاسمة وغير الحاسمة في التدقيق</a:t>
            </a:r>
          </a:p>
          <a:p>
            <a:r>
              <a:rPr lang="ar-MA" dirty="0" smtClean="0"/>
              <a:t>- يتعين إزالة الأخطاء الحاسمة قبل إدراج سجلات البيانات المعيبة في أي جدول من الجداول النهائية للنتائج</a:t>
            </a:r>
          </a:p>
          <a:p>
            <a:r>
              <a:rPr lang="ar-MA" dirty="0" smtClean="0"/>
              <a:t>- تتم معالجة الأخطاء بتعديل القيم المسببة لها أو إسقاط السجلات المعيبة التي لا يمكن إصلاحها</a:t>
            </a:r>
          </a:p>
          <a:p>
            <a:r>
              <a:rPr lang="ar-MA" dirty="0" smtClean="0"/>
              <a:t>- هناك مبدأ أساسي يتمثل في أهمية فهم مصادر الخطأ بحيث يمكن التقليص منها</a:t>
            </a:r>
          </a:p>
          <a:p>
            <a:r>
              <a:rPr lang="ar-MA" dirty="0" smtClean="0"/>
              <a:t>- في حالة المسوح هناك أخطاء المعاينة والأخطاء غير المتعلقة بالمعاينة</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7158" y="1000108"/>
            <a:ext cx="8358246" cy="1428760"/>
          </a:xfrm>
        </p:spPr>
        <p:txBody>
          <a:bodyPr/>
          <a:lstStyle/>
          <a:p>
            <a:r>
              <a:rPr lang="ar-MA" dirty="0" smtClean="0"/>
              <a:t>معالجة للبيانات الناقصة</a:t>
            </a:r>
          </a:p>
        </p:txBody>
      </p:sp>
      <p:sp>
        <p:nvSpPr>
          <p:cNvPr id="3" name="Sous-titre 2"/>
          <p:cNvSpPr>
            <a:spLocks noGrp="1"/>
          </p:cNvSpPr>
          <p:nvPr>
            <p:ph type="subTitle" idx="1"/>
          </p:nvPr>
        </p:nvSpPr>
        <p:spPr>
          <a:xfrm>
            <a:off x="285720" y="2643182"/>
            <a:ext cx="8501122" cy="3429024"/>
          </a:xfrm>
        </p:spPr>
        <p:txBody>
          <a:bodyPr>
            <a:normAutofit/>
          </a:bodyPr>
          <a:lstStyle/>
          <a:p>
            <a:r>
              <a:rPr lang="ar-MA" dirty="0" smtClean="0"/>
              <a:t>- هناك نوعين للبيانات الناقصة:</a:t>
            </a:r>
          </a:p>
          <a:p>
            <a:r>
              <a:rPr lang="ar-MA" dirty="0" smtClean="0"/>
              <a:t>    </a:t>
            </a:r>
            <a:r>
              <a:rPr lang="ar-MA" i="1" dirty="0" smtClean="0">
                <a:solidFill>
                  <a:srgbClr val="FFFF00"/>
                </a:solidFill>
              </a:rPr>
              <a:t>- نتيجة عدم الرد الكلي</a:t>
            </a:r>
          </a:p>
          <a:p>
            <a:r>
              <a:rPr lang="ar-MA" i="1" dirty="0" smtClean="0">
                <a:solidFill>
                  <a:srgbClr val="FFFF00"/>
                </a:solidFill>
              </a:rPr>
              <a:t>    - نتيجة عدم الرد الجزئي</a:t>
            </a:r>
          </a:p>
          <a:p>
            <a:r>
              <a:rPr lang="ar-MA" dirty="0" smtClean="0"/>
              <a:t>- في كثير من الحالات يتم عمل تقديرات لعدم الرد أو ما يطلق عليه بالاستكمال</a:t>
            </a:r>
          </a:p>
          <a:p>
            <a:r>
              <a:rPr lang="ar-MA" dirty="0" smtClean="0"/>
              <a:t>- هناك عدة تقنيات لاستكمال العناصر الناقصة</a:t>
            </a:r>
          </a:p>
          <a:p>
            <a:r>
              <a:rPr lang="ar-MA" dirty="0" smtClean="0"/>
              <a:t>- يتم إعادة </a:t>
            </a:r>
            <a:r>
              <a:rPr lang="ar-MA" dirty="0" err="1" smtClean="0"/>
              <a:t>توزين</a:t>
            </a:r>
            <a:r>
              <a:rPr lang="ar-MA" dirty="0" smtClean="0"/>
              <a:t> بيانات العينة بمعنى يتم إعادة ضبط أوزان وحدات العينة بعد إقصاء وحدات عدم الرد</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142984"/>
            <a:ext cx="8182004" cy="1143008"/>
          </a:xfrm>
        </p:spPr>
        <p:txBody>
          <a:bodyPr/>
          <a:lstStyle/>
          <a:p>
            <a:r>
              <a:rPr lang="ar-MA" dirty="0" smtClean="0"/>
              <a:t>معالجة للوحدات غير المصنفة في مكانها</a:t>
            </a:r>
          </a:p>
        </p:txBody>
      </p:sp>
      <p:sp>
        <p:nvSpPr>
          <p:cNvPr id="3" name="Sous-titre 2"/>
          <p:cNvSpPr>
            <a:spLocks noGrp="1"/>
          </p:cNvSpPr>
          <p:nvPr>
            <p:ph type="subTitle" idx="1"/>
          </p:nvPr>
        </p:nvSpPr>
        <p:spPr>
          <a:xfrm>
            <a:off x="533400" y="2786058"/>
            <a:ext cx="8110566" cy="2786082"/>
          </a:xfrm>
        </p:spPr>
        <p:txBody>
          <a:bodyPr>
            <a:normAutofit/>
          </a:bodyPr>
          <a:lstStyle/>
          <a:p>
            <a:r>
              <a:rPr lang="ar-MA" dirty="0" smtClean="0"/>
              <a:t>- تنقية وتصفية إطار المعاينة من هذه الوحدات</a:t>
            </a:r>
          </a:p>
          <a:p>
            <a:r>
              <a:rPr lang="ar-MA" dirty="0" smtClean="0"/>
              <a:t>- إعادة ضبط أوزان وحدات العينة</a:t>
            </a:r>
          </a:p>
          <a:p>
            <a:r>
              <a:rPr lang="ar-MA" dirty="0" smtClean="0"/>
              <a:t>- إعادة تقدير حجم الطبقات في العينة</a:t>
            </a:r>
          </a:p>
          <a:p>
            <a:r>
              <a:rPr lang="ar-MA" dirty="0" smtClean="0"/>
              <a:t>- الحل الأمثل يكون في التحديث الدوري لسجلات الوحدات التي تستخدم كإطار للمعاينة عند تهيئ للمسوح</a:t>
            </a:r>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000108"/>
            <a:ext cx="8072494" cy="1271582"/>
          </a:xfrm>
        </p:spPr>
        <p:txBody>
          <a:bodyPr/>
          <a:lstStyle/>
          <a:p>
            <a:r>
              <a:rPr lang="ar-MA" dirty="0" smtClean="0"/>
              <a:t>تهيئ الإحصائيات واستخراج الجداول</a:t>
            </a:r>
          </a:p>
        </p:txBody>
      </p:sp>
      <p:sp>
        <p:nvSpPr>
          <p:cNvPr id="3" name="Sous-titre 2"/>
          <p:cNvSpPr>
            <a:spLocks noGrp="1"/>
          </p:cNvSpPr>
          <p:nvPr>
            <p:ph type="subTitle" idx="1"/>
          </p:nvPr>
        </p:nvSpPr>
        <p:spPr>
          <a:xfrm>
            <a:off x="285720" y="3143248"/>
            <a:ext cx="8643998" cy="2857520"/>
          </a:xfrm>
        </p:spPr>
        <p:txBody>
          <a:bodyPr>
            <a:normAutofit/>
          </a:bodyPr>
          <a:lstStyle/>
          <a:p>
            <a:r>
              <a:rPr lang="ar-MA" dirty="0" smtClean="0"/>
              <a:t>- يتم إعداد الجداول حسب طبيعة الاستعمال وحسب المستعمل</a:t>
            </a:r>
          </a:p>
          <a:p>
            <a:r>
              <a:rPr lang="ar-MA" dirty="0" smtClean="0"/>
              <a:t>- يجب أن تكون الإحصائيات والجداول المكونة منها واضحة وسهلة القراءة والفهم</a:t>
            </a:r>
          </a:p>
          <a:p>
            <a:r>
              <a:rPr lang="ar-MA" dirty="0" smtClean="0"/>
              <a:t>- يجب تقديم الإحصائيات بأعداد الوحدات</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l"/>
            <a:r>
              <a:rPr lang="ar-MA" dirty="0" smtClean="0"/>
              <a:t>مقدمة</a:t>
            </a:r>
            <a:br>
              <a:rPr lang="ar-MA" dirty="0" smtClean="0"/>
            </a:br>
            <a:r>
              <a:rPr lang="ar-MA" dirty="0" smtClean="0"/>
              <a:t>الإطار العام</a:t>
            </a:r>
            <a:endParaRPr lang="fr-FR" dirty="0"/>
          </a:p>
        </p:txBody>
      </p:sp>
      <p:sp>
        <p:nvSpPr>
          <p:cNvPr id="3" name="Sous-titre 2"/>
          <p:cNvSpPr>
            <a:spLocks noGrp="1"/>
          </p:cNvSpPr>
          <p:nvPr>
            <p:ph type="subTitle" idx="1"/>
          </p:nvPr>
        </p:nvSpPr>
        <p:spPr>
          <a:xfrm>
            <a:off x="785786" y="3214686"/>
            <a:ext cx="7683434" cy="2428892"/>
          </a:xfrm>
        </p:spPr>
        <p:txBody>
          <a:bodyPr>
            <a:normAutofit fontScale="92500" lnSpcReduction="20000"/>
          </a:bodyPr>
          <a:lstStyle/>
          <a:p>
            <a:r>
              <a:rPr lang="ar-MA" dirty="0" smtClean="0"/>
              <a:t>- أهمية قطاع الاتصالات المتزايدة خلال السنوات الأخيرة</a:t>
            </a:r>
          </a:p>
          <a:p>
            <a:r>
              <a:rPr lang="ar-MA" dirty="0" smtClean="0"/>
              <a:t>- دوره</a:t>
            </a:r>
          </a:p>
          <a:p>
            <a:r>
              <a:rPr lang="ar-MA" dirty="0" smtClean="0"/>
              <a:t>- التحولات الاقتصادية</a:t>
            </a:r>
          </a:p>
          <a:p>
            <a:r>
              <a:rPr lang="ar-MA" dirty="0" smtClean="0"/>
              <a:t>- تطوره</a:t>
            </a:r>
            <a:endParaRPr lang="fr-FR" dirty="0" smtClean="0"/>
          </a:p>
          <a:p>
            <a:r>
              <a:rPr lang="ar-MA" dirty="0" smtClean="0"/>
              <a:t>- بيانات ومؤشرات للاتصالات في خدمة القرارات السياسية والاقتصادية</a:t>
            </a:r>
          </a:p>
          <a:p>
            <a:r>
              <a:rPr lang="ar-MA" dirty="0" smtClean="0"/>
              <a:t>- الشراكة المعنية بقياس تكنولوجيا المعلومات والاتصالات</a:t>
            </a:r>
          </a:p>
          <a:p>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928670"/>
            <a:ext cx="7851648" cy="1500198"/>
          </a:xfrm>
        </p:spPr>
        <p:txBody>
          <a:bodyPr>
            <a:normAutofit/>
          </a:bodyPr>
          <a:lstStyle/>
          <a:p>
            <a:r>
              <a:rPr lang="ar-MA" dirty="0" smtClean="0"/>
              <a:t>حساب المؤشرات</a:t>
            </a:r>
            <a:endParaRPr lang="fr-FR" dirty="0"/>
          </a:p>
        </p:txBody>
      </p:sp>
      <p:sp>
        <p:nvSpPr>
          <p:cNvPr id="3" name="Sous-titre 2"/>
          <p:cNvSpPr>
            <a:spLocks noGrp="1"/>
          </p:cNvSpPr>
          <p:nvPr>
            <p:ph type="subTitle" idx="1"/>
          </p:nvPr>
        </p:nvSpPr>
        <p:spPr>
          <a:xfrm>
            <a:off x="571472" y="3286124"/>
            <a:ext cx="8215370" cy="2571768"/>
          </a:xfrm>
        </p:spPr>
        <p:txBody>
          <a:bodyPr/>
          <a:lstStyle/>
          <a:p>
            <a:r>
              <a:rPr lang="ar-MA" dirty="0" smtClean="0"/>
              <a:t>- غالبية المؤشرات هي بيانات تناسبية</a:t>
            </a:r>
          </a:p>
          <a:p>
            <a:r>
              <a:rPr lang="ar-MA" dirty="0" smtClean="0"/>
              <a:t>- ضرورة توضيح الطريقة المستعملة في إنتاج مؤشر معين</a:t>
            </a:r>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857232"/>
            <a:ext cx="7851648" cy="1357322"/>
          </a:xfrm>
        </p:spPr>
        <p:txBody>
          <a:bodyPr/>
          <a:lstStyle/>
          <a:p>
            <a:r>
              <a:rPr lang="ar-MA" dirty="0" smtClean="0"/>
              <a:t>جودة البيانات</a:t>
            </a:r>
            <a:endParaRPr lang="fr-FR" dirty="0"/>
          </a:p>
        </p:txBody>
      </p:sp>
      <p:sp>
        <p:nvSpPr>
          <p:cNvPr id="3" name="Sous-titre 2"/>
          <p:cNvSpPr>
            <a:spLocks noGrp="1"/>
          </p:cNvSpPr>
          <p:nvPr>
            <p:ph type="subTitle" idx="1"/>
          </p:nvPr>
        </p:nvSpPr>
        <p:spPr>
          <a:xfrm>
            <a:off x="428596" y="2643182"/>
            <a:ext cx="8358246" cy="3286148"/>
          </a:xfrm>
        </p:spPr>
        <p:txBody>
          <a:bodyPr>
            <a:normAutofit fontScale="92500" lnSpcReduction="10000"/>
          </a:bodyPr>
          <a:lstStyle/>
          <a:p>
            <a:r>
              <a:rPr lang="ar-MA" dirty="0" smtClean="0"/>
              <a:t>- يجب أن يكون الهدف لدى أي إحصائي هو تحقيق مستوى عال من جودة البيانات</a:t>
            </a:r>
          </a:p>
          <a:p>
            <a:r>
              <a:rPr lang="ar-MA" dirty="0" smtClean="0"/>
              <a:t>- تملك الأجهزة الإحصائية الجيدة ثقافة كبيرة بشأن جودة البيانات لا تمكنها من إنتاج بيانات عالية الجودة فحسب، بل تضفي أيضا المصداقية على هذه البيانات</a:t>
            </a:r>
          </a:p>
          <a:p>
            <a:r>
              <a:rPr lang="ar-MA" dirty="0" smtClean="0"/>
              <a:t>- يجب أن تكون اعتبارات جودة البيانات سائدة في كل مراحل أية عملية إحصائية</a:t>
            </a:r>
          </a:p>
          <a:p>
            <a:r>
              <a:rPr lang="ar-MA" dirty="0" smtClean="0"/>
              <a:t>- يمكن النظر إلى جودة البيانات بالنسبة إلى العديد من الأبعاد أو المعايير (مثلا مدى ارتباطها وعلاقتها والدقة ، الاستدامة، السرعة، الوضوح، قابلية المقارنة ...)</a:t>
            </a:r>
          </a:p>
          <a:p>
            <a:r>
              <a:rPr lang="ar-MA" dirty="0" smtClean="0"/>
              <a:t>- من بين عناصر جودة البيانات وتقييمها ، التوثيق الجيد لعمليات وإجراءات المسوح (وصف مسبق للتكاليف، المنهجيات،  الإجراءات...)</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642918"/>
            <a:ext cx="8065962" cy="1285884"/>
          </a:xfrm>
        </p:spPr>
        <p:txBody>
          <a:bodyPr/>
          <a:lstStyle/>
          <a:p>
            <a:r>
              <a:rPr lang="ar-MA" dirty="0" smtClean="0"/>
              <a:t>التقييم</a:t>
            </a:r>
            <a:endParaRPr lang="fr-FR" dirty="0"/>
          </a:p>
        </p:txBody>
      </p:sp>
      <p:sp>
        <p:nvSpPr>
          <p:cNvPr id="3" name="Sous-titre 2"/>
          <p:cNvSpPr>
            <a:spLocks noGrp="1"/>
          </p:cNvSpPr>
          <p:nvPr>
            <p:ph type="subTitle" idx="1"/>
          </p:nvPr>
        </p:nvSpPr>
        <p:spPr>
          <a:xfrm>
            <a:off x="428596" y="2214554"/>
            <a:ext cx="8215370" cy="3786214"/>
          </a:xfrm>
        </p:spPr>
        <p:txBody>
          <a:bodyPr>
            <a:normAutofit/>
          </a:bodyPr>
          <a:lstStyle/>
          <a:p>
            <a:r>
              <a:rPr lang="ar-MA" dirty="0" smtClean="0"/>
              <a:t>- توثيق أي تغييرات تطرأ على تصميم العينة أثناء المرحلة الميدانية، بحيث تعكس التغييرات والتعديلات:</a:t>
            </a:r>
          </a:p>
          <a:p>
            <a:r>
              <a:rPr lang="ar-MA" dirty="0" smtClean="0"/>
              <a:t>     </a:t>
            </a:r>
            <a:r>
              <a:rPr lang="ar-MA" i="1" dirty="0" smtClean="0">
                <a:solidFill>
                  <a:srgbClr val="FFFF00"/>
                </a:solidFill>
              </a:rPr>
              <a:t>يفيد من أجل التعديلات اللاحقة وبوجه خاص عند تصميم مسوح مستقبلية</a:t>
            </a:r>
          </a:p>
          <a:p>
            <a:r>
              <a:rPr lang="ar-MA" dirty="0" smtClean="0"/>
              <a:t>- بعد انتهاء المسح، ينبغي أن تشرح وثائق أخرى عملية جمع البيانات وبياناته الوصفية وعرضها.</a:t>
            </a:r>
          </a:p>
          <a:p>
            <a:r>
              <a:rPr lang="ar-MA" dirty="0" smtClean="0"/>
              <a:t>- يمكن لخبرات جميع العاملين في المسح، بما في ذلك المستجوبين والقائمين على إدخال البيانات، أن تشكل إضافات هامة جدا لعملية تقييم المسح وينبغي الحصول عليها بعد الانتهاء من المسح بوقت قصير.</a:t>
            </a:r>
          </a:p>
          <a:p>
            <a:endParaRPr lang="ar-MA" dirty="0" smtClean="0"/>
          </a:p>
          <a:p>
            <a:endParaRPr lang="fr-FR" dirty="0" smtClean="0"/>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57232"/>
            <a:ext cx="7851648" cy="1285884"/>
          </a:xfrm>
        </p:spPr>
        <p:txBody>
          <a:bodyPr/>
          <a:lstStyle/>
          <a:p>
            <a:r>
              <a:rPr lang="ar-MA" dirty="0" smtClean="0"/>
              <a:t>النشر</a:t>
            </a:r>
            <a:endParaRPr lang="fr-FR" dirty="0"/>
          </a:p>
        </p:txBody>
      </p:sp>
      <p:sp>
        <p:nvSpPr>
          <p:cNvPr id="3" name="Sous-titre 2"/>
          <p:cNvSpPr>
            <a:spLocks noGrp="1"/>
          </p:cNvSpPr>
          <p:nvPr>
            <p:ph type="subTitle" idx="1"/>
          </p:nvPr>
        </p:nvSpPr>
        <p:spPr>
          <a:xfrm>
            <a:off x="357158" y="2428868"/>
            <a:ext cx="8358246" cy="3357586"/>
          </a:xfrm>
        </p:spPr>
        <p:txBody>
          <a:bodyPr>
            <a:normAutofit fontScale="85000" lnSpcReduction="20000"/>
          </a:bodyPr>
          <a:lstStyle/>
          <a:p>
            <a:r>
              <a:rPr lang="ar-MA" dirty="0" smtClean="0"/>
              <a:t>- يمكن إصدار البيانات في أنساق مختلفة، منها:</a:t>
            </a:r>
          </a:p>
          <a:p>
            <a:r>
              <a:rPr lang="ar-MA" dirty="0" smtClean="0"/>
              <a:t>        - نشرات ورقية ، ملخصات أو نشرات صحفية</a:t>
            </a:r>
          </a:p>
          <a:p>
            <a:r>
              <a:rPr lang="ar-MA" dirty="0" smtClean="0"/>
              <a:t>        - نشرات إلكترونية على الويب (في شكل ملفات مثلا أو نشرات أو ملخصات أو نشرات صحفية)</a:t>
            </a:r>
          </a:p>
          <a:p>
            <a:r>
              <a:rPr lang="fr-FR" dirty="0" smtClean="0"/>
              <a:t> </a:t>
            </a:r>
            <a:r>
              <a:rPr lang="ar-MA" dirty="0" smtClean="0"/>
              <a:t>مدمجة</a:t>
            </a:r>
            <a:r>
              <a:rPr lang="fr-FR" dirty="0" smtClean="0"/>
              <a:t>  </a:t>
            </a:r>
            <a:r>
              <a:rPr lang="ar-MA" dirty="0" smtClean="0"/>
              <a:t>        - جداول على مواقع الويب أو أقراص</a:t>
            </a:r>
          </a:p>
          <a:p>
            <a:r>
              <a:rPr lang="ar-MA" dirty="0" smtClean="0"/>
              <a:t>- يمكن تقديم البيانات بالمجان أو نظير رسوم أو الاثنين معا </a:t>
            </a:r>
          </a:p>
          <a:p>
            <a:r>
              <a:rPr lang="ar-MA" dirty="0" smtClean="0"/>
              <a:t>- لا يتم نشر البيانات غير موثوق </a:t>
            </a:r>
            <a:r>
              <a:rPr lang="ar-MA" dirty="0" err="1" smtClean="0"/>
              <a:t>بها</a:t>
            </a:r>
            <a:r>
              <a:rPr lang="ar-MA" dirty="0" smtClean="0"/>
              <a:t>: ينبغي إسقاطها</a:t>
            </a:r>
          </a:p>
          <a:p>
            <a:pPr>
              <a:buFontTx/>
              <a:buChar char="-"/>
            </a:pPr>
            <a:r>
              <a:rPr lang="ar-MA" dirty="0" smtClean="0"/>
              <a:t>- يجب وضع </a:t>
            </a:r>
            <a:r>
              <a:rPr lang="ar-MA" dirty="0" err="1" smtClean="0"/>
              <a:t>رزنامة</a:t>
            </a:r>
            <a:r>
              <a:rPr lang="ar-MA" dirty="0" smtClean="0"/>
              <a:t> /جدول زمني للنشر: شهري، فصلي، نصف سنوي وسنوي</a:t>
            </a:r>
          </a:p>
          <a:p>
            <a:pPr>
              <a:buFontTx/>
              <a:buChar char="-"/>
            </a:pPr>
            <a:r>
              <a:rPr lang="ar-MA" dirty="0" smtClean="0"/>
              <a:t>- يجب احترام مواعيد نشر الإحصائيات: يتم قبول ولوج الدول إلى المعايير الخاصة لنشر المعلومات الإحصائية لصندوق النقد الدولي</a:t>
            </a:r>
            <a:endParaRPr lang="fr-FR"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1000108"/>
            <a:ext cx="7851648" cy="1214446"/>
          </a:xfrm>
        </p:spPr>
        <p:txBody>
          <a:bodyPr/>
          <a:lstStyle/>
          <a:p>
            <a:r>
              <a:rPr lang="ar-MA" dirty="0" smtClean="0"/>
              <a:t>البيانات الوصفية</a:t>
            </a:r>
            <a:endParaRPr lang="fr-FR" dirty="0"/>
          </a:p>
        </p:txBody>
      </p:sp>
      <p:sp>
        <p:nvSpPr>
          <p:cNvPr id="3" name="Sous-titre 2"/>
          <p:cNvSpPr>
            <a:spLocks noGrp="1"/>
          </p:cNvSpPr>
          <p:nvPr>
            <p:ph type="subTitle" idx="1"/>
          </p:nvPr>
        </p:nvSpPr>
        <p:spPr>
          <a:xfrm>
            <a:off x="500034" y="2643182"/>
            <a:ext cx="8215370" cy="3286148"/>
          </a:xfrm>
        </p:spPr>
        <p:txBody>
          <a:bodyPr>
            <a:normAutofit lnSpcReduction="10000"/>
          </a:bodyPr>
          <a:lstStyle/>
          <a:p>
            <a:r>
              <a:rPr lang="ar-MA" dirty="0" smtClean="0"/>
              <a:t>- من المهم أن نقوم بإدراج البيانات الوصفية ذات الصلة ضمن المنتج الإحصائي المنشور</a:t>
            </a:r>
          </a:p>
          <a:p>
            <a:r>
              <a:rPr lang="ar-MA" dirty="0" smtClean="0"/>
              <a:t>- تشمل هذه البيانات معلومات عن جودة البيانات التي يمكن النظر إليها انطلاقا من أبعاد ومعايير متعددة</a:t>
            </a:r>
          </a:p>
          <a:p>
            <a:r>
              <a:rPr lang="ar-MA" dirty="0" smtClean="0"/>
              <a:t>- ينبغي التأكيد على القيود المتعلقة ببيانات المسح وإبراز حقيقة أن البيانات جمعت من عينة من الوحدات وإلى احتمال وجود أخطاء غير متعلقة بالمعاينة</a:t>
            </a:r>
          </a:p>
          <a:p>
            <a:r>
              <a:rPr lang="ar-MA" dirty="0" smtClean="0"/>
              <a:t>-ينبغي أيضا شرح أي عدم للتوافق في السلاسل الزمنية: مثلا الإشارة إلى أنه </a:t>
            </a:r>
            <a:r>
              <a:rPr lang="ar-MA" dirty="0" err="1" smtClean="0"/>
              <a:t>لاينبغي</a:t>
            </a:r>
            <a:r>
              <a:rPr lang="ar-MA" dirty="0" smtClean="0"/>
              <a:t> مقارنة هذه النتائج مع نتائج مسوح سابقة لاختلاف المنهجية مثلا</a:t>
            </a:r>
          </a:p>
          <a:p>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57232"/>
            <a:ext cx="8110566" cy="1828800"/>
          </a:xfrm>
        </p:spPr>
        <p:txBody>
          <a:bodyPr/>
          <a:lstStyle/>
          <a:p>
            <a:r>
              <a:rPr lang="ar-MA" dirty="0" smtClean="0"/>
              <a:t>أمثلة </a:t>
            </a:r>
            <a:br>
              <a:rPr lang="ar-MA" dirty="0" smtClean="0"/>
            </a:br>
            <a:r>
              <a:rPr lang="ar-MA" dirty="0" smtClean="0"/>
              <a:t>على المستوى الدولي</a:t>
            </a:r>
            <a:endParaRPr lang="fr-FR" dirty="0"/>
          </a:p>
        </p:txBody>
      </p:sp>
      <p:sp>
        <p:nvSpPr>
          <p:cNvPr id="3" name="Sous-titre 2"/>
          <p:cNvSpPr>
            <a:spLocks noGrp="1"/>
          </p:cNvSpPr>
          <p:nvPr>
            <p:ph type="subTitle" idx="1"/>
          </p:nvPr>
        </p:nvSpPr>
        <p:spPr>
          <a:xfrm>
            <a:off x="533400" y="3228536"/>
            <a:ext cx="7854696" cy="2915108"/>
          </a:xfrm>
        </p:spPr>
        <p:txBody>
          <a:bodyPr>
            <a:normAutofit fontScale="92500" lnSpcReduction="10000"/>
          </a:bodyPr>
          <a:lstStyle/>
          <a:p>
            <a:r>
              <a:rPr lang="ar-MA" dirty="0" smtClean="0"/>
              <a:t>- الاتحاد الدولي للاتصالات</a:t>
            </a:r>
          </a:p>
          <a:p>
            <a:r>
              <a:rPr lang="fr-FR" dirty="0" smtClean="0">
                <a:hlinkClick r:id="rId2"/>
              </a:rPr>
              <a:t>www.itu.int/ITU-D/ict/index.html</a:t>
            </a:r>
            <a:endParaRPr lang="ar-MA" dirty="0" smtClean="0"/>
          </a:p>
          <a:p>
            <a:r>
              <a:rPr lang="ar-MA" dirty="0" smtClean="0"/>
              <a:t>- مؤتمر </a:t>
            </a:r>
            <a:r>
              <a:rPr lang="ar-MA" dirty="0" smtClean="0"/>
              <a:t>الأمم المتحدة للتجارة والتنمية (</a:t>
            </a:r>
            <a:r>
              <a:rPr lang="ar-MA" dirty="0" err="1" smtClean="0"/>
              <a:t>اليونكتاد</a:t>
            </a:r>
            <a:r>
              <a:rPr lang="ar-MA" dirty="0" smtClean="0"/>
              <a:t>)</a:t>
            </a:r>
          </a:p>
          <a:p>
            <a:r>
              <a:rPr lang="fr-FR" dirty="0" smtClean="0">
                <a:hlinkClick r:id="rId3"/>
              </a:rPr>
              <a:t>www.unctad.org</a:t>
            </a:r>
            <a:endParaRPr lang="fr-FR" dirty="0" smtClean="0"/>
          </a:p>
          <a:p>
            <a:pPr>
              <a:buFontTx/>
              <a:buChar char="-"/>
            </a:pPr>
            <a:r>
              <a:rPr lang="ar-MA" dirty="0" smtClean="0"/>
              <a:t>مكتب الإحصاءات للاتحاد الأوروبي(</a:t>
            </a:r>
            <a:r>
              <a:rPr lang="ar-MA" dirty="0" err="1" smtClean="0"/>
              <a:t>اليوروستات</a:t>
            </a:r>
            <a:r>
              <a:rPr lang="ar-MA" dirty="0" smtClean="0"/>
              <a:t>)</a:t>
            </a:r>
          </a:p>
          <a:p>
            <a:pPr>
              <a:buFontTx/>
              <a:buChar char="-"/>
            </a:pPr>
            <a:r>
              <a:rPr lang="fr-FR" dirty="0" smtClean="0">
                <a:hlinkClick r:id="rId4"/>
              </a:rPr>
              <a:t>http://epp.eurostat.ec.europa.eu/portal/page/portal/statistics/themes</a:t>
            </a:r>
            <a:endParaRPr lang="ar-MA"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928670"/>
            <a:ext cx="7851648" cy="1285884"/>
          </a:xfrm>
        </p:spPr>
        <p:txBody>
          <a:bodyPr/>
          <a:lstStyle/>
          <a:p>
            <a:r>
              <a:rPr lang="ar-MA" dirty="0" smtClean="0"/>
              <a:t>المراجع</a:t>
            </a:r>
            <a:endParaRPr lang="fr-FR" dirty="0"/>
          </a:p>
        </p:txBody>
      </p:sp>
      <p:sp>
        <p:nvSpPr>
          <p:cNvPr id="3" name="Sous-titre 2"/>
          <p:cNvSpPr>
            <a:spLocks noGrp="1"/>
          </p:cNvSpPr>
          <p:nvPr>
            <p:ph type="subTitle" idx="1"/>
          </p:nvPr>
        </p:nvSpPr>
        <p:spPr>
          <a:xfrm>
            <a:off x="428596" y="2643182"/>
            <a:ext cx="8358246" cy="3214710"/>
          </a:xfrm>
        </p:spPr>
        <p:txBody>
          <a:bodyPr>
            <a:normAutofit/>
          </a:bodyPr>
          <a:lstStyle/>
          <a:p>
            <a:r>
              <a:rPr lang="ar-MA" dirty="0" smtClean="0"/>
              <a:t>- الاتحاد الدولي للاتصالات: </a:t>
            </a:r>
            <a:r>
              <a:rPr lang="ar-MA" i="1" dirty="0" smtClean="0">
                <a:solidFill>
                  <a:srgbClr val="FFFF00"/>
                </a:solidFill>
              </a:rPr>
              <a:t>دليل  قياس نفاذ الأسر والأفراد إلى تكنولوجيا المعلومات والاتصالات واستعمالها</a:t>
            </a:r>
          </a:p>
          <a:p>
            <a:r>
              <a:rPr lang="ar-MA" dirty="0" smtClean="0"/>
              <a:t>- مؤتمر الأمم المتحدة للتجارة والتنمية : </a:t>
            </a:r>
            <a:r>
              <a:rPr lang="ar-MA" i="1" dirty="0" smtClean="0">
                <a:solidFill>
                  <a:srgbClr val="FFFF00"/>
                </a:solidFill>
              </a:rPr>
              <a:t>دليل إنتاج إحصائيات حول مجتمع المعلومات</a:t>
            </a:r>
          </a:p>
          <a:p>
            <a:r>
              <a:rPr lang="ar-MA" dirty="0" smtClean="0"/>
              <a:t>- الشراكة المعنية بقياس تكنولوجيا المعلومات والاتصالات لأغراض التنمية: </a:t>
            </a:r>
            <a:r>
              <a:rPr lang="ar-MA" i="1" dirty="0" smtClean="0">
                <a:solidFill>
                  <a:srgbClr val="FFFF00"/>
                </a:solidFill>
              </a:rPr>
              <a:t>القائمة الأساسية بمؤشرات تكنولوجيا المعلومات والاتصالات</a:t>
            </a:r>
          </a:p>
          <a:p>
            <a:r>
              <a:rPr lang="ar-MA" dirty="0" smtClean="0"/>
              <a:t> </a:t>
            </a:r>
          </a:p>
          <a:p>
            <a:endParaRPr lang="ar-MA" dirty="0" smtClean="0"/>
          </a:p>
          <a:p>
            <a:endParaRPr lang="ar-MA" dirty="0" smtClean="0"/>
          </a:p>
          <a:p>
            <a:endParaRPr lang="fr-F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1214422"/>
            <a:ext cx="7851648" cy="5000660"/>
          </a:xfrm>
        </p:spPr>
        <p:txBody>
          <a:bodyPr>
            <a:noAutofit/>
          </a:bodyPr>
          <a:lstStyle/>
          <a:p>
            <a:pPr algn="ctr"/>
            <a:r>
              <a:rPr lang="ar-MA" sz="4000" dirty="0" err="1" smtClean="0">
                <a:solidFill>
                  <a:schemeClr val="tx1"/>
                </a:solidFill>
              </a:rPr>
              <a:t>بـــــوعـــزة</a:t>
            </a:r>
            <a:r>
              <a:rPr lang="ar-MA" sz="4000" dirty="0" smtClean="0">
                <a:solidFill>
                  <a:schemeClr val="tx1"/>
                </a:solidFill>
              </a:rPr>
              <a:t> </a:t>
            </a:r>
            <a:r>
              <a:rPr lang="ar-MA" sz="4000" dirty="0" err="1" smtClean="0">
                <a:solidFill>
                  <a:schemeClr val="tx1"/>
                </a:solidFill>
              </a:rPr>
              <a:t>بــــــــــوشخــــــــــــار</a:t>
            </a:r>
            <a:r>
              <a:rPr lang="ar-MA" sz="2800" dirty="0" smtClean="0">
                <a:solidFill>
                  <a:schemeClr val="tx1"/>
                </a:solidFill>
              </a:rPr>
              <a:t/>
            </a:r>
            <a:br>
              <a:rPr lang="ar-MA" sz="2800" dirty="0" smtClean="0">
                <a:solidFill>
                  <a:schemeClr val="tx1"/>
                </a:solidFill>
              </a:rPr>
            </a:br>
            <a:r>
              <a:rPr lang="ar-MA" sz="2800" dirty="0" smtClean="0">
                <a:solidFill>
                  <a:schemeClr val="tx1"/>
                </a:solidFill>
              </a:rPr>
              <a:t>إحصائيات قطاعات النقل، البريد وتكنولوجيا المعلومات والاتصالات</a:t>
            </a:r>
            <a:br>
              <a:rPr lang="ar-MA" sz="2800" dirty="0" smtClean="0">
                <a:solidFill>
                  <a:schemeClr val="tx1"/>
                </a:solidFill>
              </a:rPr>
            </a:br>
            <a:r>
              <a:rPr lang="ar-MA" sz="2800" dirty="0" smtClean="0">
                <a:solidFill>
                  <a:schemeClr val="tx1"/>
                </a:solidFill>
              </a:rPr>
              <a:t>مديرية الإحصاء</a:t>
            </a:r>
            <a:br>
              <a:rPr lang="ar-MA" sz="2800" dirty="0" smtClean="0">
                <a:solidFill>
                  <a:schemeClr val="tx1"/>
                </a:solidFill>
              </a:rPr>
            </a:br>
            <a:r>
              <a:rPr lang="ar-MA" sz="2800" dirty="0" smtClean="0">
                <a:solidFill>
                  <a:schemeClr val="tx1"/>
                </a:solidFill>
              </a:rPr>
              <a:t>المندوبية السامية للتخطيط</a:t>
            </a:r>
            <a:br>
              <a:rPr lang="ar-MA" sz="2800" dirty="0" smtClean="0">
                <a:solidFill>
                  <a:schemeClr val="tx1"/>
                </a:solidFill>
              </a:rPr>
            </a:br>
            <a:r>
              <a:rPr lang="ar-MA" sz="2800" dirty="0" smtClean="0">
                <a:solidFill>
                  <a:schemeClr val="tx1"/>
                </a:solidFill>
              </a:rPr>
              <a:t>المغرب</a:t>
            </a:r>
            <a:r>
              <a:rPr lang="ar-MA" sz="2800" dirty="0" smtClean="0"/>
              <a:t/>
            </a:r>
            <a:br>
              <a:rPr lang="ar-MA" sz="2800" dirty="0" smtClean="0"/>
            </a:br>
            <a:r>
              <a:rPr lang="fr-FR" sz="2800" dirty="0" smtClean="0">
                <a:hlinkClick r:id="rId2"/>
              </a:rPr>
              <a:t>bbouchkhar@hotmail.com</a:t>
            </a:r>
            <a:r>
              <a:rPr lang="fr-FR" sz="2800" dirty="0" smtClean="0"/>
              <a:t/>
            </a:r>
            <a:br>
              <a:rPr lang="fr-FR" sz="2800" dirty="0" smtClean="0"/>
            </a:br>
            <a:r>
              <a:rPr lang="fr-FR" sz="2800" dirty="0" smtClean="0">
                <a:hlinkClick r:id="rId3"/>
              </a:rPr>
              <a:t>bbouchkhar@gmail.com</a:t>
            </a:r>
            <a:r>
              <a:rPr lang="fr-FR" sz="2800" dirty="0" smtClean="0"/>
              <a:t/>
            </a:r>
            <a:br>
              <a:rPr lang="fr-FR" sz="2800" dirty="0" smtClean="0"/>
            </a:br>
            <a:r>
              <a:rPr lang="fr-FR" sz="2800" dirty="0" smtClean="0">
                <a:hlinkClick r:id="rId4"/>
              </a:rPr>
              <a:t>bbouchkhar@statistic.gov.ma</a:t>
            </a:r>
            <a:r>
              <a:rPr lang="fr-FR" sz="2800" dirty="0" smtClean="0"/>
              <a:t/>
            </a:r>
            <a:br>
              <a:rPr lang="fr-FR" sz="2800" dirty="0" smtClean="0"/>
            </a:br>
            <a:r>
              <a:rPr lang="ar-MA" sz="2800" dirty="0" smtClean="0"/>
              <a:t/>
            </a:r>
            <a:br>
              <a:rPr lang="ar-MA" sz="2800" dirty="0" smtClean="0"/>
            </a:br>
            <a:endParaRPr lang="fr-FR"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143116"/>
            <a:ext cx="7851648" cy="1828800"/>
          </a:xfrm>
        </p:spPr>
        <p:txBody>
          <a:bodyPr/>
          <a:lstStyle/>
          <a:p>
            <a:pPr algn="ctr"/>
            <a:r>
              <a:rPr lang="ar-MA" dirty="0" smtClean="0">
                <a:solidFill>
                  <a:schemeClr val="tx1"/>
                </a:solidFill>
              </a:rPr>
              <a:t>شكرا </a:t>
            </a:r>
            <a:r>
              <a:rPr lang="ar-MA" dirty="0" smtClean="0"/>
              <a:t/>
            </a:r>
            <a:br>
              <a:rPr lang="ar-MA" dirty="0" smtClean="0"/>
            </a:br>
            <a:r>
              <a:rPr lang="ar-MA" dirty="0" smtClean="0">
                <a:solidFill>
                  <a:schemeClr val="tx1"/>
                </a:solidFill>
              </a:rPr>
              <a:t>لحسن تتبعكم</a:t>
            </a: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857232"/>
            <a:ext cx="7851648" cy="1428760"/>
          </a:xfrm>
        </p:spPr>
        <p:txBody>
          <a:bodyPr/>
          <a:lstStyle/>
          <a:p>
            <a:pPr algn="l"/>
            <a:r>
              <a:rPr lang="ar-MA" dirty="0" smtClean="0"/>
              <a:t>المواضيع المؤسساتية</a:t>
            </a:r>
            <a:endParaRPr lang="fr-FR" dirty="0"/>
          </a:p>
        </p:txBody>
      </p:sp>
      <p:sp>
        <p:nvSpPr>
          <p:cNvPr id="3" name="Sous-titre 2"/>
          <p:cNvSpPr>
            <a:spLocks noGrp="1"/>
          </p:cNvSpPr>
          <p:nvPr>
            <p:ph type="subTitle" idx="1"/>
          </p:nvPr>
        </p:nvSpPr>
        <p:spPr>
          <a:xfrm>
            <a:off x="1071538" y="2857496"/>
            <a:ext cx="7397682" cy="3000396"/>
          </a:xfrm>
        </p:spPr>
        <p:txBody>
          <a:bodyPr>
            <a:normAutofit/>
          </a:bodyPr>
          <a:lstStyle/>
          <a:p>
            <a:r>
              <a:rPr lang="ar-MA" dirty="0" smtClean="0"/>
              <a:t>- الإطار المؤسساتي</a:t>
            </a:r>
          </a:p>
          <a:p>
            <a:r>
              <a:rPr lang="ar-MA" dirty="0" smtClean="0"/>
              <a:t>- التعاون والتنسيق</a:t>
            </a:r>
          </a:p>
          <a:p>
            <a:r>
              <a:rPr lang="ar-MA" dirty="0" smtClean="0"/>
              <a:t>- تطوير وتعزيز القدرات</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t>الإطار المؤسساتي</a:t>
            </a:r>
            <a:br>
              <a:rPr lang="ar-MA" dirty="0" smtClean="0"/>
            </a:br>
            <a:endParaRPr lang="fr-FR" dirty="0"/>
          </a:p>
        </p:txBody>
      </p:sp>
      <p:sp>
        <p:nvSpPr>
          <p:cNvPr id="3" name="Sous-titre 2"/>
          <p:cNvSpPr>
            <a:spLocks noGrp="1"/>
          </p:cNvSpPr>
          <p:nvPr>
            <p:ph type="subTitle" idx="1"/>
          </p:nvPr>
        </p:nvSpPr>
        <p:spPr>
          <a:xfrm>
            <a:off x="642910" y="2786058"/>
            <a:ext cx="8072494" cy="3143272"/>
          </a:xfrm>
        </p:spPr>
        <p:txBody>
          <a:bodyPr>
            <a:normAutofit/>
          </a:bodyPr>
          <a:lstStyle/>
          <a:p>
            <a:r>
              <a:rPr lang="ar-MA" dirty="0" smtClean="0"/>
              <a:t>- نظام وطني للمعلومات الإحصائية</a:t>
            </a:r>
          </a:p>
          <a:p>
            <a:r>
              <a:rPr lang="ar-MA" dirty="0" smtClean="0"/>
              <a:t>- مجلس وطني للمعلومات الإحصائية</a:t>
            </a:r>
          </a:p>
          <a:p>
            <a:r>
              <a:rPr lang="ar-MA" dirty="0" smtClean="0"/>
              <a:t>- </a:t>
            </a:r>
            <a:r>
              <a:rPr lang="ar-MA" dirty="0" err="1" smtClean="0"/>
              <a:t>استراتيجية</a:t>
            </a:r>
            <a:r>
              <a:rPr lang="ar-MA" dirty="0" smtClean="0"/>
              <a:t> وطنية لتطوير المعلومات الإحصائية</a:t>
            </a:r>
          </a:p>
          <a:p>
            <a:r>
              <a:rPr lang="ar-MA" dirty="0" smtClean="0"/>
              <a:t>- </a:t>
            </a:r>
            <a:r>
              <a:rPr lang="ar-MA" dirty="0" err="1" smtClean="0"/>
              <a:t>استراتيجية</a:t>
            </a:r>
            <a:r>
              <a:rPr lang="ar-MA" dirty="0" smtClean="0"/>
              <a:t> وطنية لتطوير المعلومات الإحصائية القطاعية</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smtClean="0"/>
              <a:t>التعاون والتنسيق</a:t>
            </a:r>
            <a:br>
              <a:rPr lang="ar-MA" dirty="0" smtClean="0"/>
            </a:br>
            <a:endParaRPr lang="fr-FR" dirty="0"/>
          </a:p>
        </p:txBody>
      </p:sp>
      <p:sp>
        <p:nvSpPr>
          <p:cNvPr id="3" name="Sous-titre 2"/>
          <p:cNvSpPr>
            <a:spLocks noGrp="1"/>
          </p:cNvSpPr>
          <p:nvPr>
            <p:ph type="subTitle" idx="1"/>
          </p:nvPr>
        </p:nvSpPr>
        <p:spPr>
          <a:xfrm>
            <a:off x="500034" y="2571744"/>
            <a:ext cx="8215370" cy="3286148"/>
          </a:xfrm>
        </p:spPr>
        <p:txBody>
          <a:bodyPr>
            <a:normAutofit/>
          </a:bodyPr>
          <a:lstStyle/>
          <a:p>
            <a:r>
              <a:rPr lang="ar-MA" dirty="0" smtClean="0"/>
              <a:t>- التعاون مع مزودي البيانات (مصادر البيانات)</a:t>
            </a:r>
          </a:p>
          <a:p>
            <a:r>
              <a:rPr lang="ar-MA" dirty="0" smtClean="0"/>
              <a:t>- التعاون والتنسيق ما بين منتجي البيانات</a:t>
            </a:r>
          </a:p>
          <a:p>
            <a:r>
              <a:rPr lang="ar-MA" dirty="0" smtClean="0"/>
              <a:t>- التنسيق التقني</a:t>
            </a:r>
          </a:p>
          <a:p>
            <a:r>
              <a:rPr lang="ar-MA" dirty="0" smtClean="0"/>
              <a:t>- التنسيق القانوني</a:t>
            </a:r>
          </a:p>
          <a:p>
            <a:r>
              <a:rPr lang="ar-MA" dirty="0" smtClean="0"/>
              <a:t>- التنسيق عند توزيع الموارد</a:t>
            </a:r>
          </a:p>
          <a:p>
            <a:r>
              <a:rPr lang="ar-MA" dirty="0" smtClean="0"/>
              <a:t>- التعاون مع مستعملي البيانات</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533400"/>
            <a:ext cx="7757920" cy="2038344"/>
          </a:xfrm>
        </p:spPr>
        <p:txBody>
          <a:bodyPr/>
          <a:lstStyle/>
          <a:p>
            <a:r>
              <a:rPr lang="ar-MA" dirty="0" smtClean="0"/>
              <a:t>تطوير وتعزيز القدرات </a:t>
            </a:r>
            <a:r>
              <a:rPr lang="ar-MA" sz="4400" dirty="0" smtClean="0"/>
              <a:t>(</a:t>
            </a:r>
            <a:r>
              <a:rPr lang="ar-MA" sz="3200" dirty="0" smtClean="0"/>
              <a:t>1/2</a:t>
            </a:r>
            <a:r>
              <a:rPr lang="ar-MA" sz="4400" dirty="0" smtClean="0"/>
              <a:t>)</a:t>
            </a:r>
            <a:endParaRPr lang="ar-MA" dirty="0" smtClean="0"/>
          </a:p>
        </p:txBody>
      </p:sp>
      <p:sp>
        <p:nvSpPr>
          <p:cNvPr id="3" name="Sous-titre 2"/>
          <p:cNvSpPr>
            <a:spLocks noGrp="1"/>
          </p:cNvSpPr>
          <p:nvPr>
            <p:ph type="subTitle" idx="1"/>
          </p:nvPr>
        </p:nvSpPr>
        <p:spPr>
          <a:xfrm>
            <a:off x="1142976" y="3143248"/>
            <a:ext cx="7326244" cy="3000396"/>
          </a:xfrm>
        </p:spPr>
        <p:txBody>
          <a:bodyPr>
            <a:normAutofit lnSpcReduction="10000"/>
          </a:bodyPr>
          <a:lstStyle/>
          <a:p>
            <a:r>
              <a:rPr lang="ar-MA" dirty="0" smtClean="0"/>
              <a:t>- تحسين ومراجعة الإطار القانوني والتشريعي للعمليات الإحصائية</a:t>
            </a:r>
          </a:p>
          <a:p>
            <a:r>
              <a:rPr lang="ar-MA" dirty="0" smtClean="0"/>
              <a:t>- إصلاح وتحسين إحصائيات المنشآت: خلق واستغلال أمثل لسجلات المنشآت</a:t>
            </a:r>
          </a:p>
          <a:p>
            <a:r>
              <a:rPr lang="ar-MA" dirty="0" smtClean="0"/>
              <a:t>- تنسيق النظام الإحصائي للمنشآت</a:t>
            </a:r>
          </a:p>
          <a:p>
            <a:r>
              <a:rPr lang="ar-MA" dirty="0" smtClean="0"/>
              <a:t>- تكوين الموارد البشرية اللازمة لإنتاج الإحصائيات</a:t>
            </a:r>
          </a:p>
          <a:p>
            <a:r>
              <a:rPr lang="ar-MA" dirty="0" smtClean="0"/>
              <a:t>- تقوية قدرات نشر البيانات: خلق أنظمة للنشر الإحصائي لمؤشرات تكنولوجيا المعلومات والاتصالات</a:t>
            </a: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928670"/>
            <a:ext cx="7851648" cy="1828800"/>
          </a:xfrm>
        </p:spPr>
        <p:txBody>
          <a:bodyPr/>
          <a:lstStyle/>
          <a:p>
            <a:r>
              <a:rPr lang="ar-MA" dirty="0" smtClean="0"/>
              <a:t>تطوير وتعزيز القدرات </a:t>
            </a:r>
            <a:r>
              <a:rPr lang="ar-MA" sz="4400" dirty="0" smtClean="0"/>
              <a:t>(</a:t>
            </a:r>
            <a:r>
              <a:rPr lang="ar-MA" sz="3200" dirty="0" smtClean="0"/>
              <a:t>2/2</a:t>
            </a:r>
            <a:r>
              <a:rPr lang="ar-MA" sz="4400" dirty="0" smtClean="0"/>
              <a:t>)</a:t>
            </a:r>
            <a:endParaRPr lang="fr-FR" dirty="0"/>
          </a:p>
        </p:txBody>
      </p:sp>
      <p:sp>
        <p:nvSpPr>
          <p:cNvPr id="3" name="Sous-titre 2"/>
          <p:cNvSpPr>
            <a:spLocks noGrp="1"/>
          </p:cNvSpPr>
          <p:nvPr>
            <p:ph type="subTitle" idx="1"/>
          </p:nvPr>
        </p:nvSpPr>
        <p:spPr>
          <a:xfrm>
            <a:off x="533400" y="3228536"/>
            <a:ext cx="7854696" cy="2629356"/>
          </a:xfrm>
        </p:spPr>
        <p:txBody>
          <a:bodyPr>
            <a:normAutofit/>
          </a:bodyPr>
          <a:lstStyle/>
          <a:p>
            <a:r>
              <a:rPr lang="ar-MA" dirty="0" smtClean="0"/>
              <a:t>- الاستفادة من مبادرات المنظمات والمؤسسات الدولية في مجال تقوية وتطوير القدرات الإحصائية للدول النامية</a:t>
            </a:r>
          </a:p>
          <a:p>
            <a:r>
              <a:rPr lang="ar-MA" dirty="0" smtClean="0"/>
              <a:t>- الشراكة المعنية بقياس تكنولوجيا المعلومات والاتصالات لأغراض التنمية</a:t>
            </a:r>
          </a:p>
          <a:p>
            <a:r>
              <a:rPr lang="ar-MA" dirty="0" smtClean="0"/>
              <a:t>- </a:t>
            </a:r>
            <a:r>
              <a:rPr lang="ar-MA" dirty="0" err="1" smtClean="0"/>
              <a:t>كونسورتيوم</a:t>
            </a:r>
            <a:r>
              <a:rPr lang="ar-MA" dirty="0" smtClean="0"/>
              <a:t> الشراكة من أجل الإحصاء في القرن 21</a:t>
            </a: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928670"/>
            <a:ext cx="7851648" cy="1357322"/>
          </a:xfrm>
        </p:spPr>
        <p:txBody>
          <a:bodyPr/>
          <a:lstStyle/>
          <a:p>
            <a:pPr algn="l"/>
            <a:r>
              <a:rPr lang="ar-MA" dirty="0" smtClean="0"/>
              <a:t>المسائل المنهجية</a:t>
            </a:r>
            <a:endParaRPr lang="fr-FR" dirty="0"/>
          </a:p>
        </p:txBody>
      </p:sp>
      <p:sp>
        <p:nvSpPr>
          <p:cNvPr id="3" name="Sous-titre 2"/>
          <p:cNvSpPr>
            <a:spLocks noGrp="1"/>
          </p:cNvSpPr>
          <p:nvPr>
            <p:ph type="subTitle" idx="1"/>
          </p:nvPr>
        </p:nvSpPr>
        <p:spPr>
          <a:xfrm>
            <a:off x="714348" y="2857496"/>
            <a:ext cx="7754872" cy="3286148"/>
          </a:xfrm>
        </p:spPr>
        <p:txBody>
          <a:bodyPr>
            <a:normAutofit fontScale="92500" lnSpcReduction="10000"/>
          </a:bodyPr>
          <a:lstStyle/>
          <a:p>
            <a:r>
              <a:rPr lang="ar-MA" dirty="0" smtClean="0"/>
              <a:t>- المفاهيم </a:t>
            </a:r>
            <a:r>
              <a:rPr lang="ar-MA" dirty="0" err="1" smtClean="0"/>
              <a:t>والتعاريف</a:t>
            </a:r>
            <a:r>
              <a:rPr lang="ar-MA" dirty="0" smtClean="0"/>
              <a:t> الأساسية لإحصائيات الاتصالات</a:t>
            </a:r>
          </a:p>
          <a:p>
            <a:pPr>
              <a:buFontTx/>
              <a:buChar char="-"/>
            </a:pPr>
            <a:r>
              <a:rPr lang="ar-MA" dirty="0" smtClean="0"/>
              <a:t>- المعايير الإحصائية </a:t>
            </a:r>
          </a:p>
          <a:p>
            <a:pPr>
              <a:buFontTx/>
              <a:buChar char="-"/>
            </a:pPr>
            <a:r>
              <a:rPr lang="ar-MA" dirty="0" smtClean="0"/>
              <a:t>- موضوعات القياس لإحصائيات الاتصالات</a:t>
            </a:r>
          </a:p>
          <a:p>
            <a:r>
              <a:rPr lang="ar-MA" dirty="0" smtClean="0"/>
              <a:t>- مصادر البيانات</a:t>
            </a:r>
          </a:p>
          <a:p>
            <a:r>
              <a:rPr lang="ar-MA" dirty="0" smtClean="0"/>
              <a:t>- طرق تجميع البيانات</a:t>
            </a:r>
          </a:p>
          <a:p>
            <a:r>
              <a:rPr lang="ar-MA" dirty="0" smtClean="0"/>
              <a:t>- معالجة البيانات</a:t>
            </a:r>
          </a:p>
          <a:p>
            <a:r>
              <a:rPr lang="ar-MA" dirty="0" smtClean="0"/>
              <a:t>- جودة البيانات</a:t>
            </a:r>
          </a:p>
          <a:p>
            <a:pPr>
              <a:buFontTx/>
              <a:buChar char="-"/>
            </a:pPr>
            <a:r>
              <a:rPr lang="ar-MA" dirty="0" smtClean="0"/>
              <a:t>- النشر والبيانات الوصفية</a:t>
            </a:r>
          </a:p>
          <a:p>
            <a:pPr>
              <a:buFontTx/>
              <a:buChar char="-"/>
            </a:pPr>
            <a:endParaRPr lang="ar-MA" dirty="0" smtClean="0"/>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1885</TotalTime>
  <Words>1589</Words>
  <Application>Microsoft Office PowerPoint</Application>
  <PresentationFormat>Affichage à l'écran (4:3)</PresentationFormat>
  <Paragraphs>243</Paragraphs>
  <Slides>38</Slides>
  <Notes>2</Notes>
  <HiddenSlides>0</HiddenSlides>
  <MMClips>0</MMClips>
  <ScaleCrop>false</ScaleCrop>
  <HeadingPairs>
    <vt:vector size="4" baseType="variant">
      <vt:variant>
        <vt:lpstr>Thème</vt:lpstr>
      </vt:variant>
      <vt:variant>
        <vt:i4>1</vt:i4>
      </vt:variant>
      <vt:variant>
        <vt:lpstr>Titres des diapositives</vt:lpstr>
      </vt:variant>
      <vt:variant>
        <vt:i4>38</vt:i4>
      </vt:variant>
    </vt:vector>
  </HeadingPairs>
  <TitlesOfParts>
    <vt:vector size="39" baseType="lpstr">
      <vt:lpstr>Débit</vt:lpstr>
      <vt:lpstr>إحصائيات الاتصالات</vt:lpstr>
      <vt:lpstr>تصميم</vt:lpstr>
      <vt:lpstr>مقدمة الإطار العام</vt:lpstr>
      <vt:lpstr>المواضيع المؤسساتية</vt:lpstr>
      <vt:lpstr>الإطار المؤسساتي </vt:lpstr>
      <vt:lpstr>التعاون والتنسيق </vt:lpstr>
      <vt:lpstr>تطوير وتعزيز القدرات (1/2)</vt:lpstr>
      <vt:lpstr>تطوير وتعزيز القدرات (2/2)</vt:lpstr>
      <vt:lpstr>المسائل المنهجية</vt:lpstr>
      <vt:lpstr>المفاهيم والتعاريف الأساسية</vt:lpstr>
      <vt:lpstr>المعايير الإحصائية</vt:lpstr>
      <vt:lpstr>موضوعات القياس لإحصائيات الاتصالات</vt:lpstr>
      <vt:lpstr>مؤشرات قياس اقتصاد المعلومات </vt:lpstr>
      <vt:lpstr>مؤشرات قياس نفاذ الأسر والأفراد إلى تكنولوجيا المعلومات والاتصالات واستعمالها </vt:lpstr>
      <vt:lpstr>مصادر البيانات</vt:lpstr>
      <vt:lpstr>المصادر الإدارية </vt:lpstr>
      <vt:lpstr>المسوح (1/2)</vt:lpstr>
      <vt:lpstr>المسوح (2/2)</vt:lpstr>
      <vt:lpstr>التعدادات</vt:lpstr>
      <vt:lpstr>مصادر أخرى</vt:lpstr>
      <vt:lpstr>طريقة جمع البيانات</vt:lpstr>
      <vt:lpstr>معالجة البيانات</vt:lpstr>
      <vt:lpstr>إدخال البيانات</vt:lpstr>
      <vt:lpstr>تصفية البيانات وتنقيتها </vt:lpstr>
      <vt:lpstr>تدقيق البيانات</vt:lpstr>
      <vt:lpstr>معالجة الأخطاء </vt:lpstr>
      <vt:lpstr>معالجة للبيانات الناقصة</vt:lpstr>
      <vt:lpstr>معالجة للوحدات غير المصنفة في مكانها</vt:lpstr>
      <vt:lpstr>تهيئ الإحصائيات واستخراج الجداول</vt:lpstr>
      <vt:lpstr>حساب المؤشرات</vt:lpstr>
      <vt:lpstr>جودة البيانات</vt:lpstr>
      <vt:lpstr>التقييم</vt:lpstr>
      <vt:lpstr>النشر</vt:lpstr>
      <vt:lpstr>البيانات الوصفية</vt:lpstr>
      <vt:lpstr>أمثلة  على المستوى الدولي</vt:lpstr>
      <vt:lpstr>المراجع</vt:lpstr>
      <vt:lpstr>بـــــوعـــزة بــــــــــوشخــــــــــــار إحصائيات قطاعات النقل، البريد وتكنولوجيا المعلومات والاتصالات مديرية الإحصاء المندوبية السامية للتخطيط المغرب bbouchkhar@hotmail.com bbouchkhar@gmail.com bbouchkhar@statistic.gov.ma  </vt:lpstr>
      <vt:lpstr>شكرا  لحسن تتبعكم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إحصائيات الاتصالات</dc:title>
  <dc:creator>BOUCHKHAR</dc:creator>
  <cp:lastModifiedBy>BOUCHKHAR</cp:lastModifiedBy>
  <cp:revision>188</cp:revision>
  <dcterms:created xsi:type="dcterms:W3CDTF">2011-10-06T08:19:17Z</dcterms:created>
  <dcterms:modified xsi:type="dcterms:W3CDTF">2011-10-12T02:44:36Z</dcterms:modified>
</cp:coreProperties>
</file>