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7" r:id="rId3"/>
    <p:sldId id="258" r:id="rId4"/>
    <p:sldId id="259" r:id="rId5"/>
    <p:sldId id="287" r:id="rId6"/>
    <p:sldId id="288" r:id="rId7"/>
    <p:sldId id="28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301" r:id="rId23"/>
    <p:sldId id="302" r:id="rId24"/>
    <p:sldId id="303" r:id="rId25"/>
    <p:sldId id="304" r:id="rId26"/>
    <p:sldId id="274" r:id="rId27"/>
    <p:sldId id="291" r:id="rId28"/>
    <p:sldId id="275" r:id="rId29"/>
    <p:sldId id="277" r:id="rId30"/>
    <p:sldId id="278" r:id="rId31"/>
    <p:sldId id="296" r:id="rId32"/>
    <p:sldId id="305" r:id="rId33"/>
    <p:sldId id="297" r:id="rId34"/>
    <p:sldId id="298" r:id="rId35"/>
    <p:sldId id="299" r:id="rId36"/>
    <p:sldId id="280" r:id="rId37"/>
    <p:sldId id="300" r:id="rId38"/>
    <p:sldId id="295" r:id="rId39"/>
    <p:sldId id="281" r:id="rId40"/>
    <p:sldId id="283" r:id="rId41"/>
    <p:sldId id="284" r:id="rId42"/>
    <p:sldId id="285" r:id="rId43"/>
    <p:sldId id="286" r:id="rId44"/>
    <p:sldId id="279" r:id="rId45"/>
    <p:sldId id="306" r:id="rId46"/>
    <p:sldId id="307" r:id="rId4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37F5C-F565-4B45-8938-1AB17770DB2B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MA" smtClean="0"/>
              <a:t>بوعزة بوشخار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41537-F437-42B0-9217-E59611ECA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F3395-2080-4910-89E1-560612AAE60D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MA" smtClean="0"/>
              <a:t>بوعزة بوشخار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E3A2F-F068-4B0C-BA01-89041A810A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E3A2F-F068-4B0C-BA01-89041A810A42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MA" smtClean="0"/>
              <a:t>بوعزة بوشخار</a:t>
            </a: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A183-AF18-4D7F-ABF6-F396CA79D1CF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32C7-E288-41D1-BA58-C40F4F7549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0E7C-191E-4821-B6C2-F3BE5E782766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32C7-E288-41D1-BA58-C40F4F7549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2ADE-4CFA-4548-8B54-DB0760978483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32C7-E288-41D1-BA58-C40F4F7549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AB53-D157-4CCF-9F49-8C8727ABCBB4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32C7-E288-41D1-BA58-C40F4F7549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ADE-2526-4265-9562-47B814BE0DE9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32C7-E288-41D1-BA58-C40F4F7549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0DCC-BB60-495B-BF1D-63FAC623538D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32C7-E288-41D1-BA58-C40F4F7549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023E5-B2D8-4211-9E6D-C232A0505DC4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32C7-E288-41D1-BA58-C40F4F7549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0714-0AE3-492E-BCE9-AAF01A2098A9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32C7-E288-41D1-BA58-C40F4F7549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8942-9863-4CDD-ADFD-8EA1E519A406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32C7-E288-41D1-BA58-C40F4F7549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881F-94E9-44E9-A909-9E102355EB28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32C7-E288-41D1-BA58-C40F4F7549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0459-27A2-40E0-A863-F4E74EA519D1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F332C7-E288-41D1-BA58-C40F4F75493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873E56-638F-4DCC-906E-67202E6535E9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smtClean="0"/>
              <a:t>1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F332C7-E288-41D1-BA58-C40F4F754935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ce.org/trans/" TargetMode="External"/><Relationship Id="rId2" Type="http://schemas.openxmlformats.org/officeDocument/2006/relationships/hyperlink" Target="http://www.internationaltransportforum.org/" TargetMode="Externa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u.org/" TargetMode="External"/><Relationship Id="rId2" Type="http://schemas.openxmlformats.org/officeDocument/2006/relationships/hyperlink" Target="http://www.uic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cao.int/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MA" dirty="0" smtClean="0"/>
              <a:t>إحصائيات النقل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71670" y="4000504"/>
            <a:ext cx="5218086" cy="1389334"/>
          </a:xfrm>
        </p:spPr>
        <p:txBody>
          <a:bodyPr>
            <a:normAutofit fontScale="47500" lnSpcReduction="20000"/>
          </a:bodyPr>
          <a:lstStyle/>
          <a:p>
            <a:endParaRPr lang="ar-MA" dirty="0" smtClean="0"/>
          </a:p>
          <a:p>
            <a:pPr algn="ctr"/>
            <a:r>
              <a:rPr lang="ar-MA" dirty="0" smtClean="0"/>
              <a:t> </a:t>
            </a:r>
            <a:r>
              <a:rPr lang="ar-MA" sz="5800" dirty="0" smtClean="0"/>
              <a:t>كيفية تجميع ونشر هذه الإحصائيات </a:t>
            </a:r>
            <a:endParaRPr lang="ar-MA" dirty="0" smtClean="0"/>
          </a:p>
          <a:p>
            <a:pPr algn="ctr"/>
            <a:r>
              <a:rPr lang="ar-MA" dirty="0" smtClean="0"/>
              <a:t>  </a:t>
            </a:r>
          </a:p>
          <a:p>
            <a:pPr algn="ctr"/>
            <a:r>
              <a:rPr lang="ar-MA" sz="2900" dirty="0" smtClean="0"/>
              <a:t> القاهرة 09 – 11 أكتوبر 2011</a:t>
            </a:r>
            <a:endParaRPr lang="fr-FR" sz="2900" dirty="0" smtClean="0"/>
          </a:p>
          <a:p>
            <a:r>
              <a:rPr lang="ar-MA" dirty="0" smtClean="0"/>
              <a:t>   </a:t>
            </a:r>
            <a:endParaRPr lang="fr-FR" dirty="0"/>
          </a:p>
        </p:txBody>
      </p:sp>
      <p:pic>
        <p:nvPicPr>
          <p:cNvPr id="4" name="Picture 10" descr="SESRIC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62" y="142852"/>
            <a:ext cx="92869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MA" dirty="0" smtClean="0"/>
              <a:t>المفاهيم </a:t>
            </a:r>
            <a:r>
              <a:rPr lang="ar-MA" dirty="0" err="1" smtClean="0"/>
              <a:t>والتعاريف</a:t>
            </a:r>
            <a:r>
              <a:rPr lang="ar-MA" dirty="0" smtClean="0"/>
              <a:t> الأساسية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532342"/>
          </a:xfrm>
        </p:spPr>
        <p:txBody>
          <a:bodyPr>
            <a:normAutofit fontScale="92500" lnSpcReduction="10000"/>
          </a:bodyPr>
          <a:lstStyle/>
          <a:p>
            <a:r>
              <a:rPr lang="ar-MA" dirty="0" smtClean="0"/>
              <a:t>- النقل </a:t>
            </a:r>
            <a:r>
              <a:rPr lang="ar-MA" dirty="0" err="1" smtClean="0"/>
              <a:t>الطرقي</a:t>
            </a:r>
            <a:endParaRPr lang="ar-MA" dirty="0" smtClean="0"/>
          </a:p>
          <a:p>
            <a:r>
              <a:rPr lang="ar-MA" dirty="0" smtClean="0"/>
              <a:t>- النقل عبر السكك الحديدية</a:t>
            </a:r>
          </a:p>
          <a:p>
            <a:r>
              <a:rPr lang="ar-MA" dirty="0" smtClean="0"/>
              <a:t>- النقل عبر الممرات المائية الداخلية</a:t>
            </a:r>
          </a:p>
          <a:p>
            <a:r>
              <a:rPr lang="ar-MA" dirty="0" smtClean="0"/>
              <a:t>- النقل عبر الأنابيب</a:t>
            </a:r>
          </a:p>
          <a:p>
            <a:r>
              <a:rPr lang="ar-MA" dirty="0" smtClean="0"/>
              <a:t>- النقل البحري</a:t>
            </a:r>
          </a:p>
          <a:p>
            <a:r>
              <a:rPr lang="ar-MA" dirty="0" smtClean="0"/>
              <a:t>- النقل الجوي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MA" dirty="0" smtClean="0"/>
              <a:t>مفاهيم </a:t>
            </a:r>
            <a:r>
              <a:rPr lang="ar-MA" dirty="0" err="1" smtClean="0"/>
              <a:t>وتعاريف</a:t>
            </a:r>
            <a:r>
              <a:rPr lang="ar-MA" dirty="0" smtClean="0"/>
              <a:t> أخرى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2910" y="3571876"/>
            <a:ext cx="7854696" cy="1752600"/>
          </a:xfrm>
        </p:spPr>
        <p:txBody>
          <a:bodyPr/>
          <a:lstStyle/>
          <a:p>
            <a:r>
              <a:rPr lang="ar-MA" dirty="0" smtClean="0"/>
              <a:t>- النقل مابين وسائط متعددة</a:t>
            </a:r>
          </a:p>
          <a:p>
            <a:r>
              <a:rPr lang="ar-MA" dirty="0" smtClean="0"/>
              <a:t>- النقل المتعدد الوسائط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MA" dirty="0" smtClean="0"/>
              <a:t>المعايير الإحصائية الدولية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57356" y="3500438"/>
            <a:ext cx="5114778" cy="1389334"/>
          </a:xfrm>
        </p:spPr>
        <p:txBody>
          <a:bodyPr>
            <a:normAutofit lnSpcReduction="10000"/>
          </a:bodyPr>
          <a:lstStyle/>
          <a:p>
            <a:r>
              <a:rPr lang="ar-MA" dirty="0" smtClean="0"/>
              <a:t>- معجم إحصائيات النقل (النسخة الرابعة)</a:t>
            </a:r>
          </a:p>
          <a:p>
            <a:r>
              <a:rPr lang="ar-MA" dirty="0" smtClean="0"/>
              <a:t>- الاستبيان الموحد</a:t>
            </a:r>
          </a:p>
          <a:p>
            <a:r>
              <a:rPr lang="ar-MA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MA" dirty="0" smtClean="0"/>
              <a:t>مواضيع القياس بالنسبة لإحصائيات النقل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603780"/>
          </a:xfrm>
        </p:spPr>
        <p:txBody>
          <a:bodyPr>
            <a:normAutofit fontScale="92500" lnSpcReduction="20000"/>
          </a:bodyPr>
          <a:lstStyle/>
          <a:p>
            <a:r>
              <a:rPr lang="ar-MA" dirty="0" smtClean="0"/>
              <a:t>- البنية التحتية</a:t>
            </a:r>
          </a:p>
          <a:p>
            <a:r>
              <a:rPr lang="ar-MA" dirty="0" smtClean="0"/>
              <a:t>- تجهيزات النقل</a:t>
            </a:r>
          </a:p>
          <a:p>
            <a:r>
              <a:rPr lang="ar-MA" dirty="0" smtClean="0"/>
              <a:t>- المقاولات، الأداء الاقتصادي والتشغيل</a:t>
            </a:r>
          </a:p>
          <a:p>
            <a:r>
              <a:rPr lang="ar-MA" dirty="0" smtClean="0"/>
              <a:t>- الرواج/النشاط أو التدفقات</a:t>
            </a:r>
          </a:p>
          <a:p>
            <a:r>
              <a:rPr lang="ar-MA" dirty="0" smtClean="0"/>
              <a:t>- قياس النقل</a:t>
            </a:r>
          </a:p>
          <a:p>
            <a:r>
              <a:rPr lang="ar-MA" dirty="0" smtClean="0"/>
              <a:t>- استهلاك الطاقة</a:t>
            </a:r>
          </a:p>
          <a:p>
            <a:r>
              <a:rPr lang="ar-MA" dirty="0" smtClean="0"/>
              <a:t>- السلامة والأمن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7851648" cy="1714512"/>
          </a:xfrm>
        </p:spPr>
        <p:txBody>
          <a:bodyPr/>
          <a:lstStyle/>
          <a:p>
            <a:r>
              <a:rPr lang="ar-MA" dirty="0" smtClean="0"/>
              <a:t>معجم إحصائيات النقل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00298" y="3143248"/>
            <a:ext cx="5972034" cy="317528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ar-MA" dirty="0" smtClean="0"/>
              <a:t>ا</a:t>
            </a:r>
            <a:r>
              <a:rPr lang="ar-MA" b="1" dirty="0" smtClean="0"/>
              <a:t>لنقل عبر السكك الحديدية</a:t>
            </a:r>
          </a:p>
          <a:p>
            <a:r>
              <a:rPr lang="ar-MA" dirty="0" smtClean="0"/>
              <a:t>- البنية التحتية</a:t>
            </a:r>
          </a:p>
          <a:p>
            <a:r>
              <a:rPr lang="ar-MA" dirty="0" smtClean="0"/>
              <a:t>- معدات النقل</a:t>
            </a:r>
          </a:p>
          <a:p>
            <a:r>
              <a:rPr lang="ar-MA" dirty="0" smtClean="0"/>
              <a:t>        - العربات</a:t>
            </a:r>
          </a:p>
          <a:p>
            <a:r>
              <a:rPr lang="ar-MA" dirty="0" smtClean="0"/>
              <a:t>        - الحاويات وغيرها</a:t>
            </a:r>
          </a:p>
          <a:p>
            <a:r>
              <a:rPr lang="ar-MA" dirty="0" smtClean="0"/>
              <a:t>- المقاولات، الأداء الاقتصادي والتشغيل</a:t>
            </a:r>
          </a:p>
          <a:p>
            <a:r>
              <a:rPr lang="ar-MA" dirty="0" smtClean="0"/>
              <a:t>- حركة المرور أو التدفقات</a:t>
            </a:r>
          </a:p>
          <a:p>
            <a:r>
              <a:rPr lang="ar-MA" dirty="0" smtClean="0"/>
              <a:t>- قياس النقل</a:t>
            </a:r>
          </a:p>
          <a:p>
            <a:r>
              <a:rPr lang="ar-MA" dirty="0" smtClean="0"/>
              <a:t>- استهلاك الطاقة</a:t>
            </a:r>
          </a:p>
          <a:p>
            <a:r>
              <a:rPr lang="ar-MA" dirty="0" smtClean="0"/>
              <a:t>- الحوادث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1214422"/>
            <a:ext cx="7851648" cy="1828800"/>
          </a:xfrm>
        </p:spPr>
        <p:txBody>
          <a:bodyPr/>
          <a:lstStyle/>
          <a:p>
            <a:r>
              <a:rPr lang="ar-MA" dirty="0" smtClean="0"/>
              <a:t>معجم إحصائيات النقل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43042" y="3214686"/>
            <a:ext cx="6897616" cy="335758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ar-MA" b="1" dirty="0" smtClean="0"/>
              <a:t>النقل البري (</a:t>
            </a:r>
            <a:r>
              <a:rPr lang="ar-MA" b="1" dirty="0" err="1" smtClean="0"/>
              <a:t>الطرقي</a:t>
            </a:r>
            <a:r>
              <a:rPr lang="ar-MA" b="1" dirty="0" smtClean="0"/>
              <a:t>)</a:t>
            </a:r>
          </a:p>
          <a:p>
            <a:r>
              <a:rPr lang="ar-MA" dirty="0" smtClean="0"/>
              <a:t>- البنية التحتية</a:t>
            </a:r>
          </a:p>
          <a:p>
            <a:r>
              <a:rPr lang="ar-MA" dirty="0" smtClean="0"/>
              <a:t>- معدات النقل</a:t>
            </a:r>
          </a:p>
          <a:p>
            <a:r>
              <a:rPr lang="ar-MA" dirty="0" smtClean="0"/>
              <a:t>        - العربات</a:t>
            </a:r>
          </a:p>
          <a:p>
            <a:r>
              <a:rPr lang="ar-MA" dirty="0" smtClean="0"/>
              <a:t>        - الحاويات وغيرها</a:t>
            </a:r>
          </a:p>
          <a:p>
            <a:r>
              <a:rPr lang="ar-MA" dirty="0" smtClean="0"/>
              <a:t>- المقاولات، الأداء الاقتصادي والتشغيل</a:t>
            </a:r>
          </a:p>
          <a:p>
            <a:r>
              <a:rPr lang="ar-MA" dirty="0" smtClean="0"/>
              <a:t>- حركة المرور أو التدفقات</a:t>
            </a:r>
          </a:p>
          <a:p>
            <a:r>
              <a:rPr lang="ar-MA" dirty="0" smtClean="0"/>
              <a:t>- قياس النقل</a:t>
            </a:r>
          </a:p>
          <a:p>
            <a:r>
              <a:rPr lang="ar-MA" dirty="0" smtClean="0"/>
              <a:t>- استهلاك الطاقة</a:t>
            </a:r>
          </a:p>
          <a:p>
            <a:r>
              <a:rPr lang="ar-MA" dirty="0" smtClean="0"/>
              <a:t>- الحوادث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7851648" cy="1828800"/>
          </a:xfrm>
        </p:spPr>
        <p:txBody>
          <a:bodyPr/>
          <a:lstStyle/>
          <a:p>
            <a:r>
              <a:rPr lang="ar-MA" dirty="0" smtClean="0"/>
              <a:t>معجم إحصائيات النقل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0166" y="3071810"/>
            <a:ext cx="6969054" cy="350046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ar-MA" b="1" dirty="0" smtClean="0"/>
              <a:t>النقل عبر الممرات المائية الداخلية</a:t>
            </a:r>
          </a:p>
          <a:p>
            <a:r>
              <a:rPr lang="ar-MA" dirty="0" smtClean="0"/>
              <a:t>- البنية التحتية</a:t>
            </a:r>
          </a:p>
          <a:p>
            <a:r>
              <a:rPr lang="ar-MA" dirty="0" smtClean="0"/>
              <a:t>- معدات النقل</a:t>
            </a:r>
          </a:p>
          <a:p>
            <a:r>
              <a:rPr lang="ar-MA" dirty="0" smtClean="0"/>
              <a:t>        - السفن  </a:t>
            </a:r>
          </a:p>
          <a:p>
            <a:r>
              <a:rPr lang="ar-MA" dirty="0" smtClean="0"/>
              <a:t>        - الحاويات وغيرها</a:t>
            </a:r>
          </a:p>
          <a:p>
            <a:r>
              <a:rPr lang="ar-MA" dirty="0" smtClean="0"/>
              <a:t>- المقاولات، الأداء الاقتصادي والتشغيل</a:t>
            </a:r>
          </a:p>
          <a:p>
            <a:r>
              <a:rPr lang="ar-MA" dirty="0" smtClean="0"/>
              <a:t>- حركة المرور أو التدفقات</a:t>
            </a:r>
          </a:p>
          <a:p>
            <a:r>
              <a:rPr lang="ar-MA" dirty="0" smtClean="0"/>
              <a:t>- قياس النقل</a:t>
            </a:r>
          </a:p>
          <a:p>
            <a:r>
              <a:rPr lang="ar-MA" dirty="0" smtClean="0"/>
              <a:t>- استهلاك الطاقة</a:t>
            </a:r>
          </a:p>
          <a:p>
            <a:r>
              <a:rPr lang="ar-MA" dirty="0" smtClean="0"/>
              <a:t>- حوادث الممرات المائية الداخلية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851648" cy="1828800"/>
          </a:xfrm>
        </p:spPr>
        <p:txBody>
          <a:bodyPr/>
          <a:lstStyle/>
          <a:p>
            <a:r>
              <a:rPr lang="ar-MA" dirty="0" smtClean="0"/>
              <a:t>معجم إحصائيات النقل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85918" y="3071810"/>
            <a:ext cx="6683302" cy="307183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ar-MA" b="1" dirty="0" smtClean="0"/>
              <a:t>النقل عبر الأنابيب</a:t>
            </a:r>
          </a:p>
          <a:p>
            <a:r>
              <a:rPr lang="ar-MA" dirty="0" smtClean="0"/>
              <a:t>- البنية التحتية   </a:t>
            </a:r>
          </a:p>
          <a:p>
            <a:r>
              <a:rPr lang="ar-MA" dirty="0" smtClean="0"/>
              <a:t>- معدات النقل</a:t>
            </a:r>
          </a:p>
          <a:p>
            <a:r>
              <a:rPr lang="ar-MA" dirty="0" smtClean="0"/>
              <a:t>- المقاولات، الأداء الاقتصادي والتشغيل</a:t>
            </a:r>
          </a:p>
          <a:p>
            <a:r>
              <a:rPr lang="ar-MA" dirty="0" smtClean="0"/>
              <a:t>- حركة المرور أو التدفقات</a:t>
            </a:r>
          </a:p>
          <a:p>
            <a:r>
              <a:rPr lang="ar-MA" dirty="0" smtClean="0"/>
              <a:t>- قياس النقل</a:t>
            </a:r>
          </a:p>
          <a:p>
            <a:r>
              <a:rPr lang="ar-MA" dirty="0" smtClean="0"/>
              <a:t>- استهلاك الطاقة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851648" cy="1828800"/>
          </a:xfrm>
        </p:spPr>
        <p:txBody>
          <a:bodyPr/>
          <a:lstStyle/>
          <a:p>
            <a:r>
              <a:rPr lang="ar-MA" dirty="0" smtClean="0"/>
              <a:t>معجم إحصائيات النقل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14414" y="3286124"/>
            <a:ext cx="7254806" cy="314327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ar-MA" dirty="0" smtClean="0"/>
              <a:t>ا</a:t>
            </a:r>
            <a:r>
              <a:rPr lang="ar-MA" b="1" dirty="0" smtClean="0"/>
              <a:t>لنقل </a:t>
            </a:r>
            <a:r>
              <a:rPr lang="ar-MA" b="1" dirty="0" err="1" smtClean="0"/>
              <a:t>االبحري</a:t>
            </a:r>
            <a:endParaRPr lang="ar-MA" b="1" dirty="0" smtClean="0"/>
          </a:p>
          <a:p>
            <a:r>
              <a:rPr lang="ar-MA" dirty="0" smtClean="0"/>
              <a:t>- البنية التحتية</a:t>
            </a:r>
          </a:p>
          <a:p>
            <a:r>
              <a:rPr lang="ar-MA" dirty="0" smtClean="0"/>
              <a:t>- معدات النقل</a:t>
            </a:r>
          </a:p>
          <a:p>
            <a:r>
              <a:rPr lang="ar-MA" dirty="0" smtClean="0"/>
              <a:t>        - السفن</a:t>
            </a:r>
          </a:p>
          <a:p>
            <a:r>
              <a:rPr lang="ar-MA" dirty="0" smtClean="0"/>
              <a:t>        - الحاويات وغيرها</a:t>
            </a:r>
          </a:p>
          <a:p>
            <a:r>
              <a:rPr lang="ar-MA" dirty="0" smtClean="0"/>
              <a:t>- المقاولات، الأداء الاقتصادي والتشغيل</a:t>
            </a:r>
          </a:p>
          <a:p>
            <a:r>
              <a:rPr lang="ar-MA" dirty="0" smtClean="0"/>
              <a:t>- حركة المرور أو التدفقات</a:t>
            </a:r>
          </a:p>
          <a:p>
            <a:r>
              <a:rPr lang="ar-MA" dirty="0" smtClean="0"/>
              <a:t>- قياس النقل</a:t>
            </a:r>
          </a:p>
          <a:p>
            <a:r>
              <a:rPr lang="ar-MA" dirty="0" smtClean="0"/>
              <a:t>- استهلاك الطاقة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851648" cy="1828800"/>
          </a:xfrm>
        </p:spPr>
        <p:txBody>
          <a:bodyPr/>
          <a:lstStyle/>
          <a:p>
            <a:r>
              <a:rPr lang="ar-MA" dirty="0" smtClean="0"/>
              <a:t>معجم إحصائيات النقل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14480" y="3214686"/>
            <a:ext cx="6754740" cy="335758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ar-MA" b="1" dirty="0" smtClean="0"/>
              <a:t>النقل الجوي</a:t>
            </a:r>
          </a:p>
          <a:p>
            <a:r>
              <a:rPr lang="ar-MA" dirty="0" smtClean="0"/>
              <a:t>- البنية التحتية</a:t>
            </a:r>
          </a:p>
          <a:p>
            <a:r>
              <a:rPr lang="ar-MA" dirty="0" smtClean="0"/>
              <a:t>- معدات النقل</a:t>
            </a:r>
          </a:p>
          <a:p>
            <a:r>
              <a:rPr lang="ar-MA" dirty="0" smtClean="0"/>
              <a:t>        - الطائرات</a:t>
            </a:r>
          </a:p>
          <a:p>
            <a:r>
              <a:rPr lang="ar-MA" dirty="0" smtClean="0"/>
              <a:t>- المقاولات، الأداء الاقتصادي والتشغيل</a:t>
            </a:r>
          </a:p>
          <a:p>
            <a:r>
              <a:rPr lang="ar-MA" dirty="0" smtClean="0"/>
              <a:t>- حركة المرور أو التدفقات</a:t>
            </a:r>
          </a:p>
          <a:p>
            <a:r>
              <a:rPr lang="ar-MA" dirty="0" smtClean="0"/>
              <a:t>- قياس النقل</a:t>
            </a:r>
          </a:p>
          <a:p>
            <a:r>
              <a:rPr lang="ar-MA" dirty="0" smtClean="0"/>
              <a:t>- استهلاك الطاقة</a:t>
            </a:r>
          </a:p>
          <a:p>
            <a:r>
              <a:rPr lang="ar-MA" dirty="0" smtClean="0"/>
              <a:t>- حوادث الطيران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MA" dirty="0" smtClean="0"/>
              <a:t>تصميم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817962"/>
          </a:xfrm>
        </p:spPr>
        <p:txBody>
          <a:bodyPr>
            <a:normAutofit lnSpcReduction="10000"/>
          </a:bodyPr>
          <a:lstStyle/>
          <a:p>
            <a:r>
              <a:rPr lang="ar-MA" dirty="0" smtClean="0"/>
              <a:t>- مقدمة</a:t>
            </a:r>
          </a:p>
          <a:p>
            <a:r>
              <a:rPr lang="ar-MA" dirty="0" smtClean="0"/>
              <a:t>- المواضيع المؤسساتية</a:t>
            </a:r>
          </a:p>
          <a:p>
            <a:r>
              <a:rPr lang="ar-MA" dirty="0" smtClean="0"/>
              <a:t>- المسائل المنهجية</a:t>
            </a:r>
          </a:p>
          <a:p>
            <a:r>
              <a:rPr lang="ar-MA" dirty="0" smtClean="0"/>
              <a:t>- أمثلة ومناقشة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MA" dirty="0" smtClean="0"/>
              <a:t>مصادر البيانات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14414" y="3500438"/>
            <a:ext cx="5114778" cy="1817962"/>
          </a:xfrm>
        </p:spPr>
        <p:txBody>
          <a:bodyPr>
            <a:normAutofit/>
          </a:bodyPr>
          <a:lstStyle/>
          <a:p>
            <a:r>
              <a:rPr lang="ar-MA" dirty="0" smtClean="0"/>
              <a:t>- المصادر الإدارية</a:t>
            </a:r>
          </a:p>
          <a:p>
            <a:r>
              <a:rPr lang="ar-MA" dirty="0" smtClean="0"/>
              <a:t>- المسوح/البحوث</a:t>
            </a:r>
          </a:p>
          <a:p>
            <a:r>
              <a:rPr lang="ar-MA" dirty="0" smtClean="0"/>
              <a:t>- التعدادات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851648" cy="1500198"/>
          </a:xfrm>
        </p:spPr>
        <p:txBody>
          <a:bodyPr/>
          <a:lstStyle/>
          <a:p>
            <a:r>
              <a:rPr lang="ar-MA" dirty="0" smtClean="0"/>
              <a:t>المصادر الإدارية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2428868"/>
            <a:ext cx="8143932" cy="3500462"/>
          </a:xfrm>
        </p:spPr>
        <p:txBody>
          <a:bodyPr>
            <a:normAutofit fontScale="85000" lnSpcReduction="10000"/>
          </a:bodyPr>
          <a:lstStyle/>
          <a:p>
            <a:r>
              <a:rPr lang="ar-MA" dirty="0" smtClean="0"/>
              <a:t>- البيانات التي توفرها تخص أنشطة مزودي خدمات النقل حسب وسيط النقل، وبالأخص:</a:t>
            </a:r>
          </a:p>
          <a:p>
            <a:r>
              <a:rPr lang="ar-MA" dirty="0" smtClean="0"/>
              <a:t>             - فاعل/فاعلي النقل الجوي         </a:t>
            </a:r>
          </a:p>
          <a:p>
            <a:r>
              <a:rPr lang="ar-MA" dirty="0" smtClean="0"/>
              <a:t>             - فاعلي النقل البحري</a:t>
            </a:r>
          </a:p>
          <a:p>
            <a:r>
              <a:rPr lang="ar-MA" dirty="0" smtClean="0"/>
              <a:t>             - فاعل/فاعلي النقل عبر السكك الحديدية</a:t>
            </a:r>
          </a:p>
          <a:p>
            <a:r>
              <a:rPr lang="ar-MA" dirty="0" smtClean="0"/>
              <a:t>- توفر إحصائيات بشأن البنية التحتية المتاحة والتجهيزات</a:t>
            </a:r>
          </a:p>
          <a:p>
            <a:r>
              <a:rPr lang="fr-FR" dirty="0" smtClean="0"/>
              <a:t> </a:t>
            </a:r>
            <a:r>
              <a:rPr lang="ar-MA" dirty="0" smtClean="0"/>
              <a:t>- توفر إحصائيات عن تدفقات البضائع والمسافرين عبر بعض وسائط النقل</a:t>
            </a:r>
          </a:p>
          <a:p>
            <a:r>
              <a:rPr lang="ar-MA" dirty="0" smtClean="0"/>
              <a:t>- تكلفتها قليلة</a:t>
            </a:r>
          </a:p>
          <a:p>
            <a:r>
              <a:rPr lang="ar-MA" dirty="0" smtClean="0"/>
              <a:t>- البيانات الإدارية تكون في الغالب غير قابلة للتصنيف</a:t>
            </a:r>
          </a:p>
          <a:p>
            <a:r>
              <a:rPr lang="ar-MA" dirty="0" smtClean="0"/>
              <a:t>- توفر كمية محدودة من المؤشرات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851648" cy="1828800"/>
          </a:xfrm>
        </p:spPr>
        <p:txBody>
          <a:bodyPr/>
          <a:lstStyle/>
          <a:p>
            <a:r>
              <a:rPr lang="ar-MA" dirty="0" smtClean="0"/>
              <a:t>المصادر الإدارية لبيانات قطاع النقل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MA" dirty="0" smtClean="0"/>
              <a:t>- المصادر الأولية (المصادر الخام)</a:t>
            </a:r>
          </a:p>
          <a:p>
            <a:r>
              <a:rPr lang="ar-MA" dirty="0" smtClean="0"/>
              <a:t>- المصادر الرئيسية</a:t>
            </a:r>
          </a:p>
          <a:p>
            <a:r>
              <a:rPr lang="ar-MA" dirty="0" smtClean="0"/>
              <a:t>- مصادر أخرى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851648" cy="1828800"/>
          </a:xfrm>
        </p:spPr>
        <p:txBody>
          <a:bodyPr/>
          <a:lstStyle/>
          <a:p>
            <a:r>
              <a:rPr lang="ar-MA" dirty="0" smtClean="0"/>
              <a:t>المصادر الأولية (المصادر الخام)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057852"/>
          </a:xfrm>
        </p:spPr>
        <p:txBody>
          <a:bodyPr>
            <a:normAutofit/>
          </a:bodyPr>
          <a:lstStyle/>
          <a:p>
            <a:r>
              <a:rPr lang="ar-MA" dirty="0" smtClean="0"/>
              <a:t>وهي تكون:</a:t>
            </a:r>
          </a:p>
          <a:p>
            <a:r>
              <a:rPr lang="ar-MA" dirty="0" smtClean="0"/>
              <a:t>- إما وحدة أو وسيلة النقل: الباخرة، الطائرة، السيارة،...</a:t>
            </a:r>
          </a:p>
          <a:p>
            <a:r>
              <a:rPr lang="ar-MA" dirty="0" smtClean="0"/>
              <a:t>- إما على مستوى وحدة البنية التحتية: المطار، الميناء، محطة القطار،...</a:t>
            </a:r>
          </a:p>
          <a:p>
            <a:r>
              <a:rPr lang="ar-MA" dirty="0" smtClean="0"/>
              <a:t>- إما على مستوى منشأة/شركة النقل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851648" cy="1414458"/>
          </a:xfrm>
        </p:spPr>
        <p:txBody>
          <a:bodyPr/>
          <a:lstStyle/>
          <a:p>
            <a:r>
              <a:rPr lang="ar-MA" dirty="0" smtClean="0"/>
              <a:t>المصادر الرئيسية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2428868"/>
            <a:ext cx="7854696" cy="3143272"/>
          </a:xfrm>
        </p:spPr>
        <p:txBody>
          <a:bodyPr>
            <a:normAutofit fontScale="92500"/>
          </a:bodyPr>
          <a:lstStyle/>
          <a:p>
            <a:r>
              <a:rPr lang="ar-MA" dirty="0" smtClean="0"/>
              <a:t>وتكون:</a:t>
            </a:r>
          </a:p>
          <a:p>
            <a:r>
              <a:rPr lang="ar-MA" dirty="0" smtClean="0"/>
              <a:t>- إما الإدارات، الوكالات، المكاتب أو المؤسسات المسئولة على تنظيم، ضبط أو تسيير  نشاط وسيط من وسائط النقل (إدارة الموانئ، إدارة الطيران المدني، إدارة المطارات,...)</a:t>
            </a:r>
          </a:p>
          <a:p>
            <a:r>
              <a:rPr lang="ar-MA" dirty="0" smtClean="0"/>
              <a:t>- إما تكون المؤسسات المسئولة عن ضبط وتنظيم وسائط النقل كلها (وزارة النقل)</a:t>
            </a:r>
          </a:p>
          <a:p>
            <a:r>
              <a:rPr lang="ar-MA" dirty="0" smtClean="0"/>
              <a:t>- أو تكون مؤسسة مسئولة عن تجميع  وتنظيم البيانات الإحصائية الخاصة بقطاع النقل كله أو وسيط من وسائطه (المكاتب الإحصائية مثلا)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851648" cy="1343020"/>
          </a:xfrm>
        </p:spPr>
        <p:txBody>
          <a:bodyPr/>
          <a:lstStyle/>
          <a:p>
            <a:r>
              <a:rPr lang="ar-MA" dirty="0" smtClean="0"/>
              <a:t>مصادر أخرى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286148"/>
          </a:xfrm>
        </p:spPr>
        <p:txBody>
          <a:bodyPr>
            <a:normAutofit/>
          </a:bodyPr>
          <a:lstStyle/>
          <a:p>
            <a:r>
              <a:rPr lang="ar-MA" dirty="0" smtClean="0"/>
              <a:t>- مثلا سجلات المنشآت:</a:t>
            </a:r>
          </a:p>
          <a:p>
            <a:r>
              <a:rPr lang="ar-MA" dirty="0" smtClean="0"/>
              <a:t>      - كلفة نسبيا متوسطة (كلفة الإنشاء وكلفة التجديد)</a:t>
            </a:r>
          </a:p>
          <a:p>
            <a:r>
              <a:rPr lang="ar-MA" dirty="0" smtClean="0"/>
              <a:t>      - كمية محدودة من المؤشرات المتعلقة بقطاع النقل</a:t>
            </a:r>
          </a:p>
          <a:p>
            <a:r>
              <a:rPr lang="ar-MA" dirty="0" smtClean="0"/>
              <a:t>- الدراسات التي تنجزها مجموعة من مؤسسات البحث والدراسة والجامعات</a:t>
            </a:r>
          </a:p>
          <a:p>
            <a:r>
              <a:rPr lang="ar-MA" dirty="0" smtClean="0"/>
              <a:t>- استعمال مواقع على </a:t>
            </a:r>
            <a:r>
              <a:rPr lang="ar-MA" dirty="0" err="1" smtClean="0"/>
              <a:t>الأنترنيت</a:t>
            </a:r>
            <a:endParaRPr lang="ar-MA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851648" cy="1828800"/>
          </a:xfrm>
        </p:spPr>
        <p:txBody>
          <a:bodyPr/>
          <a:lstStyle/>
          <a:p>
            <a:r>
              <a:rPr lang="ar-MA" dirty="0" smtClean="0"/>
              <a:t>المسوح/البحوث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0100" y="2643182"/>
            <a:ext cx="7469120" cy="3500462"/>
          </a:xfrm>
        </p:spPr>
        <p:txBody>
          <a:bodyPr>
            <a:normAutofit/>
          </a:bodyPr>
          <a:lstStyle/>
          <a:p>
            <a:r>
              <a:rPr lang="ar-MA" b="1" dirty="0" smtClean="0"/>
              <a:t>1- مسوح متعددة الأغراض </a:t>
            </a:r>
            <a:r>
              <a:rPr lang="ar-MA" dirty="0" smtClean="0"/>
              <a:t>تشكل أسئلة النقل فيها موضوعا أو وحدة</a:t>
            </a:r>
          </a:p>
          <a:p>
            <a:r>
              <a:rPr lang="ar-MA" dirty="0" smtClean="0"/>
              <a:t>من مزاياها:</a:t>
            </a:r>
          </a:p>
          <a:p>
            <a:r>
              <a:rPr lang="ar-MA" dirty="0" smtClean="0"/>
              <a:t>    - تكلفة نسبيا منخفضة: تقاسم للتكلفة </a:t>
            </a:r>
          </a:p>
          <a:p>
            <a:r>
              <a:rPr lang="ar-MA" dirty="0" smtClean="0"/>
              <a:t>    - إمكانية استعراض في جدول واحد لبيانات أخرى مقابل بيانات النقل</a:t>
            </a:r>
          </a:p>
          <a:p>
            <a:r>
              <a:rPr lang="ar-MA" dirty="0" smtClean="0"/>
              <a:t>من سلبياتها:</a:t>
            </a:r>
          </a:p>
          <a:p>
            <a:r>
              <a:rPr lang="ar-MA" dirty="0" smtClean="0"/>
              <a:t>    - ضيق الوقت المخصص للأسئلة المخصصة لقطاع النقل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7851648" cy="1714512"/>
          </a:xfrm>
        </p:spPr>
        <p:txBody>
          <a:bodyPr/>
          <a:lstStyle/>
          <a:p>
            <a:r>
              <a:rPr lang="ar-MA" dirty="0" smtClean="0"/>
              <a:t>المسوح/البحوث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2786058"/>
            <a:ext cx="7969186" cy="3357586"/>
          </a:xfrm>
        </p:spPr>
        <p:txBody>
          <a:bodyPr>
            <a:normAutofit fontScale="92500" lnSpcReduction="20000"/>
          </a:bodyPr>
          <a:lstStyle/>
          <a:p>
            <a:r>
              <a:rPr lang="ar-MA" b="1" dirty="0" smtClean="0"/>
              <a:t>2- مسوح مستقلة</a:t>
            </a:r>
            <a:r>
              <a:rPr lang="ar-MA" dirty="0" smtClean="0"/>
              <a:t>:</a:t>
            </a:r>
          </a:p>
          <a:p>
            <a:r>
              <a:rPr lang="ar-MA" dirty="0" smtClean="0"/>
              <a:t>     - تكلفة مرتفعة مرتبطة بطريقة أخذ العينة، جمع البيانات (في الميدان) ومعالجتها</a:t>
            </a:r>
          </a:p>
          <a:p>
            <a:r>
              <a:rPr lang="ar-MA" dirty="0" smtClean="0"/>
              <a:t>     - بيانات حول تدفقات البضائع والمسافرين وبصفة خاصة بالنسبة للنقل البري مع إمكانية إعطاء تفاصيل أكثر</a:t>
            </a:r>
          </a:p>
          <a:p>
            <a:r>
              <a:rPr lang="ar-MA" dirty="0" smtClean="0"/>
              <a:t>     - بيانات حول المصدر والاتجاه</a:t>
            </a:r>
          </a:p>
          <a:p>
            <a:r>
              <a:rPr lang="ar-MA" dirty="0" smtClean="0"/>
              <a:t>     - إمكانية استكمال البيانات اللازمة لاستكمال وبلورة مصفوفة التدفقات سواء بالنسبة لكل وسيط من وسائط النقل أو بالنسبة لقطاع النقل عموما</a:t>
            </a:r>
          </a:p>
          <a:p>
            <a:r>
              <a:rPr lang="ar-MA" dirty="0" smtClean="0"/>
              <a:t> 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7851648" cy="1285884"/>
          </a:xfrm>
        </p:spPr>
        <p:txBody>
          <a:bodyPr/>
          <a:lstStyle/>
          <a:p>
            <a:r>
              <a:rPr lang="ar-MA" dirty="0" smtClean="0"/>
              <a:t>التعدادات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24" y="2500306"/>
            <a:ext cx="7611996" cy="3643338"/>
          </a:xfrm>
        </p:spPr>
        <p:txBody>
          <a:bodyPr>
            <a:normAutofit fontScale="92500" lnSpcReduction="10000"/>
          </a:bodyPr>
          <a:lstStyle/>
          <a:p>
            <a:r>
              <a:rPr lang="ar-MA" dirty="0" smtClean="0"/>
              <a:t>- تكون شاملة لكل الوحدات الإحصائية</a:t>
            </a:r>
          </a:p>
          <a:p>
            <a:r>
              <a:rPr lang="ar-MA" dirty="0" smtClean="0"/>
              <a:t>- كلفة مرتفعة جدا</a:t>
            </a:r>
          </a:p>
          <a:p>
            <a:r>
              <a:rPr lang="ar-MA" dirty="0" smtClean="0"/>
              <a:t>- توفر عدد محدود جدا من إحصائيات ومؤشرات </a:t>
            </a:r>
            <a:r>
              <a:rPr lang="ar-MA" dirty="0" smtClean="0"/>
              <a:t>النقل</a:t>
            </a:r>
            <a:endParaRPr lang="fr-FR" dirty="0" smtClean="0"/>
          </a:p>
          <a:p>
            <a:endParaRPr lang="ar-MA" dirty="0" smtClean="0"/>
          </a:p>
          <a:p>
            <a:r>
              <a:rPr lang="ar-MA" dirty="0" smtClean="0"/>
              <a:t>أنواع التعدادات:</a:t>
            </a:r>
            <a:endParaRPr lang="fr-FR" dirty="0" smtClean="0"/>
          </a:p>
          <a:p>
            <a:r>
              <a:rPr lang="ar-MA" dirty="0" smtClean="0"/>
              <a:t>             - التعداد العام للسكان</a:t>
            </a:r>
          </a:p>
          <a:p>
            <a:r>
              <a:rPr lang="ar-MA" dirty="0" smtClean="0"/>
              <a:t>             - التعداد الاقتصادي/تعداد المنشآت الاقتصادية</a:t>
            </a:r>
          </a:p>
          <a:p>
            <a:r>
              <a:rPr lang="ar-MA" dirty="0" smtClean="0"/>
              <a:t>             - التعداد </a:t>
            </a:r>
            <a:r>
              <a:rPr lang="ar-MA" dirty="0" err="1" smtClean="0"/>
              <a:t>الفلاحي</a:t>
            </a:r>
            <a:endParaRPr lang="ar-MA" dirty="0" smtClean="0"/>
          </a:p>
          <a:p>
            <a:r>
              <a:rPr lang="ar-MA" dirty="0" smtClean="0"/>
              <a:t>             - تعدادات أخرى</a:t>
            </a:r>
            <a:endParaRPr lang="fr-F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851648" cy="1828800"/>
          </a:xfrm>
        </p:spPr>
        <p:txBody>
          <a:bodyPr/>
          <a:lstStyle/>
          <a:p>
            <a:r>
              <a:rPr lang="ar-MA" dirty="0" smtClean="0"/>
              <a:t>طرق تجميع البيانات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54442" y="3214686"/>
            <a:ext cx="5114778" cy="2500330"/>
          </a:xfrm>
        </p:spPr>
        <p:txBody>
          <a:bodyPr>
            <a:normAutofit fontScale="92500" lnSpcReduction="10000"/>
          </a:bodyPr>
          <a:lstStyle/>
          <a:p>
            <a:r>
              <a:rPr lang="ar-MA" dirty="0" smtClean="0"/>
              <a:t>- الاتصال المباشر</a:t>
            </a:r>
          </a:p>
          <a:p>
            <a:r>
              <a:rPr lang="ar-MA" dirty="0" smtClean="0"/>
              <a:t>- الاتصال غير المباشر</a:t>
            </a:r>
          </a:p>
          <a:p>
            <a:r>
              <a:rPr lang="ar-MA" dirty="0" smtClean="0"/>
              <a:t>- الاتصال الهاتفي</a:t>
            </a:r>
          </a:p>
          <a:p>
            <a:r>
              <a:rPr lang="ar-MA" dirty="0" smtClean="0"/>
              <a:t>- البريد العادي</a:t>
            </a:r>
          </a:p>
          <a:p>
            <a:r>
              <a:rPr lang="ar-MA" dirty="0" smtClean="0"/>
              <a:t>- البريد الإلكتروني</a:t>
            </a:r>
          </a:p>
          <a:p>
            <a:r>
              <a:rPr lang="ar-MA" dirty="0" smtClean="0"/>
              <a:t>- التفاعل عبر موقع الويب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785794"/>
            <a:ext cx="7851648" cy="2214578"/>
          </a:xfrm>
        </p:spPr>
        <p:txBody>
          <a:bodyPr>
            <a:normAutofit fontScale="90000"/>
          </a:bodyPr>
          <a:lstStyle/>
          <a:p>
            <a:pPr algn="l"/>
            <a:r>
              <a:rPr lang="ar-MA" dirty="0" smtClean="0"/>
              <a:t>مقدمة</a:t>
            </a:r>
            <a:br>
              <a:rPr lang="ar-MA" dirty="0" smtClean="0"/>
            </a:br>
            <a:r>
              <a:rPr lang="ar-MA" dirty="0" smtClean="0"/>
              <a:t>الإطار العام</a:t>
            </a:r>
            <a:br>
              <a:rPr lang="ar-MA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57422" y="3500438"/>
            <a:ext cx="5114778" cy="1675086"/>
          </a:xfrm>
        </p:spPr>
        <p:txBody>
          <a:bodyPr>
            <a:normAutofit fontScale="92500" lnSpcReduction="10000"/>
          </a:bodyPr>
          <a:lstStyle/>
          <a:p>
            <a:r>
              <a:rPr lang="ar-MA" dirty="0" smtClean="0"/>
              <a:t>- أهمية قطاع النقل</a:t>
            </a:r>
          </a:p>
          <a:p>
            <a:r>
              <a:rPr lang="ar-MA" dirty="0" smtClean="0"/>
              <a:t>- دوره</a:t>
            </a:r>
          </a:p>
          <a:p>
            <a:r>
              <a:rPr lang="ar-MA" dirty="0" smtClean="0"/>
              <a:t>- التحولات الاقتصادية</a:t>
            </a:r>
          </a:p>
          <a:p>
            <a:r>
              <a:rPr lang="ar-MA" dirty="0" smtClean="0"/>
              <a:t>- تطوره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851648" cy="1828800"/>
          </a:xfrm>
        </p:spPr>
        <p:txBody>
          <a:bodyPr/>
          <a:lstStyle/>
          <a:p>
            <a:r>
              <a:rPr lang="ar-MA" dirty="0" smtClean="0"/>
              <a:t>معالجة البيانات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8794" y="2786058"/>
            <a:ext cx="6540426" cy="3000396"/>
          </a:xfrm>
        </p:spPr>
        <p:txBody>
          <a:bodyPr>
            <a:normAutofit fontScale="92500" lnSpcReduction="20000"/>
          </a:bodyPr>
          <a:lstStyle/>
          <a:p>
            <a:r>
              <a:rPr lang="ar-MA" dirty="0" smtClean="0"/>
              <a:t>- إدخال البيانات</a:t>
            </a:r>
          </a:p>
          <a:p>
            <a:r>
              <a:rPr lang="ar-MA" dirty="0" smtClean="0"/>
              <a:t>- تصفية البيانات وتنقيتها</a:t>
            </a:r>
          </a:p>
          <a:p>
            <a:r>
              <a:rPr lang="ar-MA" dirty="0" smtClean="0"/>
              <a:t>- تدقيق البيانات</a:t>
            </a:r>
          </a:p>
          <a:p>
            <a:r>
              <a:rPr lang="ar-MA" dirty="0" smtClean="0"/>
              <a:t>- معالجة الأخطاء والبيانات غير المدققة</a:t>
            </a:r>
          </a:p>
          <a:p>
            <a:r>
              <a:rPr lang="ar-MA" dirty="0" smtClean="0"/>
              <a:t>- معالجة للبيانات الناقصة</a:t>
            </a:r>
          </a:p>
          <a:p>
            <a:r>
              <a:rPr lang="ar-MA" dirty="0" smtClean="0"/>
              <a:t>- معالجة للوحدات غير المصنفة في مكانها</a:t>
            </a:r>
          </a:p>
          <a:p>
            <a:r>
              <a:rPr lang="ar-MA" dirty="0" smtClean="0"/>
              <a:t>- تهيئ الإحصائيات الأساسية لقطاع النقل واستخراج الجداول</a:t>
            </a:r>
          </a:p>
          <a:p>
            <a:r>
              <a:rPr lang="ar-MA" dirty="0" smtClean="0"/>
              <a:t>- حساب المؤشرات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MA" dirty="0" smtClean="0"/>
              <a:t>إدخال البيانات</a:t>
            </a:r>
            <a:br>
              <a:rPr lang="ar-MA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14480" y="2500306"/>
            <a:ext cx="6829290" cy="3389598"/>
          </a:xfrm>
        </p:spPr>
        <p:txBody>
          <a:bodyPr>
            <a:normAutofit fontScale="92500" lnSpcReduction="20000"/>
          </a:bodyPr>
          <a:lstStyle/>
          <a:p>
            <a:r>
              <a:rPr lang="ar-MA" dirty="0" smtClean="0"/>
              <a:t>- الكتابة يدويا</a:t>
            </a:r>
          </a:p>
          <a:p>
            <a:r>
              <a:rPr lang="ar-MA" dirty="0" smtClean="0"/>
              <a:t>- الكتابة على الكمبيوتر</a:t>
            </a:r>
          </a:p>
          <a:p>
            <a:r>
              <a:rPr lang="ar-MA" dirty="0" smtClean="0"/>
              <a:t>      - من خلال نموذج إدخال البيانات</a:t>
            </a:r>
          </a:p>
          <a:p>
            <a:r>
              <a:rPr lang="ar-MA" dirty="0" smtClean="0"/>
              <a:t>      - من خلال تطبيق على الحاسوب</a:t>
            </a:r>
          </a:p>
          <a:p>
            <a:r>
              <a:rPr lang="ar-MA" dirty="0" smtClean="0"/>
              <a:t>      - من خلال أحد البرمجيات</a:t>
            </a:r>
          </a:p>
          <a:p>
            <a:r>
              <a:rPr lang="ar-MA" dirty="0" smtClean="0"/>
              <a:t>      - من خلال قاعدة للبيانات الإحصائية</a:t>
            </a:r>
          </a:p>
          <a:p>
            <a:r>
              <a:rPr lang="fr-FR" dirty="0" smtClean="0"/>
              <a:t> CAPI</a:t>
            </a:r>
            <a:r>
              <a:rPr lang="ar-MA" dirty="0" smtClean="0"/>
              <a:t>- استخدام برمجيات المقابلات الشخصية بمساعدة الحاسوب </a:t>
            </a:r>
          </a:p>
          <a:p>
            <a:r>
              <a:rPr lang="fr-FR" dirty="0" smtClean="0"/>
              <a:t>CATI</a:t>
            </a:r>
            <a:r>
              <a:rPr lang="ar-MA" dirty="0" smtClean="0"/>
              <a:t>- استخدام برمجيات المقابلات الهاتفية بمساعدة الحاسوب  </a:t>
            </a:r>
          </a:p>
          <a:p>
            <a:r>
              <a:rPr lang="ar-MA" dirty="0" smtClean="0"/>
              <a:t>- استخدام برمجيات القراءة الآلية للوثائق والمستندات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MA" dirty="0" smtClean="0"/>
              <a:t>التصنيفات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557918"/>
          </a:xfrm>
        </p:spPr>
        <p:txBody>
          <a:bodyPr>
            <a:normAutofit/>
          </a:bodyPr>
          <a:lstStyle/>
          <a:p>
            <a:r>
              <a:rPr lang="ar-MA" dirty="0" smtClean="0"/>
              <a:t>- تصنيف الأنشطة الاقتصادية</a:t>
            </a:r>
          </a:p>
          <a:p>
            <a:r>
              <a:rPr lang="ar-MA" dirty="0" smtClean="0"/>
              <a:t>- تصنيف المهن</a:t>
            </a:r>
          </a:p>
          <a:p>
            <a:r>
              <a:rPr lang="ar-MA" dirty="0" smtClean="0"/>
              <a:t>- تصنيف المناطق الجغرافية للبلد</a:t>
            </a:r>
          </a:p>
          <a:p>
            <a:r>
              <a:rPr lang="ar-MA" dirty="0" smtClean="0"/>
              <a:t>- تصنيف المنتجات ذات العلاقة بالأنشطة  الاقتصادية</a:t>
            </a:r>
          </a:p>
          <a:p>
            <a:endParaRPr lang="ar-MA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MA" dirty="0" smtClean="0"/>
              <a:t>تصفية البيانات وتنقيتها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MA" dirty="0" smtClean="0"/>
              <a:t>تجرى فحوصات مراقبة الجودة، عادة، أثناء تحرير البيانات وليس أثناء إدخالها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851648" cy="1428760"/>
          </a:xfrm>
        </p:spPr>
        <p:txBody>
          <a:bodyPr/>
          <a:lstStyle/>
          <a:p>
            <a:r>
              <a:rPr lang="ar-MA" dirty="0" smtClean="0"/>
              <a:t>تدقيق البيانات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8794" y="2357430"/>
            <a:ext cx="6540426" cy="3357586"/>
          </a:xfrm>
        </p:spPr>
        <p:txBody>
          <a:bodyPr>
            <a:normAutofit fontScale="92500" lnSpcReduction="20000"/>
          </a:bodyPr>
          <a:lstStyle/>
          <a:p>
            <a:r>
              <a:rPr lang="ar-MA" dirty="0" smtClean="0"/>
              <a:t>هناك نوعين لتدقيق البيانات:</a:t>
            </a:r>
          </a:p>
          <a:p>
            <a:r>
              <a:rPr lang="ar-MA" dirty="0" smtClean="0"/>
              <a:t>      - تدقيق جزئي: فحوصات مقابل بيانات مرجعية، فحوصات التناسق </a:t>
            </a:r>
            <a:br>
              <a:rPr lang="ar-MA" dirty="0" smtClean="0"/>
            </a:br>
            <a:r>
              <a:rPr lang="ar-MA" dirty="0" smtClean="0"/>
              <a:t>      - تدقيق كلي: وهو يتكون من فحوصات للبيانات المجمعة من حيث تماسكها، بما في ذلك:</a:t>
            </a:r>
          </a:p>
          <a:p>
            <a:r>
              <a:rPr lang="ar-MA" dirty="0" smtClean="0"/>
              <a:t>         - اتساق التقديرات بمرور الزمن</a:t>
            </a:r>
          </a:p>
          <a:p>
            <a:r>
              <a:rPr lang="ar-MA" dirty="0" smtClean="0"/>
              <a:t>         - العلاقات بين المتغيرات المخرجة</a:t>
            </a:r>
          </a:p>
          <a:p>
            <a:r>
              <a:rPr lang="ar-MA" dirty="0" smtClean="0"/>
              <a:t>         - العلاقة بالبيانات المستقاة من مصدر آخر</a:t>
            </a:r>
          </a:p>
          <a:p>
            <a:r>
              <a:rPr lang="ar-MA" dirty="0" smtClean="0"/>
              <a:t>         - الالتزام بالقواعد المنطقية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7851648" cy="1428760"/>
          </a:xfrm>
        </p:spPr>
        <p:txBody>
          <a:bodyPr/>
          <a:lstStyle/>
          <a:p>
            <a:r>
              <a:rPr lang="ar-MA" dirty="0" smtClean="0"/>
              <a:t>معالجة الأخطاء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85918" y="2714620"/>
            <a:ext cx="6683302" cy="3286148"/>
          </a:xfrm>
        </p:spPr>
        <p:txBody>
          <a:bodyPr>
            <a:normAutofit fontScale="77500" lnSpcReduction="20000"/>
          </a:bodyPr>
          <a:lstStyle/>
          <a:p>
            <a:r>
              <a:rPr lang="ar-MA" dirty="0" smtClean="0"/>
              <a:t>- معالجة الأخطاء والبيانات غير المدققة</a:t>
            </a:r>
          </a:p>
          <a:p>
            <a:r>
              <a:rPr lang="ar-MA" dirty="0" smtClean="0"/>
              <a:t>- إجراء تحريات عن الأسباب (خاصة في حالة عدد كبير من الأخطاء)</a:t>
            </a:r>
          </a:p>
          <a:p>
            <a:r>
              <a:rPr lang="ar-MA" dirty="0" smtClean="0"/>
              <a:t>- من المفيد التمييز بين الأخطاء الحاسمة وغير الحاسمة أثناء التدقيق</a:t>
            </a:r>
          </a:p>
          <a:p>
            <a:r>
              <a:rPr lang="ar-MA" dirty="0" smtClean="0"/>
              <a:t>- يتعين إزالة الأخطاء الحاسمة قبل إدراج سجلات البيانات المعيبة في أي جدول من الجداول النهائية للنتائج</a:t>
            </a:r>
          </a:p>
          <a:p>
            <a:r>
              <a:rPr lang="ar-MA" dirty="0" smtClean="0"/>
              <a:t>- تتم معالجة الأخطاء بتعديل القيم المسببة لها أو إسقاط السجلات المعيبة التي لا يمكن إصلاحها</a:t>
            </a:r>
          </a:p>
          <a:p>
            <a:r>
              <a:rPr lang="ar-MA" dirty="0" smtClean="0"/>
              <a:t>- هناك مبدأ أساسي يتمثل في أهمية فهم مصادر الخطأ بحيث يمكن التقليص منها</a:t>
            </a:r>
          </a:p>
          <a:p>
            <a:r>
              <a:rPr lang="ar-MA" dirty="0" smtClean="0"/>
              <a:t>- في حالة المسوح هناك أخطاء المعاينة والأخطاء غير المتعلقة </a:t>
            </a:r>
          </a:p>
          <a:p>
            <a:r>
              <a:rPr lang="ar-MA" dirty="0" smtClean="0"/>
              <a:t>بالمعاينة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MA" dirty="0" smtClean="0"/>
              <a:t>تهيئ الإحصائيات الأساسية </a:t>
            </a:r>
            <a:r>
              <a:rPr lang="ar-MA" dirty="0" err="1" smtClean="0"/>
              <a:t>و</a:t>
            </a:r>
            <a:r>
              <a:rPr lang="ar-MA" dirty="0" smtClean="0"/>
              <a:t> استخراج الجداول</a:t>
            </a:r>
            <a:br>
              <a:rPr lang="ar-MA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0100" y="3000372"/>
            <a:ext cx="7469120" cy="2571768"/>
          </a:xfrm>
        </p:spPr>
        <p:txBody>
          <a:bodyPr>
            <a:normAutofit/>
          </a:bodyPr>
          <a:lstStyle/>
          <a:p>
            <a:r>
              <a:rPr lang="ar-MA" dirty="0" smtClean="0"/>
              <a:t>تهيئ الإحصائيات الأساسية لقطاع النقل واستخراج الجداول</a:t>
            </a:r>
          </a:p>
          <a:p>
            <a:r>
              <a:rPr lang="ar-MA" dirty="0" smtClean="0"/>
              <a:t>   </a:t>
            </a:r>
          </a:p>
          <a:p>
            <a:r>
              <a:rPr lang="ar-MA" dirty="0" smtClean="0"/>
              <a:t>      - إمكانية المقارنة على المستوى الدولي</a:t>
            </a:r>
          </a:p>
          <a:p>
            <a:r>
              <a:rPr lang="ar-MA" dirty="0" smtClean="0"/>
              <a:t>      - سهولة قراءتها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7851648" cy="1571636"/>
          </a:xfrm>
        </p:spPr>
        <p:txBody>
          <a:bodyPr/>
          <a:lstStyle/>
          <a:p>
            <a:r>
              <a:rPr lang="ar-MA" dirty="0" smtClean="0"/>
              <a:t>الإحصائيات الأساسية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2643182"/>
            <a:ext cx="7854696" cy="2337954"/>
          </a:xfrm>
        </p:spPr>
        <p:txBody>
          <a:bodyPr>
            <a:normAutofit/>
          </a:bodyPr>
          <a:lstStyle/>
          <a:p>
            <a:r>
              <a:rPr lang="ar-MA" dirty="0" smtClean="0"/>
              <a:t>وتهم على العموم ثلاث مجالات أساسية:</a:t>
            </a:r>
          </a:p>
          <a:p>
            <a:r>
              <a:rPr lang="ar-MA" dirty="0" smtClean="0"/>
              <a:t>- نقل البضائع: -الأطنان المنقولة – الطن /الكيلومتر</a:t>
            </a:r>
          </a:p>
          <a:p>
            <a:r>
              <a:rPr lang="ar-MA" dirty="0" smtClean="0"/>
              <a:t>- نقل الأشخاص: -عدد المسافرين – المسافرون/ الكيلومتر</a:t>
            </a:r>
          </a:p>
          <a:p>
            <a:r>
              <a:rPr lang="ar-MA" dirty="0" smtClean="0"/>
              <a:t>- التدفقات: -مجموع العربات – العربة/الكيلومتر </a:t>
            </a:r>
            <a:endParaRPr lang="fr-F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7851648" cy="1500198"/>
          </a:xfrm>
        </p:spPr>
        <p:txBody>
          <a:bodyPr/>
          <a:lstStyle/>
          <a:p>
            <a:r>
              <a:rPr lang="ar-MA" dirty="0" smtClean="0"/>
              <a:t>حساب المؤشرات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00298" y="2857496"/>
            <a:ext cx="5968922" cy="3429024"/>
          </a:xfrm>
        </p:spPr>
        <p:txBody>
          <a:bodyPr>
            <a:normAutofit fontScale="92500" lnSpcReduction="20000"/>
          </a:bodyPr>
          <a:lstStyle/>
          <a:p>
            <a:r>
              <a:rPr lang="ar-MA" dirty="0" smtClean="0"/>
              <a:t>- غالبية المؤشرات هي بيانات تناسبية</a:t>
            </a:r>
          </a:p>
          <a:p>
            <a:r>
              <a:rPr lang="ar-MA" dirty="0" smtClean="0"/>
              <a:t>- ضرورة توضيح الطريقة المستعملة في إنتاج مؤشر معين</a:t>
            </a:r>
            <a:endParaRPr lang="fr-FR" dirty="0" smtClean="0"/>
          </a:p>
          <a:p>
            <a:endParaRPr lang="ar-MA" dirty="0" smtClean="0"/>
          </a:p>
          <a:p>
            <a:r>
              <a:rPr lang="ar-MA" dirty="0" smtClean="0"/>
              <a:t>يمكن حساب عدة أنواع من المؤشرات الخاصة بقطاع النقل، ومن أهمها:</a:t>
            </a:r>
          </a:p>
          <a:p>
            <a:r>
              <a:rPr lang="ar-MA" dirty="0" smtClean="0"/>
              <a:t>- مؤشرات الأهمية الاقتصادية</a:t>
            </a:r>
          </a:p>
          <a:p>
            <a:r>
              <a:rPr lang="ar-MA" dirty="0" smtClean="0"/>
              <a:t>- مؤشرات الأهمية التقنية</a:t>
            </a:r>
          </a:p>
          <a:p>
            <a:r>
              <a:rPr lang="ar-MA" dirty="0" smtClean="0"/>
              <a:t>- مؤشرات الأهمية البيئية</a:t>
            </a:r>
          </a:p>
          <a:p>
            <a:r>
              <a:rPr lang="ar-MA" dirty="0" smtClean="0"/>
              <a:t>- مؤشرات الأهمية الطاقية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851648" cy="1428760"/>
          </a:xfrm>
        </p:spPr>
        <p:txBody>
          <a:bodyPr/>
          <a:lstStyle/>
          <a:p>
            <a:r>
              <a:rPr lang="ar-MA" dirty="0" smtClean="0"/>
              <a:t>جودة البيانات والتقييم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2976" y="2571744"/>
            <a:ext cx="7326244" cy="3571900"/>
          </a:xfrm>
        </p:spPr>
        <p:txBody>
          <a:bodyPr>
            <a:normAutofit fontScale="85000" lnSpcReduction="10000"/>
          </a:bodyPr>
          <a:lstStyle/>
          <a:p>
            <a:r>
              <a:rPr lang="ar-MA" dirty="0" smtClean="0"/>
              <a:t>- يجب أن يكون الهدف لدى أي إحصائي هو تحقيق مستوى عال من جودة البيانات</a:t>
            </a:r>
          </a:p>
          <a:p>
            <a:r>
              <a:rPr lang="ar-MA" dirty="0" smtClean="0"/>
              <a:t>- تملك الأجهزة الإحصائية الجيدة ثقافة كبيرة بشأن جودة البيانات لا تمكنها من إنتاج بيانات عالية الجودة فحسب، بل تضفي أيضا المصداقية على هذه البيانات</a:t>
            </a:r>
          </a:p>
          <a:p>
            <a:r>
              <a:rPr lang="ar-MA" dirty="0" smtClean="0"/>
              <a:t>- يجب أن تكون اعتبارات جودة البيانات سائدة في كل مراحل أية عملية إحصائية</a:t>
            </a:r>
          </a:p>
          <a:p>
            <a:r>
              <a:rPr lang="ar-MA" dirty="0" smtClean="0"/>
              <a:t>- يمكن النظر إلى جودة البيانات بالنسبة إلى العديد من الأبعاد أو المعايير (مثلا مدى ارتباطها وعلاقتها والدقة ، الانتظام، السرعة، الوضوح، قابلية المقارنة ...)</a:t>
            </a:r>
          </a:p>
          <a:p>
            <a:r>
              <a:rPr lang="ar-MA" dirty="0" smtClean="0"/>
              <a:t>- من بين عناصر جودة البيانات وتقييمها : التوثيق الجيد لعمليات وإجراءات المسوح (وصف مسبق للتكاليف، المنهجيات،  الإجراءات...)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7851648" cy="1828800"/>
          </a:xfrm>
        </p:spPr>
        <p:txBody>
          <a:bodyPr/>
          <a:lstStyle/>
          <a:p>
            <a:pPr algn="l"/>
            <a:r>
              <a:rPr lang="ar-MA" dirty="0" smtClean="0"/>
              <a:t>المواضيع المؤسساتية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71670" y="3500438"/>
            <a:ext cx="5114778" cy="2175152"/>
          </a:xfrm>
        </p:spPr>
        <p:txBody>
          <a:bodyPr>
            <a:normAutofit/>
          </a:bodyPr>
          <a:lstStyle/>
          <a:p>
            <a:r>
              <a:rPr lang="ar-MA" dirty="0" smtClean="0"/>
              <a:t>- الإطار المؤسساتي</a:t>
            </a:r>
          </a:p>
          <a:p>
            <a:r>
              <a:rPr lang="ar-MA" dirty="0" smtClean="0"/>
              <a:t>- التعاون والتنسيق</a:t>
            </a:r>
          </a:p>
          <a:p>
            <a:r>
              <a:rPr lang="ar-MA" dirty="0" smtClean="0"/>
              <a:t>- تطوير وتقوية القدرات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851648" cy="1357322"/>
          </a:xfrm>
        </p:spPr>
        <p:txBody>
          <a:bodyPr/>
          <a:lstStyle/>
          <a:p>
            <a:r>
              <a:rPr lang="ar-MA" dirty="0" smtClean="0"/>
              <a:t>النشر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571744"/>
            <a:ext cx="8112062" cy="3643338"/>
          </a:xfrm>
        </p:spPr>
        <p:txBody>
          <a:bodyPr>
            <a:normAutofit fontScale="92500" lnSpcReduction="20000"/>
          </a:bodyPr>
          <a:lstStyle/>
          <a:p>
            <a:r>
              <a:rPr lang="ar-MA" dirty="0" smtClean="0"/>
              <a:t>- يمكن إصدار البيانات في أنساق مختلفة، منها:</a:t>
            </a:r>
          </a:p>
          <a:p>
            <a:r>
              <a:rPr lang="ar-MA" dirty="0" smtClean="0"/>
              <a:t>        - نشرات ورقية ، ملخصات أو نشرات صحفية</a:t>
            </a:r>
          </a:p>
          <a:p>
            <a:r>
              <a:rPr lang="ar-MA" dirty="0" smtClean="0"/>
              <a:t>        - نشرات إلكترونية على الويب (في شكل ملفات مثلا أو نشرات أو ملخصات أو نشرات صحفية)</a:t>
            </a:r>
          </a:p>
          <a:p>
            <a:r>
              <a:rPr lang="fr-FR" dirty="0" smtClean="0"/>
              <a:t> </a:t>
            </a:r>
            <a:r>
              <a:rPr lang="ar-MA" dirty="0" smtClean="0"/>
              <a:t>مدمجة</a:t>
            </a:r>
            <a:r>
              <a:rPr lang="fr-FR" dirty="0" smtClean="0"/>
              <a:t>  </a:t>
            </a:r>
            <a:r>
              <a:rPr lang="ar-MA" dirty="0" smtClean="0"/>
              <a:t>        - جداول على مواقع الويب أو أقراص</a:t>
            </a:r>
          </a:p>
          <a:p>
            <a:r>
              <a:rPr lang="ar-MA" dirty="0" smtClean="0"/>
              <a:t>- يمكن تقديم البيانات بالمجان أو نظير رسوم أو الاثنين معا </a:t>
            </a:r>
          </a:p>
          <a:p>
            <a:r>
              <a:rPr lang="ar-MA" dirty="0" smtClean="0"/>
              <a:t>- لا يتم نشر البيانات غير موثوق </a:t>
            </a:r>
            <a:r>
              <a:rPr lang="ar-MA" dirty="0" err="1" smtClean="0"/>
              <a:t>بها</a:t>
            </a:r>
            <a:r>
              <a:rPr lang="ar-MA" dirty="0" smtClean="0"/>
              <a:t>: ينبغي إسقاطها</a:t>
            </a:r>
          </a:p>
          <a:p>
            <a:pPr>
              <a:buFontTx/>
              <a:buChar char="-"/>
            </a:pPr>
            <a:r>
              <a:rPr lang="ar-MA" dirty="0" smtClean="0"/>
              <a:t>- يجب وضع </a:t>
            </a:r>
            <a:r>
              <a:rPr lang="ar-MA" dirty="0" err="1" smtClean="0"/>
              <a:t>رزنامة</a:t>
            </a:r>
            <a:r>
              <a:rPr lang="ar-MA" dirty="0" smtClean="0"/>
              <a:t> /جدول زمني للنشر: شهري، فصلي، نصف سنوي وسنوي</a:t>
            </a:r>
          </a:p>
          <a:p>
            <a:pPr>
              <a:buFontTx/>
              <a:buChar char="-"/>
            </a:pPr>
            <a:r>
              <a:rPr lang="ar-MA" dirty="0" smtClean="0"/>
              <a:t>- يجب احترام مواعيد نشر الإحصائيات: يتم قبول ولوج الدول إلى المعايير الخاصة لنشر المعلومات الإحصائية لصندوق النقد الدولي</a:t>
            </a:r>
            <a:endParaRPr lang="fr-F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8001056" cy="1643074"/>
          </a:xfrm>
        </p:spPr>
        <p:txBody>
          <a:bodyPr/>
          <a:lstStyle/>
          <a:p>
            <a:r>
              <a:rPr lang="ar-MA" dirty="0" smtClean="0"/>
              <a:t>البيانات الوصفية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2786058"/>
            <a:ext cx="7040492" cy="3143272"/>
          </a:xfrm>
        </p:spPr>
        <p:txBody>
          <a:bodyPr>
            <a:normAutofit fontScale="85000" lnSpcReduction="10000"/>
          </a:bodyPr>
          <a:lstStyle/>
          <a:p>
            <a:r>
              <a:rPr lang="ar-MA" dirty="0" smtClean="0"/>
              <a:t>- من المهم أن نقوم بإدراج البيانات الوصفية ذات الصلة ضمن المنتج الإحصائي المنشور</a:t>
            </a:r>
          </a:p>
          <a:p>
            <a:r>
              <a:rPr lang="ar-MA" dirty="0" smtClean="0"/>
              <a:t>- تشمل هذه البيانات معلومات عن جودة البيانات التي يمكن النظر إليها انطلاقا من أبعاد ومعايير متعددة</a:t>
            </a:r>
          </a:p>
          <a:p>
            <a:r>
              <a:rPr lang="ar-MA" dirty="0" smtClean="0"/>
              <a:t>- ينبغي التأكيد على القيود المتعلقة ببيانات المسح وإبراز حقيقة أن البيانات جمعت من عينة من الوحدات وإلى احتمال وجود أخطاء غير متعلقة بالمعاينة</a:t>
            </a:r>
          </a:p>
          <a:p>
            <a:r>
              <a:rPr lang="ar-MA" dirty="0" smtClean="0"/>
              <a:t>-ينبغي أيضا شرح أي عدم للتوافق في السلاسل الزمنية: مثلا الإشارة إلى أنه </a:t>
            </a:r>
            <a:r>
              <a:rPr lang="ar-MA" dirty="0" err="1" smtClean="0"/>
              <a:t>لاينبغي</a:t>
            </a:r>
            <a:r>
              <a:rPr lang="ar-MA" dirty="0" smtClean="0"/>
              <a:t> مقارنة هذه النتائج مع نتائج مسوح سابقة لاختلاف المنهجية مثلا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MA" dirty="0" smtClean="0"/>
              <a:t>أمثلة </a:t>
            </a:r>
            <a:br>
              <a:rPr lang="ar-MA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4000" b="1" dirty="0" smtClean="0"/>
              <a:t>التجربة المغربية</a:t>
            </a:r>
            <a:endParaRPr lang="fr-FR" sz="4000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MA" dirty="0" smtClean="0"/>
              <a:t>أمثلة</a:t>
            </a:r>
            <a:br>
              <a:rPr lang="ar-MA" dirty="0" smtClean="0"/>
            </a:br>
            <a:r>
              <a:rPr lang="ar-MA" dirty="0" smtClean="0"/>
              <a:t>على المستوى الدولي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4000" b="1" dirty="0" smtClean="0"/>
              <a:t>مكتب الإحصاء الأوروبي (</a:t>
            </a:r>
            <a:r>
              <a:rPr lang="ar-MA" sz="4000" b="1" dirty="0" err="1" smtClean="0"/>
              <a:t>اليوروستات</a:t>
            </a:r>
            <a:r>
              <a:rPr lang="ar-MA" sz="4000" b="1" dirty="0" smtClean="0"/>
              <a:t>)</a:t>
            </a:r>
          </a:p>
          <a:p>
            <a:pPr algn="ctr"/>
            <a:endParaRPr lang="fr-FR" sz="40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851648" cy="1143008"/>
          </a:xfrm>
        </p:spPr>
        <p:txBody>
          <a:bodyPr>
            <a:normAutofit fontScale="90000"/>
          </a:bodyPr>
          <a:lstStyle/>
          <a:p>
            <a:r>
              <a:rPr lang="ar-MA" dirty="0" smtClean="0"/>
              <a:t>أهم مواقع المؤسسات الدولية ذات الصلة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2571744"/>
            <a:ext cx="7854696" cy="3643338"/>
          </a:xfrm>
        </p:spPr>
        <p:txBody>
          <a:bodyPr>
            <a:normAutofit lnSpcReduction="10000"/>
          </a:bodyPr>
          <a:lstStyle/>
          <a:p>
            <a:r>
              <a:rPr lang="ar-MA" dirty="0" smtClean="0"/>
              <a:t>موقع </a:t>
            </a:r>
            <a:r>
              <a:rPr lang="ar-MA" dirty="0" err="1" smtClean="0"/>
              <a:t>اليوروستات</a:t>
            </a:r>
            <a:endParaRPr lang="ar-MA" dirty="0" smtClean="0"/>
          </a:p>
          <a:p>
            <a:r>
              <a:rPr lang="fr-FR" u="sng" dirty="0" smtClean="0">
                <a:solidFill>
                  <a:srgbClr val="FFC000"/>
                </a:solidFill>
              </a:rPr>
              <a:t>ec.europa.eu/eurostat</a:t>
            </a:r>
          </a:p>
          <a:p>
            <a:r>
              <a:rPr lang="ar-MA" dirty="0" smtClean="0"/>
              <a:t>موقع المنتدى الدولي للنقل</a:t>
            </a:r>
          </a:p>
          <a:p>
            <a:r>
              <a:rPr lang="fr-FR" u="sng" dirty="0" smtClean="0">
                <a:solidFill>
                  <a:srgbClr val="FFC000"/>
                </a:solidFill>
              </a:rPr>
              <a:t>oecd.org/</a:t>
            </a:r>
            <a:r>
              <a:rPr lang="fr-FR" u="sng" dirty="0" err="1" smtClean="0">
                <a:solidFill>
                  <a:srgbClr val="FFC000"/>
                </a:solidFill>
              </a:rPr>
              <a:t>cem</a:t>
            </a:r>
            <a:endParaRPr lang="fr-FR" u="sng" dirty="0" smtClean="0">
              <a:solidFill>
                <a:srgbClr val="FFC000"/>
              </a:solidFill>
            </a:endParaRPr>
          </a:p>
          <a:p>
            <a:r>
              <a:rPr lang="fr-FR" dirty="0" smtClean="0">
                <a:hlinkClick r:id="rId2"/>
              </a:rPr>
              <a:t>www.internationaltransportforum.org</a:t>
            </a:r>
            <a:endParaRPr lang="fr-FR" dirty="0" smtClean="0"/>
          </a:p>
          <a:p>
            <a:r>
              <a:rPr lang="ar-MA" dirty="0" smtClean="0"/>
              <a:t>اللجنة الاقتصادية لأوروبا التابعة للأمم المتحدة</a:t>
            </a:r>
          </a:p>
          <a:p>
            <a:r>
              <a:rPr lang="fr-FR" dirty="0" smtClean="0">
                <a:hlinkClick r:id="rId3"/>
              </a:rPr>
              <a:t>www.unece.org/trans/</a:t>
            </a:r>
            <a:endParaRPr lang="fr-FR" dirty="0" smtClean="0"/>
          </a:p>
          <a:p>
            <a:r>
              <a:rPr lang="ar-MA" dirty="0" smtClean="0"/>
              <a:t>الشراكة من أجل تطوير الإحصائيات في القرن 21</a:t>
            </a:r>
            <a:endParaRPr lang="fr-F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8182004" cy="1343020"/>
          </a:xfrm>
        </p:spPr>
        <p:txBody>
          <a:bodyPr>
            <a:normAutofit/>
          </a:bodyPr>
          <a:lstStyle/>
          <a:p>
            <a:r>
              <a:rPr lang="ar-MA" dirty="0" smtClean="0"/>
              <a:t>أهم مواقع المؤسسات الدولية ذات الصلة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2214554"/>
            <a:ext cx="7854696" cy="3357586"/>
          </a:xfrm>
        </p:spPr>
        <p:txBody>
          <a:bodyPr/>
          <a:lstStyle/>
          <a:p>
            <a:r>
              <a:rPr lang="ar-MA" dirty="0" smtClean="0"/>
              <a:t>الاتحاد الدولي لسكك الحديدية</a:t>
            </a:r>
          </a:p>
          <a:p>
            <a:r>
              <a:rPr lang="fr-FR" dirty="0" smtClean="0">
                <a:hlinkClick r:id="rId2"/>
              </a:rPr>
              <a:t>www.uic.org</a:t>
            </a:r>
            <a:endParaRPr lang="fr-FR" dirty="0" smtClean="0"/>
          </a:p>
          <a:p>
            <a:r>
              <a:rPr lang="ar-MA" dirty="0" smtClean="0"/>
              <a:t>الاتحاد الدولي للنقل البري (</a:t>
            </a:r>
            <a:r>
              <a:rPr lang="ar-MA" dirty="0" err="1" smtClean="0"/>
              <a:t>الطرقي</a:t>
            </a:r>
            <a:r>
              <a:rPr lang="ar-MA" dirty="0" smtClean="0"/>
              <a:t>)</a:t>
            </a:r>
          </a:p>
          <a:p>
            <a:r>
              <a:rPr lang="fr-FR" dirty="0" smtClean="0">
                <a:hlinkClick r:id="rId3"/>
              </a:rPr>
              <a:t>www.iru.org</a:t>
            </a:r>
            <a:endParaRPr lang="fr-FR" dirty="0" smtClean="0"/>
          </a:p>
          <a:p>
            <a:r>
              <a:rPr lang="ar-MA" dirty="0" smtClean="0"/>
              <a:t>المنظمة الدولية للطيران المدني</a:t>
            </a:r>
          </a:p>
          <a:p>
            <a:r>
              <a:rPr lang="fr-FR" dirty="0" smtClean="0">
                <a:hlinkClick r:id="rId4"/>
              </a:rPr>
              <a:t>www.icao.int</a:t>
            </a:r>
            <a:endParaRPr lang="fr-FR" dirty="0" smtClean="0"/>
          </a:p>
          <a:p>
            <a:endParaRPr lang="ar-MA" dirty="0" smtClean="0"/>
          </a:p>
          <a:p>
            <a:endParaRPr lang="ar-MA" dirty="0" smtClean="0"/>
          </a:p>
          <a:p>
            <a:endParaRPr lang="ar-MA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2071678"/>
            <a:ext cx="7851648" cy="1828800"/>
          </a:xfrm>
        </p:spPr>
        <p:txBody>
          <a:bodyPr/>
          <a:lstStyle/>
          <a:p>
            <a:pPr algn="ctr"/>
            <a:r>
              <a:rPr lang="ar-MA" dirty="0" smtClean="0"/>
              <a:t>شكرا على انتباهكم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MA" dirty="0" smtClean="0"/>
              <a:t>الإطار المؤسساتي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103714"/>
          </a:xfrm>
        </p:spPr>
        <p:txBody>
          <a:bodyPr>
            <a:normAutofit fontScale="92500" lnSpcReduction="10000"/>
          </a:bodyPr>
          <a:lstStyle/>
          <a:p>
            <a:r>
              <a:rPr lang="ar-MA" dirty="0" smtClean="0"/>
              <a:t>- نظام وطني للمعلومات الإحصائية</a:t>
            </a:r>
          </a:p>
          <a:p>
            <a:r>
              <a:rPr lang="ar-MA" dirty="0" smtClean="0"/>
              <a:t>- مجلس وطني للمعلومات الإحصائية</a:t>
            </a:r>
          </a:p>
          <a:p>
            <a:r>
              <a:rPr lang="ar-MA" dirty="0" smtClean="0"/>
              <a:t>- </a:t>
            </a:r>
            <a:r>
              <a:rPr lang="ar-MA" dirty="0" err="1" smtClean="0"/>
              <a:t>استراتيجية</a:t>
            </a:r>
            <a:r>
              <a:rPr lang="ar-MA" dirty="0" smtClean="0"/>
              <a:t> وطنية لتطوير المعلومات الإحصائية</a:t>
            </a:r>
          </a:p>
          <a:p>
            <a:r>
              <a:rPr lang="ar-MA" dirty="0" smtClean="0"/>
              <a:t>- </a:t>
            </a:r>
            <a:r>
              <a:rPr lang="ar-MA" dirty="0" err="1" smtClean="0"/>
              <a:t>استراتيجية</a:t>
            </a:r>
            <a:r>
              <a:rPr lang="ar-MA" dirty="0" smtClean="0"/>
              <a:t> وطنية لتطوير المعلومات الإحصائية القطاعية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MA" dirty="0" smtClean="0"/>
              <a:t>التعاون والتنسيق</a:t>
            </a:r>
            <a:br>
              <a:rPr lang="ar-MA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14546" y="3143248"/>
            <a:ext cx="6254674" cy="2786082"/>
          </a:xfrm>
        </p:spPr>
        <p:txBody>
          <a:bodyPr>
            <a:normAutofit lnSpcReduction="10000"/>
          </a:bodyPr>
          <a:lstStyle/>
          <a:p>
            <a:r>
              <a:rPr lang="ar-MA" dirty="0" smtClean="0"/>
              <a:t>- التعاون مع مزودي البيانات (مصادر البيانات)</a:t>
            </a:r>
          </a:p>
          <a:p>
            <a:r>
              <a:rPr lang="ar-MA" dirty="0" smtClean="0"/>
              <a:t>- التعاون والتنسيق ما بين منتجي البيانات</a:t>
            </a:r>
          </a:p>
          <a:p>
            <a:r>
              <a:rPr lang="ar-MA" dirty="0" smtClean="0"/>
              <a:t>- التنسيق التقني</a:t>
            </a:r>
          </a:p>
          <a:p>
            <a:r>
              <a:rPr lang="ar-MA" dirty="0" smtClean="0"/>
              <a:t>- التنسيق القانوني</a:t>
            </a:r>
          </a:p>
          <a:p>
            <a:r>
              <a:rPr lang="ar-MA" dirty="0" smtClean="0"/>
              <a:t>- التنسيق عند توزيع الموارد</a:t>
            </a:r>
          </a:p>
          <a:p>
            <a:r>
              <a:rPr lang="ar-MA" dirty="0" smtClean="0"/>
              <a:t>- التعاون مع مستعملي البيانات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MA" dirty="0" smtClean="0"/>
              <a:t>تطوير وتقوية القدرات</a:t>
            </a:r>
            <a:br>
              <a:rPr lang="ar-MA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14546" y="2714620"/>
            <a:ext cx="6254674" cy="3214710"/>
          </a:xfrm>
        </p:spPr>
        <p:txBody>
          <a:bodyPr>
            <a:normAutofit fontScale="85000" lnSpcReduction="10000"/>
          </a:bodyPr>
          <a:lstStyle/>
          <a:p>
            <a:r>
              <a:rPr lang="ar-MA" dirty="0" smtClean="0"/>
              <a:t>- تحسين ومراجعة الإطار القانوني والتشريعي للعمليات الإحصائية</a:t>
            </a:r>
          </a:p>
          <a:p>
            <a:r>
              <a:rPr lang="ar-MA" dirty="0" smtClean="0"/>
              <a:t>- إصلاح وتحسين إحصائيات المقاولات: خلق واستغلال أمثل لسجلات المقاولات</a:t>
            </a:r>
          </a:p>
          <a:p>
            <a:r>
              <a:rPr lang="ar-MA" dirty="0" smtClean="0"/>
              <a:t>- تنسيق النظام الإحصائي للمقاولات</a:t>
            </a:r>
          </a:p>
          <a:p>
            <a:r>
              <a:rPr lang="ar-MA" dirty="0" smtClean="0"/>
              <a:t>- تكوين الموارد البشرية اللازمة لإنتاج الإحصائيات</a:t>
            </a:r>
          </a:p>
          <a:p>
            <a:r>
              <a:rPr lang="ar-MA" dirty="0" smtClean="0"/>
              <a:t>- تقوية قدرات نشر البيانات: خلق أنظمة للنشر الإحصائي</a:t>
            </a:r>
          </a:p>
          <a:p>
            <a:r>
              <a:rPr lang="ar-MA" dirty="0" smtClean="0"/>
              <a:t>- الاستفادة من مبادرات المنظمات والمؤسسات الدولية في مجال تقوية وتطوير القدرات الإحصائية للدول النامية</a:t>
            </a:r>
          </a:p>
          <a:p>
            <a:r>
              <a:rPr lang="ar-MA" dirty="0" smtClean="0"/>
              <a:t>- </a:t>
            </a:r>
            <a:r>
              <a:rPr lang="ar-MA" dirty="0" err="1" smtClean="0"/>
              <a:t>كونسورتيوم</a:t>
            </a:r>
            <a:r>
              <a:rPr lang="ar-MA" dirty="0" smtClean="0"/>
              <a:t> الشراكة من أجل الإحصاء في القرن 21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142984"/>
            <a:ext cx="7851648" cy="1828800"/>
          </a:xfrm>
        </p:spPr>
        <p:txBody>
          <a:bodyPr/>
          <a:lstStyle/>
          <a:p>
            <a:pPr algn="l"/>
            <a:r>
              <a:rPr lang="ar-MA" dirty="0" smtClean="0"/>
              <a:t>القضايا المنهجية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3214686"/>
            <a:ext cx="6429420" cy="2928958"/>
          </a:xfrm>
        </p:spPr>
        <p:txBody>
          <a:bodyPr>
            <a:normAutofit fontScale="85000" lnSpcReduction="20000"/>
          </a:bodyPr>
          <a:lstStyle/>
          <a:p>
            <a:r>
              <a:rPr lang="ar-MA" dirty="0" smtClean="0"/>
              <a:t>- مفاهيم </a:t>
            </a:r>
            <a:r>
              <a:rPr lang="ar-MA" dirty="0" err="1" smtClean="0"/>
              <a:t>وتعاريف</a:t>
            </a:r>
            <a:r>
              <a:rPr lang="ar-MA" dirty="0" smtClean="0"/>
              <a:t> </a:t>
            </a:r>
          </a:p>
          <a:p>
            <a:r>
              <a:rPr lang="ar-MA" dirty="0" smtClean="0"/>
              <a:t>- المعايير الإحصائية الدولية</a:t>
            </a:r>
            <a:endParaRPr lang="fr-FR" dirty="0" smtClean="0"/>
          </a:p>
          <a:p>
            <a:r>
              <a:rPr lang="ar-MA" dirty="0" smtClean="0"/>
              <a:t>- مواضيع القياس بالنسبة لإحصائيات النقل</a:t>
            </a:r>
          </a:p>
          <a:p>
            <a:r>
              <a:rPr lang="ar-MA" dirty="0" smtClean="0"/>
              <a:t>- مصادر البيانات</a:t>
            </a:r>
          </a:p>
          <a:p>
            <a:r>
              <a:rPr lang="ar-MA" dirty="0" smtClean="0"/>
              <a:t>- طرق تجميع البيانات</a:t>
            </a:r>
          </a:p>
          <a:p>
            <a:r>
              <a:rPr lang="ar-MA" dirty="0" smtClean="0"/>
              <a:t>- معالجة البيانات</a:t>
            </a:r>
          </a:p>
          <a:p>
            <a:r>
              <a:rPr lang="ar-MA" dirty="0" smtClean="0"/>
              <a:t>- جودة البيانات</a:t>
            </a:r>
          </a:p>
          <a:p>
            <a:r>
              <a:rPr lang="ar-MA" dirty="0" smtClean="0"/>
              <a:t>- النشر والبيانات الوصفية</a:t>
            </a:r>
          </a:p>
          <a:p>
            <a:endParaRPr lang="ar-MA" dirty="0" smtClean="0"/>
          </a:p>
          <a:p>
            <a:endParaRPr lang="ar-MA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MA" dirty="0" smtClean="0"/>
              <a:t>مفاهيم </a:t>
            </a:r>
            <a:r>
              <a:rPr lang="ar-MA" dirty="0" err="1" smtClean="0"/>
              <a:t>وتعاريف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28860" y="3571876"/>
            <a:ext cx="5075210" cy="1317896"/>
          </a:xfrm>
        </p:spPr>
        <p:txBody>
          <a:bodyPr/>
          <a:lstStyle/>
          <a:p>
            <a:r>
              <a:rPr lang="ar-MA" dirty="0" smtClean="0"/>
              <a:t>- المفاهيم </a:t>
            </a:r>
            <a:r>
              <a:rPr lang="ar-MA" dirty="0" err="1" smtClean="0"/>
              <a:t>والتعاريف</a:t>
            </a:r>
            <a:r>
              <a:rPr lang="ar-MA" dirty="0" smtClean="0"/>
              <a:t> الأساسية لإحصائيات النقل</a:t>
            </a:r>
          </a:p>
          <a:p>
            <a:r>
              <a:rPr lang="ar-MA" dirty="0" smtClean="0"/>
              <a:t>- مفاهيم </a:t>
            </a:r>
            <a:r>
              <a:rPr lang="ar-MA" dirty="0" err="1" smtClean="0"/>
              <a:t>وتعاريف</a:t>
            </a:r>
            <a:r>
              <a:rPr lang="ar-MA" dirty="0" smtClean="0"/>
              <a:t> أخرى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968</TotalTime>
  <Words>1691</Words>
  <Application>Microsoft Office PowerPoint</Application>
  <PresentationFormat>Affichage à l'écran (4:3)</PresentationFormat>
  <Paragraphs>307</Paragraphs>
  <Slides>46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47" baseType="lpstr">
      <vt:lpstr>Débit</vt:lpstr>
      <vt:lpstr>إحصائيات النقل</vt:lpstr>
      <vt:lpstr>تصميم</vt:lpstr>
      <vt:lpstr>مقدمة الإطار العام </vt:lpstr>
      <vt:lpstr>المواضيع المؤسساتية</vt:lpstr>
      <vt:lpstr>الإطار المؤسساتي</vt:lpstr>
      <vt:lpstr>التعاون والتنسيق </vt:lpstr>
      <vt:lpstr>تطوير وتقوية القدرات </vt:lpstr>
      <vt:lpstr>القضايا المنهجية</vt:lpstr>
      <vt:lpstr>مفاهيم وتعاريف</vt:lpstr>
      <vt:lpstr>المفاهيم والتعاريف الأساسية</vt:lpstr>
      <vt:lpstr>مفاهيم وتعاريف أخرى</vt:lpstr>
      <vt:lpstr>المعايير الإحصائية الدولية</vt:lpstr>
      <vt:lpstr>مواضيع القياس بالنسبة لإحصائيات النقل</vt:lpstr>
      <vt:lpstr>معجم إحصائيات النقل</vt:lpstr>
      <vt:lpstr>معجم إحصائيات النقل</vt:lpstr>
      <vt:lpstr>معجم إحصائيات النقل</vt:lpstr>
      <vt:lpstr>معجم إحصائيات النقل</vt:lpstr>
      <vt:lpstr>معجم إحصائيات النقل</vt:lpstr>
      <vt:lpstr>معجم إحصائيات النقل</vt:lpstr>
      <vt:lpstr>مصادر البيانات</vt:lpstr>
      <vt:lpstr>المصادر الإدارية</vt:lpstr>
      <vt:lpstr>المصادر الإدارية لبيانات قطاع النقل</vt:lpstr>
      <vt:lpstr>المصادر الأولية (المصادر الخام)</vt:lpstr>
      <vt:lpstr>المصادر الرئيسية</vt:lpstr>
      <vt:lpstr>مصادر أخرى</vt:lpstr>
      <vt:lpstr>المسوح/البحوث</vt:lpstr>
      <vt:lpstr>المسوح/البحوث</vt:lpstr>
      <vt:lpstr>التعدادات</vt:lpstr>
      <vt:lpstr>طرق تجميع البيانات</vt:lpstr>
      <vt:lpstr>معالجة البيانات</vt:lpstr>
      <vt:lpstr>إدخال البيانات </vt:lpstr>
      <vt:lpstr>التصنيفات</vt:lpstr>
      <vt:lpstr>تصفية البيانات وتنقيتها</vt:lpstr>
      <vt:lpstr>تدقيق البيانات</vt:lpstr>
      <vt:lpstr>معالجة الأخطاء</vt:lpstr>
      <vt:lpstr>تهيئ الإحصائيات الأساسية و استخراج الجداول </vt:lpstr>
      <vt:lpstr>الإحصائيات الأساسية</vt:lpstr>
      <vt:lpstr>حساب المؤشرات</vt:lpstr>
      <vt:lpstr>جودة البيانات والتقييم</vt:lpstr>
      <vt:lpstr>النشر</vt:lpstr>
      <vt:lpstr>البيانات الوصفية</vt:lpstr>
      <vt:lpstr>أمثلة  </vt:lpstr>
      <vt:lpstr>أمثلة على المستوى الدولي</vt:lpstr>
      <vt:lpstr>أهم مواقع المؤسسات الدولية ذات الصلة</vt:lpstr>
      <vt:lpstr>أهم مواقع المؤسسات الدولية ذات الصلة</vt:lpstr>
      <vt:lpstr>شكرا على انتباهكم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إحصائيات النقل</dc:title>
  <dc:creator>BOUCHKHAR</dc:creator>
  <cp:lastModifiedBy>BOUCHKHAR</cp:lastModifiedBy>
  <cp:revision>90</cp:revision>
  <dcterms:created xsi:type="dcterms:W3CDTF">2011-10-05T22:18:40Z</dcterms:created>
  <dcterms:modified xsi:type="dcterms:W3CDTF">2011-10-11T17:50:38Z</dcterms:modified>
</cp:coreProperties>
</file>