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9" r:id="rId1"/>
  </p:sldMasterIdLst>
  <p:notesMasterIdLst>
    <p:notesMasterId r:id="rId25"/>
  </p:notesMasterIdLst>
  <p:handoutMasterIdLst>
    <p:handoutMasterId r:id="rId26"/>
  </p:handoutMasterIdLst>
  <p:sldIdLst>
    <p:sldId id="334" r:id="rId2"/>
    <p:sldId id="278" r:id="rId3"/>
    <p:sldId id="366" r:id="rId4"/>
    <p:sldId id="360" r:id="rId5"/>
    <p:sldId id="367" r:id="rId6"/>
    <p:sldId id="361" r:id="rId7"/>
    <p:sldId id="362" r:id="rId8"/>
    <p:sldId id="363" r:id="rId9"/>
    <p:sldId id="364" r:id="rId10"/>
    <p:sldId id="369" r:id="rId11"/>
    <p:sldId id="368" r:id="rId12"/>
    <p:sldId id="320" r:id="rId13"/>
    <p:sldId id="312" r:id="rId14"/>
    <p:sldId id="370" r:id="rId15"/>
    <p:sldId id="365" r:id="rId16"/>
    <p:sldId id="351" r:id="rId17"/>
    <p:sldId id="337" r:id="rId18"/>
    <p:sldId id="349" r:id="rId19"/>
    <p:sldId id="371" r:id="rId20"/>
    <p:sldId id="372" r:id="rId21"/>
    <p:sldId id="373" r:id="rId22"/>
    <p:sldId id="374" r:id="rId23"/>
    <p:sldId id="333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bouchkhar" initials="b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9900"/>
    <a:srgbClr val="339933"/>
    <a:srgbClr val="C3D16D"/>
    <a:srgbClr val="003399"/>
    <a:srgbClr val="336699"/>
    <a:srgbClr val="CC9B00"/>
    <a:srgbClr val="9E7800"/>
    <a:srgbClr val="503D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0705" autoAdjust="0"/>
    <p:restoredTop sz="83777" autoAdjust="0"/>
  </p:normalViewPr>
  <p:slideViewPr>
    <p:cSldViewPr>
      <p:cViewPr>
        <p:scale>
          <a:sx n="80" d="100"/>
          <a:sy n="80" d="100"/>
        </p:scale>
        <p:origin x="-153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9" d="100"/>
          <a:sy n="39" d="100"/>
        </p:scale>
        <p:origin x="-156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8-06-03T13:56:07.250" idx="3">
    <p:pos x="10" y="10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>
                <a:latin typeface="Times New Roman" pitchFamily="18" charset="0"/>
                <a:cs typeface="Times New Roman (Arabic)" pitchFamily="26" charset="0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>
                <a:latin typeface="Times New Roman" pitchFamily="18" charset="0"/>
                <a:cs typeface="Times New Roman (Arabic)" pitchFamily="26" charset="0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1" sz="1200">
                <a:latin typeface="Times New Roman" pitchFamily="18" charset="0"/>
                <a:cs typeface="Times New Roman (Arabic)" pitchFamily="26" charset="0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>
                <a:latin typeface="Times New Roman" pitchFamily="18" charset="0"/>
                <a:cs typeface="Times New Roman (Arabic)" pitchFamily="26" charset="0"/>
              </a:defRPr>
            </a:lvl1pPr>
          </a:lstStyle>
          <a:p>
            <a:pPr>
              <a:defRPr/>
            </a:pPr>
            <a:fld id="{8896AB55-48AD-4452-A1FE-EA44A3B648D1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Times New Roman (Arabic)" pitchFamily="26" charset="0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Times New Roman (Arabic)" pitchFamily="26" charset="0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2765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33400" y="1447800"/>
            <a:ext cx="23622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124200" y="1447800"/>
            <a:ext cx="3048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altLang="ar-SA" noProof="0" smtClean="0"/>
          </a:p>
        </p:txBody>
      </p:sp>
      <p:sp>
        <p:nvSpPr>
          <p:cNvPr id="1639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Times New Roman (Arabic)" pitchFamily="26" charset="0"/>
              </a:defRPr>
            </a:lvl1pPr>
          </a:lstStyle>
          <a:p>
            <a:pPr>
              <a:defRPr/>
            </a:pPr>
            <a:endParaRPr lang="fr-FR" altLang="en-US"/>
          </a:p>
        </p:txBody>
      </p:sp>
      <p:sp>
        <p:nvSpPr>
          <p:cNvPr id="1639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Times New Roman (Arabic)" pitchFamily="26" charset="0"/>
              </a:defRPr>
            </a:lvl1pPr>
          </a:lstStyle>
          <a:p>
            <a:pPr>
              <a:defRPr/>
            </a:pPr>
            <a:fld id="{51880E07-3F75-4515-9CD4-0390A58CD9AC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u="sng" kern="1200">
        <a:solidFill>
          <a:schemeClr val="tx1"/>
        </a:solidFill>
        <a:latin typeface="Arial" charset="0"/>
        <a:ea typeface="+mn-ea"/>
        <a:cs typeface="Arial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u="sng" kern="1200">
        <a:solidFill>
          <a:schemeClr val="tx1"/>
        </a:solidFill>
        <a:latin typeface="Arial" charset="0"/>
        <a:ea typeface="+mn-ea"/>
        <a:cs typeface="Arial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u="sng" kern="1200">
        <a:solidFill>
          <a:schemeClr val="tx1"/>
        </a:solidFill>
        <a:latin typeface="Arial" charset="0"/>
        <a:ea typeface="+mn-ea"/>
        <a:cs typeface="Arial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u="sng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71500" y="1447800"/>
            <a:ext cx="4572000" cy="3429000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 libre 3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orme libre 4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6" name="Groupe 8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sp>
        <p:nvSpPr>
          <p:cNvPr id="55307" name="Espace réservé du titre 8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>
                <a:latin typeface="Calibri" pitchFamily="34" charset="0"/>
              </a:defRPr>
            </a:lvl1pPr>
          </a:lstStyle>
          <a:p>
            <a:r>
              <a:rPr lang="fr-FR" smtClean="0"/>
              <a:t>Cliquez pour modifier le style du titre</a:t>
            </a:r>
          </a:p>
        </p:txBody>
      </p:sp>
      <p:sp>
        <p:nvSpPr>
          <p:cNvPr id="55308" name="Espace réservé du texte 29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 smtClean="0">
                <a:latin typeface="Constantia" pitchFamily="18" charset="0"/>
              </a:defRPr>
            </a:lvl1pPr>
          </a:lstStyle>
          <a:p>
            <a:r>
              <a:rPr lang="fr-FR" smtClean="0"/>
              <a:t>Cliquez pour modifier le style des sous-titres du masque</a:t>
            </a:r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4EAE3-7F35-46ED-BEBE-2743A43FD34A}" type="datetime2">
              <a:rPr lang="fr-FR"/>
              <a:pPr>
                <a:defRPr/>
              </a:pPr>
              <a:t>mardi 11 octobre 2011</a:t>
            </a:fld>
            <a:endParaRPr lang="fr-FR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solidFill>
                  <a:srgbClr val="F2DCC0"/>
                </a:solidFill>
              </a:defRPr>
            </a:lvl1pPr>
          </a:lstStyle>
          <a:p>
            <a:pPr>
              <a:defRPr/>
            </a:pPr>
            <a:r>
              <a:rPr lang="fr-FR"/>
              <a:t>Bouazza BOUCHKHAR  </a:t>
            </a:r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DA317-87E8-455B-9C0D-7080F12A2D2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 libre 3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orme libre 4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6" name="Groupe 8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sp>
        <p:nvSpPr>
          <p:cNvPr id="63499" name="Espace réservé du titre 8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>
                <a:latin typeface="Calibri" pitchFamily="34" charset="0"/>
              </a:defRPr>
            </a:lvl1pPr>
          </a:lstStyle>
          <a:p>
            <a:r>
              <a:rPr lang="fr-FR" smtClean="0"/>
              <a:t>Cliquez pour modifier le style du titre</a:t>
            </a:r>
          </a:p>
        </p:txBody>
      </p:sp>
      <p:sp>
        <p:nvSpPr>
          <p:cNvPr id="63500" name="Espace réservé du texte 29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 smtClean="0">
                <a:latin typeface="Constantia" pitchFamily="18" charset="0"/>
              </a:defRPr>
            </a:lvl1pPr>
          </a:lstStyle>
          <a:p>
            <a:r>
              <a:rPr lang="fr-FR" smtClean="0"/>
              <a:t>Cliquez pour modifier le style des sous-titres du masque</a:t>
            </a:r>
          </a:p>
        </p:txBody>
      </p:sp>
      <p:sp>
        <p:nvSpPr>
          <p:cNvPr id="9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EC329-F4B4-4726-84CB-CEF3D0F1DBDE}" type="datetime2">
              <a:rPr lang="fr-FR"/>
              <a:pPr>
                <a:defRPr/>
              </a:pPr>
              <a:t>mardi 11 octobre 2011</a:t>
            </a:fld>
            <a:endParaRPr lang="fr-FR"/>
          </a:p>
        </p:txBody>
      </p:sp>
      <p:sp>
        <p:nvSpPr>
          <p:cNvPr id="10" name="Espace réservé du pied de page 21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>
              <a:defRPr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r>
              <a:rPr lang="fr-FR"/>
              <a:t>Bouazza BOUCHKHAR  </a:t>
            </a:r>
          </a:p>
        </p:txBody>
      </p:sp>
      <p:sp>
        <p:nvSpPr>
          <p:cNvPr id="11" name="Espace réservé du numéro de diapositive 1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11360-309A-48BE-A674-B383CCD1D6A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 libre 3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orme libre 4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6" name="Groupe 8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1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B3087-9180-4F7C-9D97-D0F1F93A51FA}" type="datetime2">
              <a:rPr lang="fr-FR"/>
              <a:pPr>
                <a:defRPr/>
              </a:pPr>
              <a:t>mardi 11 octobre 2011</a:t>
            </a:fld>
            <a:endParaRPr lang="fr-FR"/>
          </a:p>
        </p:txBody>
      </p:sp>
      <p:sp>
        <p:nvSpPr>
          <p:cNvPr id="11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2DCC0"/>
                </a:solidFill>
              </a:defRPr>
            </a:lvl1pPr>
          </a:lstStyle>
          <a:p>
            <a:pPr>
              <a:defRPr/>
            </a:pPr>
            <a:r>
              <a:rPr lang="fr-FR"/>
              <a:t>Bouazza BOUCHKHAR  </a:t>
            </a:r>
          </a:p>
        </p:txBody>
      </p:sp>
      <p:sp>
        <p:nvSpPr>
          <p:cNvPr id="12" name="Espace réservé du numéro de diapositive 26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BFB68-0F56-4438-9F31-A956FB575C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 libre 3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orme libre 4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6" name="Groupe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9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BE4F6-842A-4952-8828-A7A708096EB0}" type="datetime2">
              <a:rPr lang="fr-FR"/>
              <a:pPr>
                <a:defRPr/>
              </a:pPr>
              <a:t>mardi 11 octobre 2011</a:t>
            </a:fld>
            <a:endParaRPr lang="fr-FR"/>
          </a:p>
        </p:txBody>
      </p:sp>
      <p:sp>
        <p:nvSpPr>
          <p:cNvPr id="10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r>
              <a:rPr lang="fr-FR"/>
              <a:t>Bouazza BOUCHKHAR  </a:t>
            </a:r>
          </a:p>
        </p:txBody>
      </p:sp>
      <p:sp>
        <p:nvSpPr>
          <p:cNvPr id="11" name="Espace réservé du numéro de diapositive 17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FB806-1008-44DD-B76D-6EB4EA64982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 libre 3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orme libre 4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6" name="Groupe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10A44-AA0C-41A6-9A1D-78926FF66BD0}" type="datetime2">
              <a:rPr lang="fr-FR"/>
              <a:pPr>
                <a:defRPr/>
              </a:pPr>
              <a:t>mardi 11 octobre 2011</a:t>
            </a:fld>
            <a:endParaRPr lang="fr-FR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2DCC0"/>
                </a:solidFill>
              </a:defRPr>
            </a:lvl1pPr>
          </a:lstStyle>
          <a:p>
            <a:pPr>
              <a:defRPr/>
            </a:pPr>
            <a:r>
              <a:rPr lang="fr-FR"/>
              <a:t>Bouazza BOUCHKHAR  </a:t>
            </a:r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DF4D8-C9E7-489F-9480-FB3E2296C8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et arrondir un rectangle à un seul coin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riangle rect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orme libre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/>
          </a:p>
        </p:txBody>
      </p:sp>
      <p:sp>
        <p:nvSpPr>
          <p:cNvPr id="9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1AA70-4517-45CE-B1D4-33ED251BCD41}" type="datetime2">
              <a:rPr lang="fr-FR"/>
              <a:pPr>
                <a:defRPr/>
              </a:pPr>
              <a:t>mardi 11 octobre 2011</a:t>
            </a:fld>
            <a:endParaRPr lang="fr-FR"/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Bouazza BOUCHKHAR  </a:t>
            </a:r>
          </a:p>
        </p:txBody>
      </p:sp>
      <p:sp>
        <p:nvSpPr>
          <p:cNvPr id="11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2590B-181A-4F6A-A6F0-F7DF7A164FB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7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9" name="Espace réservé de la date 4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B1300F3-0B52-4005-B0DA-D808E42129D0}" type="datetime2">
              <a:rPr lang="fr-FR"/>
              <a:pPr>
                <a:defRPr/>
              </a:pPr>
              <a:t>mardi 11 octobre 2011</a:t>
            </a:fld>
            <a:endParaRPr lang="fr-FR"/>
          </a:p>
        </p:txBody>
      </p:sp>
      <p:sp>
        <p:nvSpPr>
          <p:cNvPr id="20" name="Espace réservé du pied de page 5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3B700"/>
                </a:solidFill>
              </a:defRPr>
            </a:lvl1pPr>
          </a:lstStyle>
          <a:p>
            <a:pPr>
              <a:defRPr/>
            </a:pPr>
            <a:r>
              <a:rPr lang="fr-FR"/>
              <a:t>Bouazza BOUCHKHAR  </a:t>
            </a:r>
          </a:p>
        </p:txBody>
      </p:sp>
      <p:sp>
        <p:nvSpPr>
          <p:cNvPr id="21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>
              <a:defRPr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002EC6C-C69A-4682-A900-E73253E5D77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Arial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9DE7A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A9DE7A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omments" Target="../comments/commen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cp.ma/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765175"/>
            <a:ext cx="8229600" cy="576263"/>
          </a:xfrm>
        </p:spPr>
        <p:txBody>
          <a:bodyPr/>
          <a:lstStyle/>
          <a:p>
            <a:pPr algn="ctr"/>
            <a:r>
              <a:rPr lang="ar-MA" sz="1400" b="1" smtClean="0">
                <a:solidFill>
                  <a:srgbClr val="503D00"/>
                </a:solidFill>
                <a:latin typeface="Calibri" pitchFamily="34" charset="0"/>
              </a:rPr>
              <a:t>المملكة المغربية</a:t>
            </a:r>
            <a:r>
              <a:rPr lang="fr-FR" sz="1400" b="1" smtClean="0">
                <a:solidFill>
                  <a:srgbClr val="503D00"/>
                </a:solidFill>
                <a:latin typeface="Calibri" pitchFamily="34" charset="0"/>
              </a:rPr>
              <a:t/>
            </a:r>
            <a:br>
              <a:rPr lang="fr-FR" sz="1400" b="1" smtClean="0">
                <a:solidFill>
                  <a:srgbClr val="503D00"/>
                </a:solidFill>
                <a:latin typeface="Calibri" pitchFamily="34" charset="0"/>
              </a:rPr>
            </a:br>
            <a:r>
              <a:rPr lang="ar-MA" sz="1400" b="1" smtClean="0">
                <a:solidFill>
                  <a:srgbClr val="503D00"/>
                </a:solidFill>
                <a:latin typeface="Calibri" pitchFamily="34" charset="0"/>
              </a:rPr>
              <a:t>المندوبية السامية للتخطيط</a:t>
            </a:r>
            <a:r>
              <a:rPr lang="fr-FR" sz="1400" b="1" smtClean="0">
                <a:solidFill>
                  <a:srgbClr val="503D00"/>
                </a:solidFill>
                <a:latin typeface="Calibri" pitchFamily="34" charset="0"/>
              </a:rPr>
              <a:t/>
            </a:r>
            <a:br>
              <a:rPr lang="fr-FR" sz="1400" b="1" smtClean="0">
                <a:solidFill>
                  <a:srgbClr val="503D00"/>
                </a:solidFill>
                <a:latin typeface="Calibri" pitchFamily="34" charset="0"/>
              </a:rPr>
            </a:br>
            <a:r>
              <a:rPr lang="ar-MA" sz="1400" b="1" smtClean="0">
                <a:solidFill>
                  <a:srgbClr val="503D00"/>
                </a:solidFill>
                <a:latin typeface="Calibri" pitchFamily="34" charset="0"/>
              </a:rPr>
              <a:t>مديرية الإحصاء</a:t>
            </a:r>
            <a:endParaRPr lang="fr-FR" sz="1400" b="1" smtClean="0">
              <a:solidFill>
                <a:srgbClr val="503D00"/>
              </a:solidFill>
              <a:latin typeface="Calibri" pitchFamily="34" charset="0"/>
            </a:endParaRPr>
          </a:p>
        </p:txBody>
      </p:sp>
      <p:sp>
        <p:nvSpPr>
          <p:cNvPr id="8195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2636838"/>
            <a:ext cx="8229600" cy="3182937"/>
          </a:xfrm>
        </p:spPr>
        <p:txBody>
          <a:bodyPr/>
          <a:lstStyle/>
          <a:p>
            <a:pPr algn="ctr">
              <a:spcBef>
                <a:spcPts val="600"/>
              </a:spcBef>
              <a:spcAft>
                <a:spcPts val="600"/>
              </a:spcAft>
              <a:buFont typeface="Wingdings 2" pitchFamily="18" charset="2"/>
              <a:buNone/>
            </a:pPr>
            <a:endParaRPr lang="ar-MA" sz="2000" b="1" smtClean="0">
              <a:solidFill>
                <a:srgbClr val="9E7800"/>
              </a:solidFill>
              <a:latin typeface="Constantia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Font typeface="Wingdings 2" pitchFamily="18" charset="2"/>
              <a:buNone/>
            </a:pPr>
            <a:endParaRPr lang="ar-MA" sz="2000" b="1" smtClean="0">
              <a:solidFill>
                <a:srgbClr val="9E7800"/>
              </a:solidFill>
              <a:latin typeface="Constantia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  <a:buFont typeface="Wingdings 2" pitchFamily="18" charset="2"/>
              <a:buNone/>
            </a:pPr>
            <a:r>
              <a:rPr lang="ar-MA" sz="3200" b="1" smtClean="0">
                <a:solidFill>
                  <a:srgbClr val="9E7800"/>
                </a:solidFill>
                <a:latin typeface="Constantia" pitchFamily="18" charset="0"/>
              </a:rPr>
              <a:t>إحصائيات قطاع النقل بالمغرب</a:t>
            </a:r>
          </a:p>
          <a:p>
            <a:pPr algn="ctr">
              <a:buFont typeface="Wingdings 2" pitchFamily="18" charset="2"/>
              <a:buNone/>
            </a:pPr>
            <a:endParaRPr lang="ar-MA" sz="2000" b="1" smtClean="0">
              <a:solidFill>
                <a:srgbClr val="503D00"/>
              </a:solidFill>
              <a:latin typeface="Constantia" pitchFamily="18" charset="0"/>
            </a:endParaRPr>
          </a:p>
          <a:p>
            <a:pPr algn="ctr">
              <a:buFont typeface="Wingdings 2" pitchFamily="18" charset="2"/>
              <a:buNone/>
            </a:pPr>
            <a:endParaRPr lang="fr-FR" sz="2000" b="1" smtClean="0">
              <a:solidFill>
                <a:srgbClr val="503D00"/>
              </a:solidFill>
              <a:latin typeface="Constantia" pitchFamily="18" charset="0"/>
            </a:endParaRPr>
          </a:p>
          <a:p>
            <a:pPr algn="ctr">
              <a:buFont typeface="Wingdings 2" pitchFamily="18" charset="2"/>
              <a:buNone/>
            </a:pPr>
            <a:r>
              <a:rPr lang="ar-MA" sz="2000" b="1" smtClean="0">
                <a:solidFill>
                  <a:srgbClr val="503D00"/>
                </a:solidFill>
                <a:latin typeface="Constantia" pitchFamily="18" charset="0"/>
              </a:rPr>
              <a:t>درة تدريبية</a:t>
            </a:r>
            <a:endParaRPr lang="fr-FR" sz="2000" b="1" smtClean="0">
              <a:solidFill>
                <a:srgbClr val="503D00"/>
              </a:solidFill>
              <a:latin typeface="Constantia" pitchFamily="18" charset="0"/>
            </a:endParaRPr>
          </a:p>
          <a:p>
            <a:pPr algn="ctr">
              <a:buFont typeface="Wingdings 2" pitchFamily="18" charset="2"/>
              <a:buNone/>
            </a:pPr>
            <a:r>
              <a:rPr lang="ar-MA" sz="1600" smtClean="0">
                <a:solidFill>
                  <a:srgbClr val="503D00"/>
                </a:solidFill>
                <a:latin typeface="Constantia" pitchFamily="18" charset="0"/>
              </a:rPr>
              <a:t>القاهرة (مصر) من 09 إلى 11 أكتوبر 2011</a:t>
            </a:r>
            <a:endParaRPr lang="fr-FR" sz="1600" smtClean="0">
              <a:solidFill>
                <a:srgbClr val="503D00"/>
              </a:solidFill>
              <a:latin typeface="Constantia" pitchFamily="18" charset="0"/>
            </a:endParaRPr>
          </a:p>
          <a:p>
            <a:pPr algn="ctr">
              <a:buFont typeface="Wingdings 2" pitchFamily="18" charset="2"/>
              <a:buNone/>
            </a:pPr>
            <a:endParaRPr lang="fr-FR" sz="800" b="1" smtClean="0">
              <a:solidFill>
                <a:srgbClr val="503D00"/>
              </a:solidFill>
              <a:latin typeface="Constantia" pitchFamily="18" charset="0"/>
            </a:endParaRPr>
          </a:p>
          <a:p>
            <a:pPr algn="ctr">
              <a:buFont typeface="Wingdings 2" pitchFamily="18" charset="2"/>
              <a:buNone/>
            </a:pPr>
            <a:endParaRPr lang="fr-FR" b="1" smtClean="0">
              <a:solidFill>
                <a:srgbClr val="503D00"/>
              </a:solidFill>
              <a:latin typeface="Constantia" pitchFamily="18" charset="0"/>
            </a:endParaRPr>
          </a:p>
        </p:txBody>
      </p:sp>
      <p:pic>
        <p:nvPicPr>
          <p:cNvPr id="15" name="Image 14" descr="logoHCP_Net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7175" y="1557338"/>
            <a:ext cx="1019175" cy="1046162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AADB0-3682-4443-A1B4-DF776C85439A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  <p:sp>
        <p:nvSpPr>
          <p:cNvPr id="7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MA" sz="1600" b="1" dirty="0" err="1" smtClean="0">
                <a:solidFill>
                  <a:schemeClr val="tx1"/>
                </a:solidFill>
              </a:rPr>
              <a:t>بوعزة</a:t>
            </a:r>
            <a:r>
              <a:rPr lang="ar-MA" sz="1600" b="1" dirty="0" smtClean="0">
                <a:solidFill>
                  <a:schemeClr val="tx1"/>
                </a:solidFill>
              </a:rPr>
              <a:t> </a:t>
            </a:r>
            <a:r>
              <a:rPr lang="ar-MA" sz="1600" b="1" dirty="0" err="1" smtClean="0">
                <a:solidFill>
                  <a:schemeClr val="tx1"/>
                </a:solidFill>
              </a:rPr>
              <a:t>بوشخار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1214423"/>
            <a:ext cx="7772400" cy="785818"/>
          </a:xfrm>
        </p:spPr>
        <p:txBody>
          <a:bodyPr/>
          <a:lstStyle/>
          <a:p>
            <a:pPr algn="r">
              <a:defRPr/>
            </a:pPr>
            <a:r>
              <a:rPr lang="ar-MA" alt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النظام الوطني للمعلومات الإحصائية بالمغرب: تحديث </a:t>
            </a:r>
            <a:r>
              <a:rPr lang="ar-MA" altLang="en-US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وتحيين</a:t>
            </a:r>
            <a:endParaRPr lang="fr-FR" sz="2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85786" y="2285992"/>
            <a:ext cx="7643866" cy="3929090"/>
          </a:xfrm>
        </p:spPr>
        <p:txBody>
          <a:bodyPr/>
          <a:lstStyle/>
          <a:p>
            <a:pPr algn="r">
              <a:lnSpc>
                <a:spcPct val="90000"/>
              </a:lnSpc>
              <a:defRPr/>
            </a:pPr>
            <a:r>
              <a:rPr lang="ar-MA" sz="1800" dirty="0"/>
              <a:t>- تعزيز المكتسبات وذلك باستمرارية إنجاز العمليات الإحصائية الحالية عن طريق سواء تجديد للمنهجيات أو توسيع لمجال التغطية </a:t>
            </a:r>
            <a:r>
              <a:rPr lang="ar-MA" sz="1800" dirty="0" err="1"/>
              <a:t>الموضوعاتية</a:t>
            </a:r>
            <a:r>
              <a:rPr lang="ar-MA" sz="1800" dirty="0"/>
              <a:t> لهذه العمليات</a:t>
            </a:r>
            <a:endParaRPr lang="fr-FR" sz="1800" dirty="0"/>
          </a:p>
          <a:p>
            <a:pPr algn="r">
              <a:lnSpc>
                <a:spcPct val="90000"/>
              </a:lnSpc>
              <a:defRPr/>
            </a:pPr>
            <a:r>
              <a:rPr lang="ar-MA" sz="1800" dirty="0"/>
              <a:t>- إنجاز لعمليات ضخمة مثل الإحصاء الاقتصادي، البحث حول القطاع غير المهيكل، البحث حول الاستثمار، </a:t>
            </a:r>
            <a:r>
              <a:rPr lang="ar-MA" sz="1800" dirty="0" err="1"/>
              <a:t>إلخ</a:t>
            </a:r>
            <a:r>
              <a:rPr lang="ar-MA" sz="1800" dirty="0"/>
              <a:t> </a:t>
            </a:r>
            <a:endParaRPr lang="fr-FR" sz="1800" dirty="0"/>
          </a:p>
          <a:p>
            <a:pPr marL="0" lvl="8" indent="0" algn="r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A9DE7A"/>
              </a:buClr>
              <a:buSzPct val="95000"/>
              <a:buFontTx/>
              <a:buNone/>
              <a:defRPr/>
            </a:pPr>
            <a:r>
              <a:rPr lang="ar-MA" sz="1800" dirty="0" smtClean="0">
                <a:latin typeface="Constantia" pitchFamily="18" charset="0"/>
              </a:rPr>
              <a:t>- اللامركزية وإدماج البعد </a:t>
            </a:r>
            <a:r>
              <a:rPr lang="ar-MA" sz="1800" dirty="0" err="1" smtClean="0">
                <a:latin typeface="Constantia" pitchFamily="18" charset="0"/>
              </a:rPr>
              <a:t>الجهوي</a:t>
            </a:r>
            <a:r>
              <a:rPr lang="ar-MA" sz="1800" dirty="0" smtClean="0">
                <a:latin typeface="Constantia" pitchFamily="18" charset="0"/>
              </a:rPr>
              <a:t>/المحلي في العمليات الإحصائية الاعتيادية والدورية</a:t>
            </a:r>
            <a:endParaRPr lang="fr-FR" sz="1800" dirty="0" smtClean="0">
              <a:latin typeface="Constantia" pitchFamily="18" charset="0"/>
            </a:endParaRPr>
          </a:p>
          <a:p>
            <a:pPr marL="0" lvl="8" indent="0" algn="r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A9DE7A"/>
              </a:buClr>
              <a:buSzPct val="95000"/>
              <a:buFontTx/>
              <a:buNone/>
              <a:defRPr/>
            </a:pPr>
            <a:r>
              <a:rPr lang="ar-MA" sz="1800" dirty="0" smtClean="0">
                <a:latin typeface="Constantia" pitchFamily="18" charset="0"/>
              </a:rPr>
              <a:t>- </a:t>
            </a:r>
            <a:r>
              <a:rPr lang="ar-MA" sz="1800" dirty="0" err="1" smtClean="0">
                <a:latin typeface="Constantia" pitchFamily="18" charset="0"/>
              </a:rPr>
              <a:t>اتباع</a:t>
            </a:r>
            <a:r>
              <a:rPr lang="ar-MA" sz="1800" dirty="0" smtClean="0">
                <a:latin typeface="Constantia" pitchFamily="18" charset="0"/>
              </a:rPr>
              <a:t> سياسة فعالة للنشر</a:t>
            </a:r>
          </a:p>
          <a:p>
            <a:pPr marL="0" lvl="8" indent="0" algn="r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A9DE7A"/>
              </a:buClr>
              <a:buSzPct val="95000"/>
              <a:buFontTx/>
              <a:buNone/>
              <a:defRPr/>
            </a:pPr>
            <a:r>
              <a:rPr lang="ar-MA" sz="1800" dirty="0" smtClean="0">
                <a:latin typeface="Constantia" pitchFamily="18" charset="0"/>
              </a:rPr>
              <a:t>- إنشاء نظام للتنسيق والمواءمة </a:t>
            </a:r>
            <a:endParaRPr lang="fr-FR" sz="1800" dirty="0" smtClean="0">
              <a:latin typeface="Constantia" pitchFamily="18" charset="0"/>
            </a:endParaRPr>
          </a:p>
          <a:p>
            <a:pPr marL="0" lvl="8" indent="0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A9DE7A"/>
              </a:buClr>
              <a:buSzPct val="95000"/>
              <a:buFont typeface="Wingdings" pitchFamily="2" charset="2"/>
              <a:buChar char="q"/>
              <a:defRPr/>
            </a:pPr>
            <a:endParaRPr lang="fr-FR" sz="1800" dirty="0" smtClean="0">
              <a:latin typeface="Constantia" pitchFamily="18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MA" sz="1600" b="1" dirty="0" err="1" smtClean="0">
                <a:solidFill>
                  <a:schemeClr val="tx1"/>
                </a:solidFill>
              </a:rPr>
              <a:t>بوعزة</a:t>
            </a:r>
            <a:r>
              <a:rPr lang="ar-MA" sz="1600" b="1" dirty="0" smtClean="0">
                <a:solidFill>
                  <a:schemeClr val="tx1"/>
                </a:solidFill>
              </a:rPr>
              <a:t> </a:t>
            </a:r>
            <a:r>
              <a:rPr lang="ar-MA" sz="1600" b="1" dirty="0" err="1" smtClean="0">
                <a:solidFill>
                  <a:schemeClr val="tx1"/>
                </a:solidFill>
              </a:rPr>
              <a:t>بوشخار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94A44-980E-4233-B9F1-6EC90D344528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2143116"/>
            <a:ext cx="7772400" cy="1470025"/>
          </a:xfrm>
        </p:spPr>
        <p:txBody>
          <a:bodyPr/>
          <a:lstStyle/>
          <a:p>
            <a:pPr algn="ctr">
              <a:defRPr/>
            </a:pPr>
            <a:r>
              <a:rPr lang="ar-MA" altLang="en-US" sz="36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إحصائيات النقل</a:t>
            </a:r>
            <a:endParaRPr lang="fr-FR" altLang="en-US" sz="36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43250" y="6215063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ar-MA" sz="1600" b="1" dirty="0" err="1" smtClean="0">
                <a:solidFill>
                  <a:schemeClr val="tx1"/>
                </a:solidFill>
              </a:rPr>
              <a:t>بوعزة</a:t>
            </a:r>
            <a:r>
              <a:rPr lang="ar-MA" sz="1600" b="1" dirty="0" smtClean="0">
                <a:solidFill>
                  <a:schemeClr val="tx1"/>
                </a:solidFill>
              </a:rPr>
              <a:t> </a:t>
            </a:r>
            <a:r>
              <a:rPr lang="ar-MA" sz="1600" b="1" dirty="0" err="1" smtClean="0">
                <a:solidFill>
                  <a:schemeClr val="tx1"/>
                </a:solidFill>
              </a:rPr>
              <a:t>بوشخار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67C61C-F8F7-4338-B8AE-893C0ABB9720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5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2143125"/>
            <a:ext cx="8229600" cy="3643313"/>
          </a:xfrm>
        </p:spPr>
        <p:txBody>
          <a:bodyPr/>
          <a:lstStyle/>
          <a:p>
            <a:pPr marL="347662" indent="-257175" algn="r" eaLnBrk="1" hangingPunct="1">
              <a:buClr>
                <a:srgbClr val="FF6600"/>
              </a:buClr>
              <a:buFont typeface="Wingdings 2" pitchFamily="18" charset="2"/>
              <a:buNone/>
              <a:defRPr/>
            </a:pPr>
            <a:r>
              <a:rPr lang="ar-MA" altLang="en-US" sz="2400" dirty="0" smtClean="0">
                <a:latin typeface="Constantia" pitchFamily="18" charset="0"/>
              </a:rPr>
              <a:t>- المزودون </a:t>
            </a:r>
            <a:r>
              <a:rPr lang="ar-MA" altLang="en-US" sz="2400" dirty="0" err="1" smtClean="0">
                <a:latin typeface="Constantia" pitchFamily="18" charset="0"/>
              </a:rPr>
              <a:t>الأوليون</a:t>
            </a:r>
            <a:r>
              <a:rPr lang="ar-MA" altLang="en-US" sz="2400" dirty="0" smtClean="0">
                <a:latin typeface="Constantia" pitchFamily="18" charset="0"/>
              </a:rPr>
              <a:t>: الموانئ، المطارات، المصالح الخارجية لوزارة النقل،...</a:t>
            </a:r>
            <a:endParaRPr lang="en-US" altLang="en-US" sz="2400" dirty="0" smtClean="0">
              <a:latin typeface="Constantia" pitchFamily="18" charset="0"/>
            </a:endParaRPr>
          </a:p>
          <a:p>
            <a:pPr marL="347662" lvl="1" indent="-257175" algn="r" eaLnBrk="1" hangingPunct="1">
              <a:buClr>
                <a:srgbClr val="FF6600"/>
              </a:buClr>
              <a:buSzPct val="95000"/>
              <a:buFont typeface="Wingdings 2" pitchFamily="18" charset="2"/>
              <a:buNone/>
              <a:defRPr/>
            </a:pPr>
            <a:r>
              <a:rPr lang="ar-MA" altLang="en-US" dirty="0" smtClean="0">
                <a:latin typeface="Constantia" pitchFamily="18" charset="0"/>
              </a:rPr>
              <a:t>- المزودون </a:t>
            </a:r>
            <a:r>
              <a:rPr lang="ar-MA" altLang="en-US" dirty="0" err="1" smtClean="0">
                <a:latin typeface="Constantia" pitchFamily="18" charset="0"/>
              </a:rPr>
              <a:t>الثانويون</a:t>
            </a:r>
            <a:r>
              <a:rPr lang="ar-MA" altLang="en-US" dirty="0" smtClean="0">
                <a:latin typeface="Constantia" pitchFamily="18" charset="0"/>
              </a:rPr>
              <a:t>: المستعملون </a:t>
            </a:r>
            <a:r>
              <a:rPr lang="ar-MA" altLang="en-US" dirty="0" err="1" smtClean="0">
                <a:latin typeface="Constantia" pitchFamily="18" charset="0"/>
              </a:rPr>
              <a:t>الأوليون</a:t>
            </a:r>
            <a:endParaRPr lang="en-US" altLang="en-US" dirty="0" smtClean="0">
              <a:latin typeface="Constantia" pitchFamily="18" charset="0"/>
            </a:endParaRPr>
          </a:p>
          <a:p>
            <a:pPr marL="989012" lvl="2" indent="-257175" algn="r" eaLnBrk="1" hangingPunct="1">
              <a:buClr>
                <a:srgbClr val="FF6600"/>
              </a:buClr>
              <a:buFont typeface="Wingdings 2" pitchFamily="18" charset="2"/>
              <a:buNone/>
              <a:defRPr/>
            </a:pPr>
            <a:r>
              <a:rPr lang="ar-MA" altLang="en-US" sz="1700" dirty="0" smtClean="0">
                <a:latin typeface="Constantia" pitchFamily="18" charset="0"/>
              </a:rPr>
              <a:t>                                 - مديرية الإحصاء </a:t>
            </a:r>
            <a:endParaRPr lang="en-US" altLang="en-US" sz="1700" dirty="0" smtClean="0">
              <a:latin typeface="Constantia" pitchFamily="18" charset="0"/>
            </a:endParaRPr>
          </a:p>
          <a:p>
            <a:pPr marL="989012" lvl="2" indent="-257175" algn="r" eaLnBrk="1" hangingPunct="1">
              <a:buClr>
                <a:srgbClr val="FF6600"/>
              </a:buClr>
              <a:buFont typeface="Wingdings 2" pitchFamily="18" charset="2"/>
              <a:buNone/>
              <a:defRPr/>
            </a:pPr>
            <a:r>
              <a:rPr lang="ar-MA" altLang="en-US" sz="1700" dirty="0" smtClean="0">
                <a:latin typeface="Constantia" pitchFamily="18" charset="0"/>
              </a:rPr>
              <a:t>                                 - وزارة التجهيز والنقل</a:t>
            </a:r>
            <a:endParaRPr lang="en-US" altLang="en-US" sz="1700" dirty="0" smtClean="0">
              <a:latin typeface="Constantia" pitchFamily="18" charset="0"/>
            </a:endParaRPr>
          </a:p>
          <a:p>
            <a:pPr marL="989012" lvl="2" indent="-257175" algn="r" eaLnBrk="1" hangingPunct="1">
              <a:buClr>
                <a:srgbClr val="FF6600"/>
              </a:buClr>
              <a:buFont typeface="Wingdings 2" pitchFamily="18" charset="2"/>
              <a:buNone/>
              <a:defRPr/>
            </a:pPr>
            <a:r>
              <a:rPr lang="ar-MA" altLang="en-US" sz="1700" dirty="0" smtClean="0">
                <a:latin typeface="Constantia" pitchFamily="18" charset="0"/>
              </a:rPr>
              <a:t>                                 - الوكالة الوطنية للموانئ</a:t>
            </a:r>
            <a:endParaRPr lang="en-US" altLang="en-US" sz="1700" dirty="0" smtClean="0">
              <a:latin typeface="Constantia" pitchFamily="18" charset="0"/>
            </a:endParaRPr>
          </a:p>
          <a:p>
            <a:pPr marL="989012" lvl="2" indent="-257175" algn="r" eaLnBrk="1" hangingPunct="1">
              <a:buClr>
                <a:srgbClr val="FF6600"/>
              </a:buClr>
              <a:buFont typeface="Wingdings 2" pitchFamily="18" charset="2"/>
              <a:buNone/>
              <a:defRPr/>
            </a:pPr>
            <a:r>
              <a:rPr lang="ar-MA" altLang="en-US" sz="1700" dirty="0" smtClean="0">
                <a:latin typeface="Constantia" pitchFamily="18" charset="0"/>
              </a:rPr>
              <a:t>                                 - المكتب الوطني للمطارات</a:t>
            </a:r>
            <a:endParaRPr lang="en-US" altLang="en-US" sz="1700" dirty="0" smtClean="0">
              <a:latin typeface="Constantia" pitchFamily="18" charset="0"/>
            </a:endParaRPr>
          </a:p>
          <a:p>
            <a:pPr marL="989012" lvl="2" indent="-257175" algn="r" eaLnBrk="1" hangingPunct="1">
              <a:buClr>
                <a:srgbClr val="FF6600"/>
              </a:buClr>
              <a:buFont typeface="Wingdings 2" pitchFamily="18" charset="2"/>
              <a:buNone/>
              <a:defRPr/>
            </a:pPr>
            <a:r>
              <a:rPr lang="ar-MA" altLang="en-US" sz="1700" dirty="0" smtClean="0">
                <a:latin typeface="Constantia" pitchFamily="18" charset="0"/>
              </a:rPr>
              <a:t>                                 - المكتب الوطني للسكك الحديدية</a:t>
            </a:r>
            <a:endParaRPr lang="en-US" altLang="en-US" sz="1700" dirty="0" smtClean="0">
              <a:latin typeface="Constantia" pitchFamily="18" charset="0"/>
            </a:endParaRPr>
          </a:p>
          <a:p>
            <a:pPr marL="714375" lvl="1" indent="-257175" eaLnBrk="1" hangingPunct="1">
              <a:buClr>
                <a:srgbClr val="FF6600"/>
              </a:buClr>
              <a:buFont typeface="Wingdings 2" pitchFamily="18" charset="2"/>
              <a:buNone/>
              <a:defRPr/>
            </a:pPr>
            <a:endParaRPr lang="en-US" altLang="en-US" dirty="0" smtClean="0">
              <a:latin typeface="Constantia" pitchFamily="18" charset="0"/>
            </a:endParaRPr>
          </a:p>
          <a:p>
            <a:pPr marL="714375" lvl="1" indent="-257175" eaLnBrk="1" hangingPunct="1">
              <a:buClr>
                <a:srgbClr val="FF6600"/>
              </a:buClr>
              <a:buFont typeface="Wingdings" pitchFamily="2" charset="2"/>
              <a:buChar char="Ø"/>
              <a:defRPr/>
            </a:pPr>
            <a:endParaRPr lang="en-US" altLang="en-US" dirty="0" smtClean="0">
              <a:latin typeface="Constantia" pitchFamily="18" charset="0"/>
            </a:endParaRPr>
          </a:p>
          <a:p>
            <a:pPr marL="1371600" lvl="2" indent="-457200" eaLnBrk="1" hangingPunct="1">
              <a:buClr>
                <a:srgbClr val="FF9966"/>
              </a:buClr>
              <a:buFont typeface="Wingdings" pitchFamily="2" charset="2"/>
              <a:buNone/>
              <a:defRPr/>
            </a:pPr>
            <a:endParaRPr lang="en-US" altLang="ar-SA" sz="2000" dirty="0" smtClean="0">
              <a:latin typeface="Constantia" pitchFamily="18" charset="0"/>
              <a:ea typeface="Majalla UI"/>
              <a:cs typeface="Majalla U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0034" y="1571612"/>
            <a:ext cx="8358246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ar-MA" alt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إحصائيات النقل: أهم المزودين</a:t>
            </a:r>
            <a:endParaRPr lang="fr-FR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AA8092-22C8-4494-BA7A-EB52EA859E1D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643188" y="6286500"/>
            <a:ext cx="3352800" cy="365125"/>
          </a:xfrm>
        </p:spPr>
        <p:txBody>
          <a:bodyPr/>
          <a:lstStyle/>
          <a:p>
            <a:pPr>
              <a:defRPr/>
            </a:pPr>
            <a:r>
              <a:rPr lang="ar-MA" sz="1600" b="1" dirty="0" err="1" smtClean="0">
                <a:solidFill>
                  <a:schemeClr val="tx1"/>
                </a:solidFill>
              </a:rPr>
              <a:t>بوعزة</a:t>
            </a:r>
            <a:r>
              <a:rPr lang="ar-MA" sz="1600" b="1" dirty="0" smtClean="0">
                <a:solidFill>
                  <a:schemeClr val="tx1"/>
                </a:solidFill>
              </a:rPr>
              <a:t> </a:t>
            </a:r>
            <a:r>
              <a:rPr lang="ar-MA" sz="1600" b="1" dirty="0" err="1" smtClean="0">
                <a:solidFill>
                  <a:schemeClr val="tx1"/>
                </a:solidFill>
              </a:rPr>
              <a:t>بوشخار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7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07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714375" y="2143125"/>
            <a:ext cx="7572375" cy="3786188"/>
          </a:xfrm>
        </p:spPr>
        <p:txBody>
          <a:bodyPr/>
          <a:lstStyle/>
          <a:p>
            <a:pPr algn="r" eaLnBrk="1" hangingPunct="1">
              <a:spcBef>
                <a:spcPts val="1200"/>
              </a:spcBef>
              <a:buClr>
                <a:srgbClr val="FF6600"/>
              </a:buClr>
              <a:buSzPct val="120000"/>
              <a:buFont typeface="Wingdings 2" pitchFamily="18" charset="2"/>
              <a:buNone/>
            </a:pPr>
            <a:r>
              <a:rPr lang="ar-MA" altLang="ar-SA" sz="1800" smtClean="0">
                <a:latin typeface="Constantia" pitchFamily="18" charset="0"/>
                <a:ea typeface="Majalla UI"/>
                <a:cs typeface="Majalla UI"/>
              </a:rPr>
              <a:t>- المندوبية السامية للتخطيط</a:t>
            </a:r>
            <a:endParaRPr lang="fr-FR" altLang="ar-SA" sz="1800" smtClean="0">
              <a:latin typeface="Constantia" pitchFamily="18" charset="0"/>
              <a:ea typeface="Majalla UI"/>
              <a:cs typeface="Majalla UI"/>
            </a:endParaRPr>
          </a:p>
          <a:p>
            <a:pPr algn="r" eaLnBrk="1" hangingPunct="1">
              <a:spcBef>
                <a:spcPts val="1200"/>
              </a:spcBef>
              <a:buClr>
                <a:srgbClr val="FF6600"/>
              </a:buClr>
              <a:buSzPct val="115000"/>
              <a:buFont typeface="Wingdings 2" pitchFamily="18" charset="2"/>
              <a:buNone/>
            </a:pPr>
            <a:r>
              <a:rPr lang="ar-MA" altLang="en-US" sz="1800" smtClean="0">
                <a:latin typeface="Constantia" pitchFamily="18" charset="0"/>
              </a:rPr>
              <a:t>- وزارة التجهيز والنقل </a:t>
            </a:r>
          </a:p>
          <a:p>
            <a:pPr algn="r" eaLnBrk="1" hangingPunct="1">
              <a:spcBef>
                <a:spcPts val="1200"/>
              </a:spcBef>
              <a:buClr>
                <a:srgbClr val="FF6600"/>
              </a:buClr>
              <a:buSzPct val="115000"/>
              <a:buFont typeface="Wingdings 2" pitchFamily="18" charset="2"/>
              <a:buNone/>
            </a:pPr>
            <a:r>
              <a:rPr lang="ar-MA" altLang="ar-SA" sz="1800" smtClean="0">
                <a:latin typeface="Constantia" pitchFamily="18" charset="0"/>
                <a:ea typeface="Majalla UI"/>
                <a:cs typeface="Majalla UI"/>
              </a:rPr>
              <a:t>- المؤسسات القطاعية الأخرى للنقل</a:t>
            </a:r>
            <a:endParaRPr lang="fr-FR" altLang="ar-SA" sz="1800" smtClean="0">
              <a:latin typeface="Constantia" pitchFamily="18" charset="0"/>
              <a:ea typeface="Majalla UI"/>
              <a:cs typeface="Majalla UI"/>
            </a:endParaRPr>
          </a:p>
          <a:p>
            <a:pPr algn="r" eaLnBrk="1" hangingPunct="1">
              <a:spcBef>
                <a:spcPts val="1200"/>
              </a:spcBef>
              <a:buClr>
                <a:srgbClr val="FF6600"/>
              </a:buClr>
              <a:buSzPct val="115000"/>
              <a:buFont typeface="Wingdings 2" pitchFamily="18" charset="2"/>
              <a:buNone/>
            </a:pPr>
            <a:r>
              <a:rPr lang="ar-MA" altLang="ar-SA" sz="1800" smtClean="0">
                <a:latin typeface="Constantia" pitchFamily="18" charset="0"/>
                <a:ea typeface="Majalla UI"/>
                <a:cs typeface="Majalla UI"/>
              </a:rPr>
              <a:t>- إدارات عمومية أخرى</a:t>
            </a:r>
            <a:endParaRPr lang="fr-FR" altLang="ar-SA" sz="1800" smtClean="0">
              <a:latin typeface="Constantia" pitchFamily="18" charset="0"/>
              <a:ea typeface="Majalla UI"/>
              <a:cs typeface="Majalla UI"/>
            </a:endParaRPr>
          </a:p>
          <a:p>
            <a:pPr algn="r" eaLnBrk="1" hangingPunct="1">
              <a:spcBef>
                <a:spcPts val="1200"/>
              </a:spcBef>
              <a:buClr>
                <a:srgbClr val="FF6600"/>
              </a:buClr>
              <a:buSzPct val="115000"/>
              <a:buFont typeface="Wingdings 2" pitchFamily="18" charset="2"/>
              <a:buNone/>
            </a:pPr>
            <a:r>
              <a:rPr lang="ar-MA" altLang="ar-SA" sz="1800" smtClean="0">
                <a:latin typeface="Constantia" pitchFamily="18" charset="0"/>
                <a:ea typeface="Majalla UI"/>
                <a:cs typeface="Majalla UI"/>
              </a:rPr>
              <a:t>- منظمات عمومية وخاصة</a:t>
            </a:r>
            <a:endParaRPr lang="fr-FR" altLang="ar-SA" sz="1800" smtClean="0">
              <a:latin typeface="Constantia" pitchFamily="18" charset="0"/>
              <a:ea typeface="Majalla UI"/>
              <a:cs typeface="Majalla UI"/>
            </a:endParaRPr>
          </a:p>
          <a:p>
            <a:pPr algn="r" eaLnBrk="1" hangingPunct="1">
              <a:spcBef>
                <a:spcPts val="1200"/>
              </a:spcBef>
              <a:buClr>
                <a:srgbClr val="FF6600"/>
              </a:buClr>
              <a:buSzPct val="115000"/>
              <a:buFont typeface="Wingdings 2" pitchFamily="18" charset="2"/>
              <a:buNone/>
            </a:pPr>
            <a:r>
              <a:rPr lang="ar-MA" altLang="ar-SA" sz="1800" smtClean="0">
                <a:latin typeface="Constantia" pitchFamily="18" charset="0"/>
                <a:ea typeface="Majalla UI"/>
                <a:cs typeface="Majalla UI"/>
              </a:rPr>
              <a:t>- المؤسسات المالية</a:t>
            </a:r>
            <a:endParaRPr lang="fr-FR" altLang="ar-SA" sz="1800" smtClean="0">
              <a:latin typeface="Constantia" pitchFamily="18" charset="0"/>
              <a:ea typeface="Majalla UI"/>
              <a:cs typeface="Majalla UI"/>
            </a:endParaRPr>
          </a:p>
          <a:p>
            <a:pPr algn="r" eaLnBrk="1" hangingPunct="1">
              <a:spcBef>
                <a:spcPts val="1200"/>
              </a:spcBef>
              <a:buClr>
                <a:srgbClr val="FF6600"/>
              </a:buClr>
              <a:buSzPct val="115000"/>
              <a:buFont typeface="Wingdings 2" pitchFamily="18" charset="2"/>
              <a:buNone/>
            </a:pPr>
            <a:r>
              <a:rPr lang="ar-MA" altLang="ar-SA" sz="1800" smtClean="0">
                <a:latin typeface="Constantia" pitchFamily="18" charset="0"/>
                <a:ea typeface="Majalla UI"/>
                <a:cs typeface="Majalla UI"/>
              </a:rPr>
              <a:t>- المنظمات الدولية</a:t>
            </a:r>
            <a:endParaRPr lang="fr-FR" altLang="ar-SA" sz="1800" smtClean="0">
              <a:latin typeface="Constantia" pitchFamily="18" charset="0"/>
              <a:ea typeface="Majalla UI"/>
              <a:cs typeface="Majalla UI"/>
            </a:endParaRPr>
          </a:p>
          <a:p>
            <a:pPr algn="r" eaLnBrk="1" hangingPunct="1">
              <a:spcBef>
                <a:spcPts val="1200"/>
              </a:spcBef>
              <a:buClr>
                <a:srgbClr val="FF6600"/>
              </a:buClr>
              <a:buSzPct val="115000"/>
              <a:buFont typeface="Wingdings 2" pitchFamily="18" charset="2"/>
              <a:buNone/>
            </a:pPr>
            <a:r>
              <a:rPr lang="ar-MA" altLang="ar-SA" sz="1800" smtClean="0">
                <a:latin typeface="Constantia" pitchFamily="18" charset="0"/>
                <a:ea typeface="Majalla UI"/>
                <a:cs typeface="Majalla UI"/>
              </a:rPr>
              <a:t>- معاهد البحث، الجامعات ومراكز الدراسة</a:t>
            </a:r>
            <a:endParaRPr lang="fr-FR" altLang="ar-SA" sz="1800" smtClean="0">
              <a:latin typeface="Constantia" pitchFamily="18" charset="0"/>
              <a:ea typeface="Majalla UI"/>
              <a:cs typeface="Majalla UI"/>
            </a:endParaRPr>
          </a:p>
          <a:p>
            <a:pPr algn="r" eaLnBrk="1" hangingPunct="1">
              <a:spcBef>
                <a:spcPts val="1200"/>
              </a:spcBef>
              <a:buClr>
                <a:srgbClr val="FF6600"/>
              </a:buClr>
              <a:buSzPct val="115000"/>
              <a:buFont typeface="Wingdings 2" pitchFamily="18" charset="2"/>
              <a:buNone/>
            </a:pPr>
            <a:r>
              <a:rPr lang="ar-MA" altLang="ar-SA" sz="1800" smtClean="0">
                <a:latin typeface="Constantia" pitchFamily="18" charset="0"/>
                <a:ea typeface="Majalla UI"/>
                <a:cs typeface="Majalla UI"/>
              </a:rPr>
              <a:t>- الخواص الوطنيون والدوليون</a:t>
            </a:r>
            <a:endParaRPr lang="fr-FR" altLang="ar-SA" sz="1800" smtClean="0">
              <a:latin typeface="Constantia" pitchFamily="18" charset="0"/>
              <a:ea typeface="Majalla UI"/>
              <a:cs typeface="Majalla UI"/>
            </a:endParaRPr>
          </a:p>
          <a:p>
            <a:pPr algn="just" eaLnBrk="1" hangingPunct="1">
              <a:spcBef>
                <a:spcPts val="1200"/>
              </a:spcBef>
              <a:buClr>
                <a:srgbClr val="FF6600"/>
              </a:buClr>
              <a:buSzPct val="115000"/>
              <a:buFont typeface="Wingdings" pitchFamily="2" charset="2"/>
              <a:buNone/>
            </a:pPr>
            <a:endParaRPr lang="fr-FR" altLang="ar-SA" sz="2200" smtClean="0">
              <a:latin typeface="Constantia" pitchFamily="18" charset="0"/>
              <a:ea typeface="Majalla UI"/>
              <a:cs typeface="Majalla UI"/>
            </a:endParaRPr>
          </a:p>
          <a:p>
            <a:pPr algn="just" eaLnBrk="1" hangingPunct="1">
              <a:buFontTx/>
              <a:buNone/>
            </a:pPr>
            <a:endParaRPr lang="en-US" altLang="ar-SA" sz="2200" smtClean="0">
              <a:latin typeface="Constantia" pitchFamily="18" charset="0"/>
              <a:ea typeface="Majalla UI"/>
              <a:cs typeface="Majalla UI"/>
            </a:endParaRPr>
          </a:p>
          <a:p>
            <a:pPr algn="just" eaLnBrk="1" hangingPunct="1">
              <a:buFontTx/>
              <a:buNone/>
            </a:pPr>
            <a:endParaRPr lang="en-US" altLang="ar-SA" sz="2200" smtClean="0">
              <a:latin typeface="Constantia" pitchFamily="18" charset="0"/>
              <a:ea typeface="Majalla UI"/>
              <a:cs typeface="Majalla U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2910" y="1571612"/>
            <a:ext cx="7643866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ar-MA" alt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إحصائيات النقل: أهم المستعملين</a:t>
            </a:r>
            <a:endParaRPr lang="fr-FR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656423-82D3-449A-BC05-A91200C412BC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643188" y="6286500"/>
            <a:ext cx="3352800" cy="365125"/>
          </a:xfrm>
        </p:spPr>
        <p:txBody>
          <a:bodyPr/>
          <a:lstStyle/>
          <a:p>
            <a:pPr>
              <a:defRPr/>
            </a:pPr>
            <a:r>
              <a:rPr lang="ar-MA" sz="1600" b="1" dirty="0" err="1" smtClean="0">
                <a:solidFill>
                  <a:schemeClr val="tx1"/>
                </a:solidFill>
              </a:rPr>
              <a:t>بوعزة</a:t>
            </a:r>
            <a:r>
              <a:rPr lang="ar-MA" sz="1600" b="1" dirty="0" smtClean="0">
                <a:solidFill>
                  <a:schemeClr val="tx1"/>
                </a:solidFill>
              </a:rPr>
              <a:t> </a:t>
            </a:r>
            <a:r>
              <a:rPr lang="ar-MA" sz="1600" b="1" dirty="0" err="1" smtClean="0">
                <a:solidFill>
                  <a:schemeClr val="tx1"/>
                </a:solidFill>
              </a:rPr>
              <a:t>بوشخار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9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99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99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9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99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1500174"/>
            <a:ext cx="8229600" cy="642942"/>
          </a:xfrm>
        </p:spPr>
        <p:txBody>
          <a:bodyPr/>
          <a:lstStyle/>
          <a:p>
            <a:pPr algn="r">
              <a:defRPr/>
            </a:pPr>
            <a:r>
              <a:rPr lang="ar-MA" alt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إحصائيات النقل: وسائل النشر لمديرية الإحصاء</a:t>
            </a:r>
            <a:endParaRPr lang="fr-FR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cs typeface="Arial" charset="0"/>
            </a:endParaRPr>
          </a:p>
        </p:txBody>
      </p:sp>
      <p:sp>
        <p:nvSpPr>
          <p:cNvPr id="21507" name="Espace réservé du contenu 2"/>
          <p:cNvSpPr>
            <a:spLocks noGrp="1"/>
          </p:cNvSpPr>
          <p:nvPr>
            <p:ph idx="1"/>
          </p:nvPr>
        </p:nvSpPr>
        <p:spPr>
          <a:xfrm>
            <a:off x="428625" y="2428875"/>
            <a:ext cx="8229600" cy="2636838"/>
          </a:xfrm>
        </p:spPr>
        <p:txBody>
          <a:bodyPr/>
          <a:lstStyle/>
          <a:p>
            <a:pPr algn="r">
              <a:buFont typeface="Wingdings 2" pitchFamily="18" charset="2"/>
              <a:buNone/>
            </a:pPr>
            <a:r>
              <a:rPr lang="ar-MA" sz="1800" smtClean="0"/>
              <a:t>- المنشورات العامة: النشرة الإحصائية السنوية، المغرب في أرقام، أرقام أساسية، المغرب حسب الجهات،...</a:t>
            </a:r>
            <a:endParaRPr lang="fr-FR" sz="1800" smtClean="0"/>
          </a:p>
          <a:p>
            <a:pPr algn="r">
              <a:buFont typeface="Wingdings 2" pitchFamily="18" charset="2"/>
              <a:buNone/>
            </a:pPr>
            <a:r>
              <a:rPr lang="ar-MA" sz="1800" smtClean="0"/>
              <a:t>- البحث في قواعد المعطيات الإحصائية</a:t>
            </a:r>
            <a:endParaRPr lang="fr-FR" sz="1800" smtClean="0"/>
          </a:p>
          <a:p>
            <a:pPr algn="r">
              <a:buFont typeface="Wingdings 2" pitchFamily="18" charset="2"/>
              <a:buNone/>
            </a:pPr>
            <a:r>
              <a:rPr lang="ar-MA" sz="1800" smtClean="0"/>
              <a:t>- أقراص ممغنطة</a:t>
            </a:r>
            <a:endParaRPr lang="fr-FR" sz="1800" smtClean="0"/>
          </a:p>
          <a:p>
            <a:pPr algn="r">
              <a:buFont typeface="Wingdings 2" pitchFamily="18" charset="2"/>
              <a:buNone/>
            </a:pPr>
            <a:r>
              <a:rPr lang="fr-FR" sz="1800" smtClean="0">
                <a:hlinkClick r:id="rId2"/>
              </a:rPr>
              <a:t>www.hcp.ma</a:t>
            </a:r>
            <a:r>
              <a:rPr lang="fr-FR" sz="1800" smtClean="0"/>
              <a:t> </a:t>
            </a:r>
            <a:r>
              <a:rPr lang="ar-MA" sz="1800" smtClean="0"/>
              <a:t>- الموقع على الانترنيت :</a:t>
            </a:r>
            <a:endParaRPr lang="fr-FR" sz="1800" smtClean="0"/>
          </a:p>
          <a:p>
            <a:pPr algn="r">
              <a:buFont typeface="Wingdings 2" pitchFamily="18" charset="2"/>
              <a:buNone/>
            </a:pPr>
            <a:r>
              <a:rPr lang="ar-MA" sz="1800" smtClean="0"/>
              <a:t>- الاتصال بمصلحة الشباك الإحصائي</a:t>
            </a:r>
            <a:endParaRPr lang="fr-FR" sz="180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MA" sz="1600" b="1" dirty="0" err="1" smtClean="0">
                <a:solidFill>
                  <a:schemeClr val="tx1"/>
                </a:solidFill>
              </a:rPr>
              <a:t>بوعزة</a:t>
            </a:r>
            <a:r>
              <a:rPr lang="ar-MA" sz="1600" b="1" dirty="0" smtClean="0">
                <a:solidFill>
                  <a:schemeClr val="tx1"/>
                </a:solidFill>
              </a:rPr>
              <a:t> </a:t>
            </a:r>
            <a:r>
              <a:rPr lang="ar-MA" sz="1600" b="1" dirty="0" err="1" smtClean="0">
                <a:solidFill>
                  <a:schemeClr val="tx1"/>
                </a:solidFill>
              </a:rPr>
              <a:t>بوشخار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8AE059-81B7-4906-8529-25A34E62A026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1571612"/>
            <a:ext cx="7772400" cy="428629"/>
          </a:xfrm>
        </p:spPr>
        <p:txBody>
          <a:bodyPr/>
          <a:lstStyle/>
          <a:p>
            <a:pPr algn="r">
              <a:defRPr/>
            </a:pPr>
            <a:r>
              <a:rPr lang="ar-MA" alt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إحصائيات النقل: الاحتياجات</a:t>
            </a:r>
            <a:endParaRPr lang="fr-FR" altLang="ar-SA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2531" name="Sous-titre 2"/>
          <p:cNvSpPr>
            <a:spLocks noGrp="1"/>
          </p:cNvSpPr>
          <p:nvPr>
            <p:ph type="subTitle" idx="1"/>
          </p:nvPr>
        </p:nvSpPr>
        <p:spPr>
          <a:xfrm>
            <a:off x="642938" y="2143125"/>
            <a:ext cx="7643812" cy="3495675"/>
          </a:xfrm>
        </p:spPr>
        <p:txBody>
          <a:bodyPr/>
          <a:lstStyle/>
          <a:p>
            <a:pPr algn="r"/>
            <a:r>
              <a:rPr lang="ar-MA"/>
              <a:t>- الحصول على تفاصيل أكثر تبعا للتقسيم الجغرافي: دائما مطلوب</a:t>
            </a:r>
            <a:endParaRPr lang="fr-FR"/>
          </a:p>
          <a:p>
            <a:pPr algn="r"/>
            <a:r>
              <a:rPr lang="ar-MA"/>
              <a:t>- طلب متزايد على المعلومات المفصلة</a:t>
            </a:r>
            <a:endParaRPr lang="fr-FR"/>
          </a:p>
          <a:p>
            <a:pPr algn="r"/>
            <a:r>
              <a:rPr lang="ar-MA"/>
              <a:t>- احتياجات متزايدة لبيانات النقل الطرقي</a:t>
            </a:r>
            <a:endParaRPr lang="fr-FR"/>
          </a:p>
          <a:p>
            <a:pPr algn="r"/>
            <a:r>
              <a:rPr lang="ar-MA"/>
              <a:t>- المؤشرات المركبة لها دور أكبر في تفسير القطاع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286125" y="6215063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fr-FR" dirty="0" err="1" smtClean="0">
                <a:solidFill>
                  <a:schemeClr val="tx1"/>
                </a:solidFill>
              </a:rPr>
              <a:t>Bouazza</a:t>
            </a:r>
            <a:r>
              <a:rPr lang="fr-FR" dirty="0" smtClean="0">
                <a:solidFill>
                  <a:schemeClr val="tx1"/>
                </a:solidFill>
              </a:rPr>
              <a:t> BOUCHKHAR 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E96996-6C80-40EA-B51C-F44BB54F496B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ctrTitle"/>
          </p:nvPr>
        </p:nvSpPr>
        <p:spPr>
          <a:xfrm>
            <a:off x="714348" y="1428736"/>
            <a:ext cx="7843865" cy="571500"/>
          </a:xfrm>
        </p:spPr>
        <p:txBody>
          <a:bodyPr/>
          <a:lstStyle/>
          <a:p>
            <a:pPr algn="r">
              <a:defRPr/>
            </a:pPr>
            <a:r>
              <a:rPr lang="ar-MA" alt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إحصائيات النقل: أهم التطورات والتحسينات</a:t>
            </a:r>
            <a:endParaRPr lang="fr-FR" altLang="ar-SA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3555" name="Sous-titre 2"/>
          <p:cNvSpPr>
            <a:spLocks noGrp="1"/>
          </p:cNvSpPr>
          <p:nvPr>
            <p:ph type="subTitle" idx="1"/>
          </p:nvPr>
        </p:nvSpPr>
        <p:spPr>
          <a:xfrm>
            <a:off x="1071563" y="2143125"/>
            <a:ext cx="6929437" cy="3429000"/>
          </a:xfrm>
        </p:spPr>
        <p:txBody>
          <a:bodyPr/>
          <a:lstStyle/>
          <a:p>
            <a:pPr algn="r"/>
            <a:r>
              <a:rPr lang="ar-MA" sz="1800"/>
              <a:t>- تعزيز التعاون</a:t>
            </a:r>
            <a:endParaRPr lang="fr-FR" sz="1800"/>
          </a:p>
          <a:p>
            <a:pPr lvl="1" algn="r">
              <a:buFont typeface="Wingdings 2" pitchFamily="18" charset="2"/>
              <a:buNone/>
            </a:pPr>
            <a:r>
              <a:rPr lang="ar-MA" sz="1600" smtClean="0"/>
              <a:t>   - اجتماعات التنسيق</a:t>
            </a:r>
            <a:endParaRPr lang="fr-FR" sz="1600" smtClean="0"/>
          </a:p>
          <a:p>
            <a:pPr lvl="1" algn="r">
              <a:buFont typeface="Wingdings 2" pitchFamily="18" charset="2"/>
              <a:buNone/>
            </a:pPr>
            <a:r>
              <a:rPr lang="ar-MA" sz="1600" smtClean="0"/>
              <a:t>   - اتفاقيات التعاون</a:t>
            </a:r>
            <a:endParaRPr lang="fr-FR" sz="1600" smtClean="0"/>
          </a:p>
          <a:p>
            <a:pPr algn="r"/>
            <a:r>
              <a:rPr lang="ar-MA" sz="1800"/>
              <a:t>- مواءمة المفاهيم والتعاريف</a:t>
            </a:r>
            <a:endParaRPr lang="fr-FR" sz="1800"/>
          </a:p>
          <a:p>
            <a:pPr lvl="1" algn="r">
              <a:buFont typeface="Wingdings 2" pitchFamily="18" charset="2"/>
              <a:buNone/>
            </a:pPr>
            <a:r>
              <a:rPr lang="ar-MA" sz="1600" smtClean="0"/>
              <a:t>  - مواءمة ما بين المؤسسات</a:t>
            </a:r>
            <a:endParaRPr lang="fr-FR" sz="1600" smtClean="0"/>
          </a:p>
          <a:p>
            <a:pPr lvl="1" algn="r">
              <a:buFont typeface="Wingdings 2" pitchFamily="18" charset="2"/>
              <a:buNone/>
            </a:pPr>
            <a:r>
              <a:rPr lang="ar-MA" sz="1600" smtClean="0"/>
              <a:t>  - تعميم استعمال معجم إحصائيات النقل</a:t>
            </a:r>
            <a:endParaRPr lang="fr-FR" sz="1600" smtClean="0"/>
          </a:p>
          <a:p>
            <a:pPr algn="r"/>
            <a:r>
              <a:rPr lang="ar-MA" sz="1800"/>
              <a:t>- تعميم النشر وإعطاء قيمة للبيانات</a:t>
            </a:r>
            <a:endParaRPr lang="fr-FR" sz="1800"/>
          </a:p>
          <a:p>
            <a:pPr lvl="1" algn="r">
              <a:buFont typeface="Wingdings 2" pitchFamily="18" charset="2"/>
              <a:buNone/>
            </a:pPr>
            <a:r>
              <a:rPr lang="fr-FR" sz="1800" smtClean="0"/>
              <a:t> </a:t>
            </a:r>
            <a:r>
              <a:rPr lang="ar-MA" sz="1800" smtClean="0"/>
              <a:t>  </a:t>
            </a:r>
            <a:r>
              <a:rPr lang="ar-MA" sz="1600" smtClean="0"/>
              <a:t>-</a:t>
            </a:r>
            <a:r>
              <a:rPr lang="ar-MA" sz="1800" smtClean="0"/>
              <a:t> </a:t>
            </a:r>
            <a:r>
              <a:rPr lang="ar-MA" sz="1600" smtClean="0"/>
              <a:t>نشر مختلف المنشورات والتقارير لدى أكبر عدد من العموم</a:t>
            </a:r>
            <a:endParaRPr lang="fr-FR" sz="1600" smtClean="0"/>
          </a:p>
          <a:p>
            <a:pPr lvl="1" algn="r">
              <a:buFont typeface="Wingdings 2" pitchFamily="18" charset="2"/>
              <a:buNone/>
            </a:pPr>
            <a:r>
              <a:rPr lang="fr-FR" sz="1600" smtClean="0"/>
              <a:t> </a:t>
            </a:r>
            <a:r>
              <a:rPr lang="ar-MA" sz="1600" smtClean="0"/>
              <a:t>   - تطوير وتحسين الإحصائيات المنشورة حول قطاع النقل في النشرة الإحصائية السنوية: رؤية جديدة وتبويب جديد لفصل النقل</a:t>
            </a:r>
            <a:endParaRPr lang="fr-FR" sz="1600" smtClean="0"/>
          </a:p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467A0-3F07-4093-A82E-A2528833FFB3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71813" y="6215063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fr-FR" dirty="0" err="1" smtClean="0">
                <a:solidFill>
                  <a:schemeClr val="tx1"/>
                </a:solidFill>
              </a:rPr>
              <a:t>Bouazza</a:t>
            </a:r>
            <a:r>
              <a:rPr lang="fr-FR" dirty="0" smtClean="0">
                <a:solidFill>
                  <a:schemeClr val="tx1"/>
                </a:solidFill>
              </a:rPr>
              <a:t> BOUCHKHAR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 idx="4294967295"/>
          </p:nvPr>
        </p:nvSpPr>
        <p:spPr>
          <a:xfrm>
            <a:off x="428596" y="1571612"/>
            <a:ext cx="8229600" cy="490552"/>
          </a:xfrm>
        </p:spPr>
        <p:txBody>
          <a:bodyPr/>
          <a:lstStyle/>
          <a:p>
            <a:pPr algn="r">
              <a:defRPr/>
            </a:pPr>
            <a:r>
              <a:rPr lang="ar-MA" alt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إحصائيات النقل: العوائق والصعوبات</a:t>
            </a:r>
            <a:endParaRPr lang="fr-FR" altLang="ar-SA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4579" name="Rectangle 3"/>
          <p:cNvSpPr>
            <a:spLocks noGrp="1"/>
          </p:cNvSpPr>
          <p:nvPr>
            <p:ph type="body" idx="4294967295"/>
          </p:nvPr>
        </p:nvSpPr>
        <p:spPr>
          <a:xfrm>
            <a:off x="428625" y="2143125"/>
            <a:ext cx="8229600" cy="2708275"/>
          </a:xfrm>
        </p:spPr>
        <p:txBody>
          <a:bodyPr/>
          <a:lstStyle/>
          <a:p>
            <a:pPr algn="r">
              <a:buFont typeface="Wingdings 2" pitchFamily="18" charset="2"/>
              <a:buNone/>
            </a:pPr>
            <a:r>
              <a:rPr lang="ar-MA" sz="2000" smtClean="0">
                <a:latin typeface="Constantia" pitchFamily="18" charset="0"/>
              </a:rPr>
              <a:t>- التحرير المتزايد لقطاع النقل</a:t>
            </a:r>
            <a:endParaRPr lang="fr-FR" sz="2000" smtClean="0">
              <a:latin typeface="Constantia" pitchFamily="18" charset="0"/>
            </a:endParaRPr>
          </a:p>
          <a:p>
            <a:pPr algn="r">
              <a:buFont typeface="Wingdings 2" pitchFamily="18" charset="2"/>
              <a:buNone/>
            </a:pPr>
            <a:r>
              <a:rPr lang="ar-MA" sz="2000" smtClean="0">
                <a:latin typeface="Constantia" pitchFamily="18" charset="0"/>
              </a:rPr>
              <a:t>- عدم وجود معلومات وبيانات حول النقل الطرقي</a:t>
            </a:r>
            <a:endParaRPr lang="fr-FR" sz="2000" smtClean="0">
              <a:latin typeface="Constantia" pitchFamily="18" charset="0"/>
            </a:endParaRPr>
          </a:p>
          <a:p>
            <a:pPr algn="r">
              <a:buFont typeface="Wingdings 2" pitchFamily="18" charset="2"/>
              <a:buNone/>
            </a:pPr>
            <a:r>
              <a:rPr lang="ar-MA" sz="2000" smtClean="0">
                <a:latin typeface="Constantia" pitchFamily="18" charset="0"/>
              </a:rPr>
              <a:t>- إشكالية القطاع الغير المهيكل بالنسبة للنقل الطرقي</a:t>
            </a:r>
            <a:endParaRPr lang="fr-FR" sz="2000" smtClean="0">
              <a:latin typeface="Constantia" pitchFamily="18" charset="0"/>
            </a:endParaRPr>
          </a:p>
          <a:p>
            <a:pPr algn="r">
              <a:buFont typeface="Wingdings 2" pitchFamily="18" charset="2"/>
              <a:buNone/>
            </a:pPr>
            <a:r>
              <a:rPr lang="ar-MA" sz="2000" smtClean="0">
                <a:latin typeface="Constantia" pitchFamily="18" charset="0"/>
              </a:rPr>
              <a:t>- عدم إمكانية الولوج لبعض السجلات الإدارية</a:t>
            </a:r>
            <a:endParaRPr lang="fr-FR" sz="2000" smtClean="0">
              <a:latin typeface="Constantia" pitchFamily="18" charset="0"/>
            </a:endParaRPr>
          </a:p>
          <a:p>
            <a:pPr algn="r">
              <a:buFont typeface="Wingdings 2" pitchFamily="18" charset="2"/>
              <a:buNone/>
            </a:pPr>
            <a:r>
              <a:rPr lang="ar-MA" sz="2000" smtClean="0">
                <a:latin typeface="Constantia" pitchFamily="18" charset="0"/>
              </a:rPr>
              <a:t>- بطء إجراءات تبادل البيانات</a:t>
            </a:r>
            <a:endParaRPr lang="fr-FR" sz="2000" smtClean="0">
              <a:latin typeface="Constantia" pitchFamily="18" charset="0"/>
            </a:endParaRPr>
          </a:p>
          <a:p>
            <a:pPr algn="r">
              <a:buFont typeface="Wingdings 2" pitchFamily="18" charset="2"/>
              <a:buNone/>
            </a:pPr>
            <a:r>
              <a:rPr lang="ar-MA" sz="2000" smtClean="0">
                <a:latin typeface="Constantia" pitchFamily="18" charset="0"/>
              </a:rPr>
              <a:t>- مشكلة أدوات تبادل البيانات</a:t>
            </a:r>
            <a:endParaRPr lang="fr-FR" sz="2000" smtClean="0">
              <a:latin typeface="Constantia" pitchFamily="18" charset="0"/>
            </a:endParaRPr>
          </a:p>
          <a:p>
            <a:pPr algn="r">
              <a:buFont typeface="Wingdings 2" pitchFamily="18" charset="2"/>
              <a:buNone/>
            </a:pPr>
            <a:r>
              <a:rPr lang="ar-MA" sz="2000" smtClean="0">
                <a:latin typeface="Constantia" pitchFamily="18" charset="0"/>
              </a:rPr>
              <a:t>- مشكل التخزين للبيانات</a:t>
            </a:r>
            <a:endParaRPr lang="fr-FR" sz="2000" smtClean="0">
              <a:latin typeface="Constantia" pitchFamily="18" charset="0"/>
            </a:endParaRPr>
          </a:p>
          <a:p>
            <a:endParaRPr lang="fr-FR" sz="2000" smtClean="0">
              <a:latin typeface="Constantia" pitchFamily="18" charset="0"/>
            </a:endParaRPr>
          </a:p>
          <a:p>
            <a:endParaRPr lang="fr-FR" sz="2000" smtClean="0">
              <a:latin typeface="Constantia" pitchFamily="18" charset="0"/>
            </a:endParaRPr>
          </a:p>
          <a:p>
            <a:endParaRPr lang="fr-FR" smtClean="0">
              <a:latin typeface="Constantia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30C9EB-C3F7-4B5F-9758-C119B68B73CE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 err="1" smtClean="0">
                <a:solidFill>
                  <a:schemeClr val="tx1"/>
                </a:solidFill>
              </a:rPr>
              <a:t>Bouazza</a:t>
            </a:r>
            <a:r>
              <a:rPr lang="fr-FR" dirty="0" smtClean="0">
                <a:solidFill>
                  <a:schemeClr val="tx1"/>
                </a:solidFill>
              </a:rPr>
              <a:t> BOUCHKHAR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 err="1" smtClean="0">
                <a:solidFill>
                  <a:schemeClr val="tx1"/>
                </a:solidFill>
              </a:rPr>
              <a:t>Bouazza</a:t>
            </a:r>
            <a:r>
              <a:rPr lang="fr-FR" dirty="0" smtClean="0">
                <a:solidFill>
                  <a:schemeClr val="tx1"/>
                </a:solidFill>
              </a:rPr>
              <a:t> BOUCHKHAR  </a:t>
            </a:r>
          </a:p>
        </p:txBody>
      </p:sp>
      <p:sp>
        <p:nvSpPr>
          <p:cNvPr id="26627" name="Rectangle 2"/>
          <p:cNvSpPr>
            <a:spLocks noGrp="1"/>
          </p:cNvSpPr>
          <p:nvPr>
            <p:ph type="title" idx="4294967295"/>
          </p:nvPr>
        </p:nvSpPr>
        <p:spPr>
          <a:xfrm>
            <a:off x="428596" y="1571612"/>
            <a:ext cx="8229600" cy="561990"/>
          </a:xfrm>
        </p:spPr>
        <p:txBody>
          <a:bodyPr/>
          <a:lstStyle/>
          <a:p>
            <a:pPr algn="r">
              <a:defRPr/>
            </a:pPr>
            <a:r>
              <a:rPr lang="ar-MA" alt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إحصائيات النقل: الآفاق</a:t>
            </a:r>
            <a:endParaRPr lang="fr-FR" altLang="ar-SA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5604" name="Rectangle 3"/>
          <p:cNvSpPr>
            <a:spLocks noGrp="1"/>
          </p:cNvSpPr>
          <p:nvPr>
            <p:ph type="body" idx="4294967295"/>
          </p:nvPr>
        </p:nvSpPr>
        <p:spPr>
          <a:xfrm>
            <a:off x="428625" y="2286000"/>
            <a:ext cx="8229600" cy="2708275"/>
          </a:xfrm>
        </p:spPr>
        <p:txBody>
          <a:bodyPr/>
          <a:lstStyle/>
          <a:p>
            <a:pPr algn="r">
              <a:buFont typeface="Wingdings 2" pitchFamily="18" charset="2"/>
              <a:buNone/>
            </a:pPr>
            <a:r>
              <a:rPr lang="ar-MA" sz="2000" dirty="0" smtClean="0">
                <a:latin typeface="Constantia" pitchFamily="18" charset="0"/>
              </a:rPr>
              <a:t>- تحسين شفافية وتغطية الإحصائيات الإدارية المنتجة</a:t>
            </a:r>
            <a:endParaRPr lang="fr-FR" sz="2000" dirty="0" smtClean="0">
              <a:latin typeface="Constantia" pitchFamily="18" charset="0"/>
            </a:endParaRPr>
          </a:p>
          <a:p>
            <a:pPr algn="r">
              <a:buFont typeface="Wingdings 2" pitchFamily="18" charset="2"/>
              <a:buNone/>
            </a:pPr>
            <a:r>
              <a:rPr lang="ar-MA" sz="2000" dirty="0" smtClean="0">
                <a:latin typeface="Constantia" pitchFamily="18" charset="0"/>
              </a:rPr>
              <a:t>- تطوير الإحصائيات والمؤشرات التي تنشرها مديرية الإحصاء</a:t>
            </a:r>
          </a:p>
          <a:p>
            <a:pPr algn="r">
              <a:buFont typeface="Wingdings 2" pitchFamily="18" charset="2"/>
              <a:buNone/>
            </a:pPr>
            <a:r>
              <a:rPr lang="ar-MA" sz="2000" dirty="0" smtClean="0">
                <a:latin typeface="Constantia" pitchFamily="18" charset="0"/>
              </a:rPr>
              <a:t>- إنشاء قاعة للبيانات الإحصائية لقطاع النقل داخل مديرية الإحصاء (في طور الإنجاز) </a:t>
            </a:r>
            <a:endParaRPr lang="fr-FR" sz="2000" dirty="0" smtClean="0">
              <a:latin typeface="Constantia" pitchFamily="18" charset="0"/>
            </a:endParaRPr>
          </a:p>
          <a:p>
            <a:pPr>
              <a:buFont typeface="Wingdings 2" pitchFamily="18" charset="2"/>
              <a:buNone/>
            </a:pPr>
            <a:endParaRPr lang="fr-FR" sz="2000" dirty="0" smtClean="0">
              <a:latin typeface="Constantia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fr-FR" sz="2000" dirty="0" smtClean="0">
                <a:latin typeface="Constantia" pitchFamily="18" charset="0"/>
              </a:rPr>
              <a:t>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D9032-4C8E-4130-870D-FF5C9737EF66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57224" y="857232"/>
            <a:ext cx="7772400" cy="1000131"/>
          </a:xfrm>
        </p:spPr>
        <p:txBody>
          <a:bodyPr/>
          <a:lstStyle/>
          <a:p>
            <a:pPr algn="ctr"/>
            <a:r>
              <a:rPr lang="ar-MA" dirty="0" smtClean="0"/>
              <a:t>نموذج للجداول الإحصائية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14414" y="2143116"/>
            <a:ext cx="6929486" cy="4214842"/>
          </a:xfrm>
        </p:spPr>
        <p:txBody>
          <a:bodyPr/>
          <a:lstStyle/>
          <a:p>
            <a:pPr rtl="1"/>
            <a:r>
              <a:rPr lang="ar-SA" sz="1400" b="1" dirty="0"/>
              <a:t>الفصل </a:t>
            </a:r>
            <a:r>
              <a:rPr lang="fr-FR" sz="1400" b="1" dirty="0"/>
              <a:t>VIII</a:t>
            </a:r>
            <a:r>
              <a:rPr lang="fr-FR" sz="1400" dirty="0"/>
              <a:t> - </a:t>
            </a:r>
            <a:r>
              <a:rPr lang="ar-SA" sz="1400" b="1" dirty="0"/>
              <a:t>النـقـــل</a:t>
            </a:r>
            <a:endParaRPr lang="fr-FR" sz="1400" dirty="0"/>
          </a:p>
          <a:p>
            <a:pPr algn="r" rtl="1"/>
            <a:r>
              <a:rPr lang="ar-SA" sz="1400" dirty="0"/>
              <a:t>1</a:t>
            </a:r>
            <a:r>
              <a:rPr lang="fr-FR" sz="1400" dirty="0"/>
              <a:t>- </a:t>
            </a:r>
            <a:r>
              <a:rPr lang="ar-SA" sz="1400" dirty="0"/>
              <a:t>شبكة الطرق المشيدة والمعبدة حسب الجهة	</a:t>
            </a:r>
            <a:endParaRPr lang="fr-FR" sz="1400" dirty="0"/>
          </a:p>
          <a:p>
            <a:pPr algn="r" rtl="1"/>
            <a:r>
              <a:rPr lang="ar-SA" sz="1400" dirty="0"/>
              <a:t>2</a:t>
            </a:r>
            <a:r>
              <a:rPr lang="fr-FR" sz="1400" dirty="0"/>
              <a:t>- </a:t>
            </a:r>
            <a:r>
              <a:rPr lang="ar-SA" sz="1400" dirty="0"/>
              <a:t>شبكة الطرق المعبدة	</a:t>
            </a:r>
            <a:endParaRPr lang="fr-FR" sz="1400" dirty="0"/>
          </a:p>
          <a:p>
            <a:pPr algn="r" rtl="1"/>
            <a:r>
              <a:rPr lang="ar-MA" sz="1400" dirty="0"/>
              <a:t>3</a:t>
            </a:r>
            <a:r>
              <a:rPr lang="fr-FR" sz="1400" dirty="0"/>
              <a:t>-</a:t>
            </a:r>
            <a:r>
              <a:rPr lang="ar-MA" sz="1400" dirty="0"/>
              <a:t> تطور عدد السيارات المتنقلة حسب النوع </a:t>
            </a:r>
            <a:endParaRPr lang="fr-FR" sz="1400" dirty="0"/>
          </a:p>
          <a:p>
            <a:pPr algn="r" rtl="1"/>
            <a:r>
              <a:rPr lang="ar-MA" sz="1400" dirty="0"/>
              <a:t>   والصنف</a:t>
            </a:r>
            <a:r>
              <a:rPr lang="ar-SA" sz="1400" dirty="0"/>
              <a:t>	</a:t>
            </a:r>
            <a:endParaRPr lang="fr-FR" sz="1400" dirty="0"/>
          </a:p>
          <a:p>
            <a:pPr algn="r" rtl="1"/>
            <a:r>
              <a:rPr lang="ar-MA" sz="1400" dirty="0"/>
              <a:t>4</a:t>
            </a:r>
            <a:r>
              <a:rPr lang="fr-FR" sz="1400" dirty="0"/>
              <a:t>- </a:t>
            </a:r>
            <a:r>
              <a:rPr lang="ar-SA" sz="1400" dirty="0"/>
              <a:t>تسجيل السيارات حسب النوع والصنف	</a:t>
            </a:r>
            <a:endParaRPr lang="fr-FR" sz="1400" dirty="0"/>
          </a:p>
          <a:p>
            <a:pPr algn="r" rtl="1"/>
            <a:r>
              <a:rPr lang="ar-MA" sz="1400" dirty="0"/>
              <a:t>5</a:t>
            </a:r>
            <a:r>
              <a:rPr lang="fr-FR" sz="1400" dirty="0"/>
              <a:t>- </a:t>
            </a:r>
            <a:r>
              <a:rPr lang="ar-SA" sz="1400" dirty="0"/>
              <a:t>تسجيل السيارات حسب مركز التسجيل	</a:t>
            </a:r>
            <a:endParaRPr lang="fr-FR" sz="1400" dirty="0"/>
          </a:p>
          <a:p>
            <a:pPr algn="r" rtl="1"/>
            <a:r>
              <a:rPr lang="ar-MA" sz="1400" dirty="0"/>
              <a:t>6</a:t>
            </a:r>
            <a:r>
              <a:rPr lang="fr-FR" sz="1400" dirty="0"/>
              <a:t>- </a:t>
            </a:r>
            <a:r>
              <a:rPr lang="ar-SA" sz="1400" dirty="0"/>
              <a:t>تسجيل السيارات حسب المصدر	</a:t>
            </a:r>
            <a:endParaRPr lang="fr-FR" sz="1400" dirty="0"/>
          </a:p>
          <a:p>
            <a:pPr algn="r" rtl="1"/>
            <a:r>
              <a:rPr lang="ar-MA" sz="1400" dirty="0"/>
              <a:t>7</a:t>
            </a:r>
            <a:r>
              <a:rPr lang="fr-FR" sz="1400" dirty="0"/>
              <a:t>- </a:t>
            </a:r>
            <a:r>
              <a:rPr lang="ar-MA" sz="1400" dirty="0"/>
              <a:t>نشاط الشركة الوطنية للنقل والوسائل </a:t>
            </a:r>
            <a:r>
              <a:rPr lang="ar-MA" sz="1400" dirty="0" err="1"/>
              <a:t>اللوجيستكية</a:t>
            </a:r>
            <a:r>
              <a:rPr lang="ar-SA" sz="1400" dirty="0"/>
              <a:t>	</a:t>
            </a:r>
            <a:endParaRPr lang="fr-FR" sz="1400" dirty="0"/>
          </a:p>
          <a:p>
            <a:pPr algn="r" rtl="1"/>
            <a:r>
              <a:rPr lang="ar-MA" sz="1400" dirty="0"/>
              <a:t>8</a:t>
            </a:r>
            <a:r>
              <a:rPr lang="fr-FR" sz="1400" dirty="0"/>
              <a:t>- </a:t>
            </a:r>
            <a:r>
              <a:rPr lang="ar-SA" sz="1400" dirty="0"/>
              <a:t>وضعية مؤسسات تعليم </a:t>
            </a:r>
            <a:r>
              <a:rPr lang="ar-SA" sz="1400" dirty="0" err="1"/>
              <a:t>السياقة</a:t>
            </a:r>
            <a:r>
              <a:rPr lang="fr-FR" sz="1400" dirty="0"/>
              <a:t>	 </a:t>
            </a:r>
          </a:p>
          <a:p>
            <a:pPr algn="r" rtl="1"/>
            <a:r>
              <a:rPr lang="ar-MA" sz="1400" dirty="0"/>
              <a:t>9</a:t>
            </a:r>
            <a:r>
              <a:rPr lang="fr-FR" sz="1400" dirty="0"/>
              <a:t>- </a:t>
            </a:r>
            <a:r>
              <a:rPr lang="ar-SA" sz="1400" dirty="0"/>
              <a:t>رخص </a:t>
            </a:r>
            <a:r>
              <a:rPr lang="ar-SA" sz="1400" dirty="0" err="1"/>
              <a:t>السياقة</a:t>
            </a:r>
            <a:r>
              <a:rPr lang="ar-SA" sz="1400" dirty="0"/>
              <a:t> المسلمة حسب مركز </a:t>
            </a:r>
            <a:r>
              <a:rPr lang="ar-SA" sz="1400" dirty="0" err="1"/>
              <a:t>الإمتحان</a:t>
            </a:r>
            <a:r>
              <a:rPr lang="ar-SA" sz="1400" dirty="0"/>
              <a:t>	</a:t>
            </a:r>
            <a:endParaRPr lang="fr-FR" sz="1400" dirty="0"/>
          </a:p>
          <a:p>
            <a:pPr algn="r" rtl="1"/>
            <a:r>
              <a:rPr lang="ar-SA" sz="1400" dirty="0"/>
              <a:t>10 </a:t>
            </a:r>
            <a:r>
              <a:rPr lang="fr-FR" sz="1400" dirty="0"/>
              <a:t>-</a:t>
            </a:r>
            <a:r>
              <a:rPr lang="ar-SA" sz="1400" dirty="0"/>
              <a:t>تطور عدد حـوادث السـير المسجلة</a:t>
            </a:r>
            <a:r>
              <a:rPr lang="fr-FR" sz="1400" dirty="0"/>
              <a:t>	 </a:t>
            </a:r>
          </a:p>
          <a:p>
            <a:pPr algn="r" rtl="1"/>
            <a:r>
              <a:rPr lang="fr-FR" sz="1400" dirty="0"/>
              <a:t>-11</a:t>
            </a:r>
            <a:r>
              <a:rPr lang="fr-FR" sz="1400" dirty="0"/>
              <a:t> </a:t>
            </a:r>
            <a:r>
              <a:rPr lang="ar-MA" sz="1400" dirty="0"/>
              <a:t>تطور</a:t>
            </a:r>
            <a:r>
              <a:rPr lang="ar-SA" sz="1400" dirty="0"/>
              <a:t>عدد قتلى حوادث </a:t>
            </a:r>
            <a:r>
              <a:rPr lang="ar-SA" sz="1400" dirty="0" err="1"/>
              <a:t>السيرحسب</a:t>
            </a:r>
            <a:endParaRPr lang="fr-FR" sz="1400" dirty="0"/>
          </a:p>
          <a:p>
            <a:pPr algn="r" rtl="1"/>
            <a:r>
              <a:rPr lang="fr-FR" sz="1400" dirty="0"/>
              <a:t>      </a:t>
            </a:r>
            <a:r>
              <a:rPr lang="ar-SA" sz="1400" dirty="0"/>
              <a:t>وسـيلة التـنقل		</a:t>
            </a:r>
            <a:endParaRPr lang="fr-FR" sz="1400" dirty="0"/>
          </a:p>
          <a:p>
            <a:pPr algn="r" rtl="1"/>
            <a:r>
              <a:rPr lang="fr-FR" sz="1400" dirty="0"/>
              <a:t>-12 </a:t>
            </a:r>
            <a:r>
              <a:rPr lang="ar-MA" sz="1400" dirty="0"/>
              <a:t>تطور</a:t>
            </a:r>
            <a:r>
              <a:rPr lang="ar-SA" sz="1400" dirty="0"/>
              <a:t>توزيع العربات المتورطة في حوادث</a:t>
            </a:r>
            <a:endParaRPr lang="fr-FR" sz="1400" dirty="0"/>
          </a:p>
          <a:p>
            <a:pPr algn="r"/>
            <a:r>
              <a:rPr lang="fr-FR" sz="1400" dirty="0"/>
              <a:t>    </a:t>
            </a:r>
            <a:r>
              <a:rPr lang="ar-SA" sz="1400" dirty="0"/>
              <a:t> السير حسب الصنف	</a:t>
            </a:r>
            <a:endParaRPr lang="fr-FR" sz="14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Bouazza BOUCHKHAR 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C11360-309A-48BE-A674-B383CCD1D6A5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714375" y="2143125"/>
            <a:ext cx="7858125" cy="3929063"/>
          </a:xfrm>
        </p:spPr>
        <p:txBody>
          <a:bodyPr/>
          <a:lstStyle/>
          <a:p>
            <a:pPr marL="0" lvl="2" indent="0" algn="r">
              <a:buClr>
                <a:srgbClr val="A9DE7A"/>
              </a:buClr>
              <a:buSzPct val="95000"/>
              <a:buFont typeface="Wingdings 2" pitchFamily="18" charset="2"/>
              <a:buNone/>
              <a:defRPr/>
            </a:pPr>
            <a:r>
              <a:rPr lang="ar-MA" altLang="en-US" sz="2600" i="1" dirty="0" smtClean="0">
                <a:latin typeface="Constantia" pitchFamily="18" charset="0"/>
              </a:rPr>
              <a:t>- النظام </a:t>
            </a:r>
            <a:r>
              <a:rPr lang="ar-MA" altLang="en-US" sz="2600" i="1" dirty="0" smtClean="0">
                <a:latin typeface="Constantia" pitchFamily="18" charset="0"/>
              </a:rPr>
              <a:t>الوطني للمعلومات الإحصائية</a:t>
            </a:r>
            <a:endParaRPr lang="en-US" altLang="en-US" sz="2600" i="1" dirty="0" smtClean="0">
              <a:latin typeface="Constantia" pitchFamily="18" charset="0"/>
            </a:endParaRPr>
          </a:p>
          <a:p>
            <a:pPr marL="0" lvl="2" indent="0" algn="r">
              <a:buClr>
                <a:srgbClr val="A9DE7A"/>
              </a:buClr>
              <a:buSzPct val="95000"/>
              <a:buFont typeface="Wingdings 2" pitchFamily="18" charset="2"/>
              <a:buNone/>
              <a:defRPr/>
            </a:pPr>
            <a:r>
              <a:rPr lang="ar-MA" altLang="en-US" sz="2600" i="1" dirty="0" smtClean="0">
                <a:latin typeface="Constantia" pitchFamily="18" charset="0"/>
              </a:rPr>
              <a:t>- المندوبية </a:t>
            </a:r>
            <a:r>
              <a:rPr lang="ar-MA" altLang="en-US" sz="2600" i="1" dirty="0" smtClean="0">
                <a:latin typeface="Constantia" pitchFamily="18" charset="0"/>
              </a:rPr>
              <a:t>السامية </a:t>
            </a:r>
            <a:r>
              <a:rPr lang="ar-MA" altLang="en-US" sz="2600" i="1" dirty="0" smtClean="0">
                <a:latin typeface="Constantia" pitchFamily="18" charset="0"/>
              </a:rPr>
              <a:t>للتخطيط</a:t>
            </a:r>
            <a:endParaRPr lang="fr-FR" altLang="en-US" sz="2600" i="1" dirty="0" smtClean="0">
              <a:latin typeface="Constantia" pitchFamily="18" charset="0"/>
            </a:endParaRPr>
          </a:p>
          <a:p>
            <a:pPr marL="0" lvl="2" indent="0" algn="r">
              <a:buClr>
                <a:srgbClr val="A9DE7A"/>
              </a:buClr>
              <a:buSzPct val="95000"/>
              <a:buFont typeface="Wingdings 2" pitchFamily="18" charset="2"/>
              <a:buNone/>
              <a:defRPr/>
            </a:pPr>
            <a:r>
              <a:rPr lang="ar-MA" altLang="en-US" sz="2600" i="1" dirty="0" smtClean="0">
                <a:latin typeface="Constantia" pitchFamily="18" charset="0"/>
              </a:rPr>
              <a:t>- مديرية </a:t>
            </a:r>
            <a:r>
              <a:rPr lang="ar-MA" altLang="en-US" sz="2600" i="1" dirty="0" smtClean="0">
                <a:latin typeface="Constantia" pitchFamily="18" charset="0"/>
              </a:rPr>
              <a:t>الإحصاء</a:t>
            </a:r>
            <a:endParaRPr lang="fr-FR" altLang="en-US" sz="2600" i="1" dirty="0" smtClean="0">
              <a:latin typeface="Constantia" pitchFamily="18" charset="0"/>
            </a:endParaRPr>
          </a:p>
          <a:p>
            <a:pPr marL="0" lvl="2" indent="0" algn="r">
              <a:buClr>
                <a:srgbClr val="A9DE7A"/>
              </a:buClr>
              <a:buSzPct val="95000"/>
              <a:buFont typeface="Wingdings 2" pitchFamily="18" charset="2"/>
              <a:buNone/>
              <a:defRPr/>
            </a:pPr>
            <a:r>
              <a:rPr lang="ar-MA" altLang="en-US" sz="2600" i="1" dirty="0" smtClean="0">
                <a:latin typeface="Constantia" pitchFamily="18" charset="0"/>
              </a:rPr>
              <a:t>- المزودون </a:t>
            </a:r>
            <a:r>
              <a:rPr lang="ar-MA" altLang="en-US" sz="2600" i="1" dirty="0" smtClean="0">
                <a:latin typeface="Constantia" pitchFamily="18" charset="0"/>
              </a:rPr>
              <a:t>الرئيسيون</a:t>
            </a:r>
            <a:endParaRPr lang="fr-FR" altLang="en-US" sz="2600" i="1" dirty="0" smtClean="0">
              <a:latin typeface="Constantia" pitchFamily="18" charset="0"/>
            </a:endParaRPr>
          </a:p>
          <a:p>
            <a:pPr marL="0" lvl="2" indent="0" algn="r">
              <a:buClr>
                <a:srgbClr val="A9DE7A"/>
              </a:buClr>
              <a:buSzPct val="95000"/>
              <a:buFont typeface="Wingdings 2" pitchFamily="18" charset="2"/>
              <a:buNone/>
              <a:defRPr/>
            </a:pPr>
            <a:r>
              <a:rPr lang="ar-MA" altLang="en-US" sz="2600" i="1" dirty="0" smtClean="0">
                <a:latin typeface="Constantia" pitchFamily="18" charset="0"/>
              </a:rPr>
              <a:t>- المستعملون </a:t>
            </a:r>
            <a:r>
              <a:rPr lang="ar-MA" altLang="en-US" sz="2600" i="1" dirty="0" smtClean="0">
                <a:latin typeface="Constantia" pitchFamily="18" charset="0"/>
              </a:rPr>
              <a:t>الرئيسيون</a:t>
            </a:r>
            <a:endParaRPr lang="fr-FR" altLang="en-US" sz="2600" i="1" dirty="0" smtClean="0">
              <a:latin typeface="Constantia" pitchFamily="18" charset="0"/>
            </a:endParaRPr>
          </a:p>
          <a:p>
            <a:pPr marL="0" lvl="2" indent="0" algn="r">
              <a:buClr>
                <a:srgbClr val="A9DE7A"/>
              </a:buClr>
              <a:buSzPct val="95000"/>
              <a:buFont typeface="Wingdings 2" pitchFamily="18" charset="2"/>
              <a:buNone/>
              <a:defRPr/>
            </a:pPr>
            <a:r>
              <a:rPr lang="ar-MA" altLang="en-US" sz="2600" i="1" dirty="0" smtClean="0">
                <a:latin typeface="Constantia" pitchFamily="18" charset="0"/>
              </a:rPr>
              <a:t>- الحاجيات </a:t>
            </a:r>
            <a:r>
              <a:rPr lang="ar-MA" altLang="en-US" sz="2600" i="1" dirty="0" smtClean="0">
                <a:latin typeface="Constantia" pitchFamily="18" charset="0"/>
              </a:rPr>
              <a:t>والحلول</a:t>
            </a:r>
            <a:endParaRPr lang="fr-FR" altLang="en-US" sz="2600" i="1" dirty="0" smtClean="0">
              <a:latin typeface="Constantia" pitchFamily="18" charset="0"/>
            </a:endParaRPr>
          </a:p>
          <a:p>
            <a:pPr lvl="2" algn="just" eaLnBrk="1" hangingPunct="1">
              <a:buClr>
                <a:srgbClr val="FF6600"/>
              </a:buClr>
              <a:buSzPct val="120000"/>
              <a:buFont typeface="Wingdings" pitchFamily="2" charset="2"/>
              <a:buChar char="Ø"/>
              <a:defRPr/>
            </a:pPr>
            <a:endParaRPr lang="fr-FR" altLang="en-US" sz="1800" dirty="0" smtClean="0">
              <a:latin typeface="Constantia" pitchFamily="18" charset="0"/>
            </a:endParaRPr>
          </a:p>
          <a:p>
            <a:pPr lvl="2" algn="just" eaLnBrk="1" hangingPunct="1">
              <a:buClr>
                <a:srgbClr val="FF6600"/>
              </a:buClr>
              <a:buSzPct val="120000"/>
              <a:buFont typeface="Wingdings" pitchFamily="2" charset="2"/>
              <a:buChar char="Ø"/>
              <a:defRPr/>
            </a:pPr>
            <a:endParaRPr lang="fr-FR" altLang="en-US" sz="1800" dirty="0" smtClean="0">
              <a:latin typeface="Constantia" pitchFamily="18" charset="0"/>
            </a:endParaRPr>
          </a:p>
          <a:p>
            <a:pPr lvl="2" algn="just" eaLnBrk="1" hangingPunct="1">
              <a:buClr>
                <a:srgbClr val="FF9966"/>
              </a:buClr>
              <a:buSzPct val="120000"/>
              <a:buFont typeface="Wingdings" pitchFamily="2" charset="2"/>
              <a:buNone/>
              <a:defRPr/>
            </a:pPr>
            <a:endParaRPr lang="fr-FR" altLang="en-US" sz="1800" dirty="0" smtClean="0">
              <a:latin typeface="Constantia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00232" y="1214422"/>
            <a:ext cx="6396175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ar-MA" altLang="en-US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تصميم</a:t>
            </a:r>
            <a:endParaRPr lang="fr-FR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cs typeface="Arial" charset="0"/>
            </a:endParaRP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236D5E-130F-472B-9323-705653C2F81D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MA" sz="1600" b="1" dirty="0" err="1" smtClean="0">
                <a:solidFill>
                  <a:schemeClr val="tx1"/>
                </a:solidFill>
              </a:rPr>
              <a:t>بوعزة</a:t>
            </a:r>
            <a:r>
              <a:rPr lang="ar-MA" sz="1600" b="1" dirty="0" smtClean="0">
                <a:solidFill>
                  <a:schemeClr val="tx1"/>
                </a:solidFill>
              </a:rPr>
              <a:t> </a:t>
            </a:r>
            <a:r>
              <a:rPr lang="ar-MA" sz="1600" b="1" dirty="0" err="1" smtClean="0">
                <a:solidFill>
                  <a:schemeClr val="tx1"/>
                </a:solidFill>
              </a:rPr>
              <a:t>بوشخار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57224" y="928671"/>
            <a:ext cx="7772400" cy="928694"/>
          </a:xfrm>
        </p:spPr>
        <p:txBody>
          <a:bodyPr/>
          <a:lstStyle/>
          <a:p>
            <a:pPr algn="ctr"/>
            <a:r>
              <a:rPr lang="ar-MA" dirty="0"/>
              <a:t>نموذج للجداول الإحصائية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285992"/>
            <a:ext cx="7200928" cy="4071966"/>
          </a:xfrm>
        </p:spPr>
        <p:txBody>
          <a:bodyPr/>
          <a:lstStyle/>
          <a:p>
            <a:pPr algn="r" rtl="1"/>
            <a:r>
              <a:rPr lang="ar-MA" sz="1400" dirty="0" smtClean="0"/>
              <a:t>13</a:t>
            </a:r>
            <a:r>
              <a:rPr lang="fr-FR" sz="1400" dirty="0" smtClean="0"/>
              <a:t> </a:t>
            </a:r>
            <a:r>
              <a:rPr lang="ar-MA" sz="1400" dirty="0" smtClean="0"/>
              <a:t>-تطور</a:t>
            </a:r>
            <a:r>
              <a:rPr lang="ar-SA" sz="1400" dirty="0"/>
              <a:t>توزيع العربات المتورطة في حوادث</a:t>
            </a:r>
            <a:endParaRPr lang="fr-FR" sz="1400" dirty="0"/>
          </a:p>
          <a:p>
            <a:pPr algn="r" rtl="1"/>
            <a:r>
              <a:rPr lang="fr-FR" sz="1400" dirty="0"/>
              <a:t>     </a:t>
            </a:r>
            <a:r>
              <a:rPr lang="ar-SA" sz="1400" dirty="0" err="1"/>
              <a:t>السيرحسب</a:t>
            </a:r>
            <a:r>
              <a:rPr lang="ar-SA" sz="1400" dirty="0"/>
              <a:t> </a:t>
            </a:r>
            <a:r>
              <a:rPr lang="ar-MA" sz="1400" dirty="0"/>
              <a:t>الفئة</a:t>
            </a:r>
            <a:r>
              <a:rPr lang="ar-SA" sz="1400" dirty="0"/>
              <a:t> العمرية		</a:t>
            </a:r>
            <a:endParaRPr lang="fr-FR" sz="1400" dirty="0"/>
          </a:p>
          <a:p>
            <a:pPr algn="r" rtl="1"/>
            <a:r>
              <a:rPr lang="ar-SA" sz="1400" dirty="0"/>
              <a:t>14</a:t>
            </a:r>
            <a:r>
              <a:rPr lang="fr-FR" sz="1400" dirty="0"/>
              <a:t>- </a:t>
            </a:r>
            <a:r>
              <a:rPr lang="ar-SA" sz="1400" dirty="0"/>
              <a:t>رخص </a:t>
            </a:r>
            <a:r>
              <a:rPr lang="ar-SA" sz="1400" dirty="0" err="1"/>
              <a:t>السياقة</a:t>
            </a:r>
            <a:r>
              <a:rPr lang="ar-SA" sz="1400" dirty="0"/>
              <a:t> المحتجزة حسب السلطة </a:t>
            </a:r>
            <a:r>
              <a:rPr lang="ar-MA" sz="1400" dirty="0"/>
              <a:t>ا</a:t>
            </a:r>
            <a:r>
              <a:rPr lang="ar-SA" sz="1400" dirty="0"/>
              <a:t>لقضائية	</a:t>
            </a:r>
            <a:endParaRPr lang="fr-FR" sz="1400" dirty="0"/>
          </a:p>
          <a:p>
            <a:pPr algn="r" rtl="1"/>
            <a:r>
              <a:rPr lang="ar-SA" sz="1400" dirty="0"/>
              <a:t>15</a:t>
            </a:r>
            <a:r>
              <a:rPr lang="fr-FR" sz="1400" dirty="0"/>
              <a:t>- </a:t>
            </a:r>
            <a:r>
              <a:rPr lang="ar-SA" sz="1400" dirty="0"/>
              <a:t>طول مسارات السكك الحديدية</a:t>
            </a:r>
            <a:r>
              <a:rPr lang="ar-SA" sz="1400" b="1" dirty="0"/>
              <a:t>	</a:t>
            </a:r>
            <a:endParaRPr lang="fr-FR" sz="1400" dirty="0"/>
          </a:p>
          <a:p>
            <a:pPr algn="r" rtl="1"/>
            <a:r>
              <a:rPr lang="ar-SA" sz="1400" dirty="0"/>
              <a:t>16</a:t>
            </a:r>
            <a:r>
              <a:rPr lang="fr-FR" sz="1400" dirty="0"/>
              <a:t>- </a:t>
            </a:r>
            <a:r>
              <a:rPr lang="ar-MA" sz="1400" dirty="0"/>
              <a:t>معدات </a:t>
            </a:r>
            <a:r>
              <a:rPr lang="ar-SA" sz="1400" dirty="0"/>
              <a:t>السكك الحديدية	</a:t>
            </a:r>
            <a:endParaRPr lang="fr-FR" sz="1400" dirty="0"/>
          </a:p>
          <a:p>
            <a:pPr algn="r" rtl="1"/>
            <a:r>
              <a:rPr lang="ar-SA" sz="1400" dirty="0"/>
              <a:t>17</a:t>
            </a:r>
            <a:r>
              <a:rPr lang="fr-FR" sz="1400" dirty="0"/>
              <a:t>- </a:t>
            </a:r>
            <a:r>
              <a:rPr lang="ar-MA" sz="1400" dirty="0"/>
              <a:t>عدد القاطرات حسب طاقة القطر</a:t>
            </a:r>
            <a:r>
              <a:rPr lang="ar-SA" sz="1400" dirty="0"/>
              <a:t>	</a:t>
            </a:r>
            <a:endParaRPr lang="fr-FR" sz="1400" dirty="0"/>
          </a:p>
          <a:p>
            <a:pPr algn="r" rtl="1"/>
            <a:r>
              <a:rPr lang="ar-SA" sz="1400" dirty="0" smtClean="0"/>
              <a:t>18</a:t>
            </a:r>
            <a:r>
              <a:rPr lang="fr-FR" sz="1400" dirty="0"/>
              <a:t>- </a:t>
            </a:r>
            <a:r>
              <a:rPr lang="ar-SA" sz="1400" dirty="0"/>
              <a:t>عدد عربات نقل المسافرين حسب نوع </a:t>
            </a:r>
            <a:endParaRPr lang="fr-FR" sz="1400" dirty="0"/>
          </a:p>
          <a:p>
            <a:pPr algn="r" rtl="1"/>
            <a:r>
              <a:rPr lang="ar-SA" sz="1400" dirty="0"/>
              <a:t>   وصنف العربة	</a:t>
            </a:r>
            <a:endParaRPr lang="fr-FR" sz="1400" dirty="0"/>
          </a:p>
          <a:p>
            <a:pPr algn="r" rtl="1"/>
            <a:r>
              <a:rPr lang="fr-FR" sz="1400" dirty="0"/>
              <a:t> -19</a:t>
            </a:r>
            <a:r>
              <a:rPr lang="ar-SA" sz="1400" dirty="0"/>
              <a:t>سعة عربات نقل المسافرين حسب  الصنف	</a:t>
            </a:r>
            <a:endParaRPr lang="fr-FR" sz="1400" dirty="0"/>
          </a:p>
          <a:p>
            <a:pPr algn="r" rtl="1"/>
            <a:r>
              <a:rPr lang="fr-FR" sz="1400" dirty="0"/>
              <a:t>-20 </a:t>
            </a:r>
            <a:r>
              <a:rPr lang="ar-SA" sz="1400" dirty="0"/>
              <a:t>سعة عربات</a:t>
            </a:r>
            <a:r>
              <a:rPr lang="ar-MA" sz="1400" dirty="0"/>
              <a:t> الشحن</a:t>
            </a:r>
            <a:r>
              <a:rPr lang="ar-SA" sz="1400" dirty="0"/>
              <a:t>	</a:t>
            </a:r>
            <a:endParaRPr lang="fr-FR" sz="1400" dirty="0"/>
          </a:p>
          <a:p>
            <a:pPr algn="r" rtl="1"/>
            <a:r>
              <a:rPr lang="ar-SA" sz="1400" dirty="0"/>
              <a:t>21 </a:t>
            </a:r>
            <a:r>
              <a:rPr lang="fr-FR" sz="1400" dirty="0"/>
              <a:t>- </a:t>
            </a:r>
            <a:r>
              <a:rPr lang="ar-SA" sz="1400" dirty="0"/>
              <a:t>نقل المسافرين	</a:t>
            </a:r>
            <a:endParaRPr lang="fr-FR" sz="1400" dirty="0"/>
          </a:p>
          <a:p>
            <a:pPr algn="r" rtl="1"/>
            <a:r>
              <a:rPr lang="ar-SA" sz="1400" dirty="0"/>
              <a:t>22 </a:t>
            </a:r>
            <a:r>
              <a:rPr lang="fr-FR" sz="1400" dirty="0"/>
              <a:t>-</a:t>
            </a:r>
            <a:r>
              <a:rPr lang="ar-SA" sz="1400" dirty="0"/>
              <a:t> نقل البضائع	</a:t>
            </a:r>
            <a:endParaRPr lang="fr-FR" sz="1400" dirty="0"/>
          </a:p>
          <a:p>
            <a:pPr algn="r" rtl="1"/>
            <a:r>
              <a:rPr lang="ar-SA" sz="1400" dirty="0"/>
              <a:t>23 </a:t>
            </a:r>
            <a:r>
              <a:rPr lang="fr-FR" sz="1400" dirty="0"/>
              <a:t>- </a:t>
            </a:r>
            <a:r>
              <a:rPr lang="ar-SA" sz="1400" dirty="0"/>
              <a:t>نقل البضائع حسب مجموعة </a:t>
            </a:r>
            <a:r>
              <a:rPr lang="ar-SA" sz="1400" dirty="0" err="1"/>
              <a:t>المنتوجات</a:t>
            </a:r>
            <a:r>
              <a:rPr lang="ar-SA" sz="1400" dirty="0"/>
              <a:t>	</a:t>
            </a:r>
            <a:endParaRPr lang="fr-FR" sz="1400" dirty="0"/>
          </a:p>
          <a:p>
            <a:pPr algn="r" rtl="1"/>
            <a:r>
              <a:rPr lang="fr-FR" sz="1400" dirty="0"/>
              <a:t>- 24 </a:t>
            </a:r>
            <a:r>
              <a:rPr lang="ar-SA" sz="1400" dirty="0"/>
              <a:t>عدد المستخدمين بالمكتب الوطني للسكك الحديدية	</a:t>
            </a:r>
            <a:endParaRPr lang="fr-FR" sz="1400" dirty="0"/>
          </a:p>
          <a:p>
            <a:pPr algn="r" rtl="1"/>
            <a:r>
              <a:rPr lang="fr-FR" sz="1400" dirty="0"/>
              <a:t>- 25 </a:t>
            </a:r>
            <a:r>
              <a:rPr lang="ar-SA" sz="1400" dirty="0"/>
              <a:t>النتائج المالية </a:t>
            </a:r>
            <a:r>
              <a:rPr lang="ar-SA" sz="1400" dirty="0" err="1"/>
              <a:t>لإستغلال</a:t>
            </a:r>
            <a:r>
              <a:rPr lang="ar-SA" sz="1400" dirty="0"/>
              <a:t> السكك الحديدية 	</a:t>
            </a:r>
            <a:endParaRPr lang="fr-FR" sz="14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Bouazza BOUCHKHAR 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C11360-309A-48BE-A674-B383CCD1D6A5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1000109"/>
            <a:ext cx="7772400" cy="1071570"/>
          </a:xfrm>
        </p:spPr>
        <p:txBody>
          <a:bodyPr/>
          <a:lstStyle/>
          <a:p>
            <a:pPr algn="ctr"/>
            <a:r>
              <a:rPr lang="ar-MA" dirty="0"/>
              <a:t>نموذج للجداول الإحصائية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728" y="2285992"/>
            <a:ext cx="6929486" cy="3786214"/>
          </a:xfrm>
        </p:spPr>
        <p:txBody>
          <a:bodyPr/>
          <a:lstStyle/>
          <a:p>
            <a:pPr algn="r" rtl="1"/>
            <a:r>
              <a:rPr lang="ar-SA" sz="1400" dirty="0"/>
              <a:t>	</a:t>
            </a:r>
            <a:endParaRPr lang="fr-FR" sz="1400" dirty="0"/>
          </a:p>
          <a:p>
            <a:pPr algn="r" rtl="1"/>
            <a:r>
              <a:rPr lang="fr-FR" sz="1400" dirty="0"/>
              <a:t> - 26</a:t>
            </a:r>
            <a:r>
              <a:rPr lang="ar-SA" sz="1400" dirty="0"/>
              <a:t>البنية التحتية للنقل الجوي		</a:t>
            </a:r>
            <a:endParaRPr lang="fr-FR" sz="1400" dirty="0"/>
          </a:p>
          <a:p>
            <a:pPr algn="r" rtl="1"/>
            <a:r>
              <a:rPr lang="ar-SA" sz="1400" dirty="0"/>
              <a:t> </a:t>
            </a:r>
            <a:r>
              <a:rPr lang="fr-FR" sz="1400" dirty="0"/>
              <a:t> - 27</a:t>
            </a:r>
            <a:r>
              <a:rPr lang="ar-MA" sz="1400" dirty="0"/>
              <a:t>معدات </a:t>
            </a:r>
            <a:r>
              <a:rPr lang="ar-SA" sz="1400" dirty="0"/>
              <a:t>النقل الجوي	</a:t>
            </a:r>
            <a:endParaRPr lang="fr-FR" sz="1400" dirty="0"/>
          </a:p>
          <a:p>
            <a:pPr algn="r" rtl="1"/>
            <a:r>
              <a:rPr lang="ar-SA" sz="1400" dirty="0"/>
              <a:t>28</a:t>
            </a:r>
            <a:r>
              <a:rPr lang="fr-FR" sz="1400" dirty="0"/>
              <a:t>- </a:t>
            </a:r>
            <a:r>
              <a:rPr lang="ar-SA" sz="1400" dirty="0"/>
              <a:t>النشاط العام للنقل الجوي	</a:t>
            </a:r>
            <a:endParaRPr lang="fr-FR" sz="1400" dirty="0"/>
          </a:p>
          <a:p>
            <a:pPr algn="r" rtl="1"/>
            <a:r>
              <a:rPr lang="fr-FR" sz="1400" dirty="0"/>
              <a:t>-29 </a:t>
            </a:r>
            <a:r>
              <a:rPr lang="ar-SA" sz="1400" dirty="0"/>
              <a:t>الرواج الجوي التجاري حسب الشركات	</a:t>
            </a:r>
            <a:endParaRPr lang="fr-FR" sz="1400" dirty="0"/>
          </a:p>
          <a:p>
            <a:pPr algn="r" rtl="1"/>
            <a:r>
              <a:rPr lang="ar-SA" sz="1400" dirty="0"/>
              <a:t>30</a:t>
            </a:r>
            <a:r>
              <a:rPr lang="fr-FR" sz="1400" dirty="0"/>
              <a:t>- </a:t>
            </a:r>
            <a:r>
              <a:rPr lang="ar-SA" sz="1400" dirty="0"/>
              <a:t>حركـات الطائـرات والمسافـرين </a:t>
            </a:r>
            <a:r>
              <a:rPr lang="ar-MA" sz="1400" dirty="0"/>
              <a:t>ح</a:t>
            </a:r>
            <a:r>
              <a:rPr lang="ar-SA" sz="1400" dirty="0"/>
              <a:t>ـسـب</a:t>
            </a:r>
            <a:endParaRPr lang="fr-FR" sz="1400" dirty="0"/>
          </a:p>
          <a:p>
            <a:pPr algn="r"/>
            <a:r>
              <a:rPr lang="ar-SA" sz="1400" dirty="0" smtClean="0"/>
              <a:t>  </a:t>
            </a:r>
            <a:r>
              <a:rPr lang="fr-FR" sz="1400" dirty="0" smtClean="0"/>
              <a:t>   </a:t>
            </a:r>
            <a:r>
              <a:rPr lang="ar-SA" sz="1400" dirty="0"/>
              <a:t>الأسطول </a:t>
            </a:r>
            <a:r>
              <a:rPr lang="ar-MA" sz="1400" dirty="0" smtClean="0"/>
              <a:t>المتنقل</a:t>
            </a:r>
          </a:p>
          <a:p>
            <a:pPr algn="r" rtl="1"/>
            <a:r>
              <a:rPr lang="fr-FR" sz="1400" dirty="0"/>
              <a:t>31 -</a:t>
            </a:r>
            <a:r>
              <a:rPr lang="ar-SA" sz="1400" dirty="0"/>
              <a:t> حركات الطائرات حسب المطارات	</a:t>
            </a:r>
            <a:endParaRPr lang="fr-FR" sz="1400" dirty="0"/>
          </a:p>
          <a:p>
            <a:pPr algn="r" rtl="1"/>
            <a:r>
              <a:rPr lang="fr-FR" sz="1400" dirty="0"/>
              <a:t>32 - </a:t>
            </a:r>
            <a:r>
              <a:rPr lang="ar-MA" sz="1400" dirty="0"/>
              <a:t>نقل المسافرين حسب المطارات</a:t>
            </a:r>
            <a:r>
              <a:rPr lang="ar-SA" sz="1400" dirty="0"/>
              <a:t>	</a:t>
            </a:r>
            <a:endParaRPr lang="fr-FR" sz="1400" dirty="0"/>
          </a:p>
          <a:p>
            <a:pPr algn="r" rtl="1"/>
            <a:r>
              <a:rPr lang="fr-FR" sz="1400" dirty="0"/>
              <a:t>-33 </a:t>
            </a:r>
            <a:r>
              <a:rPr lang="ar-SA" sz="1400" dirty="0"/>
              <a:t>حركات الطائرات حسب الخطوط	</a:t>
            </a:r>
            <a:endParaRPr lang="fr-FR" sz="1400" dirty="0"/>
          </a:p>
          <a:p>
            <a:pPr algn="r" rtl="1"/>
            <a:r>
              <a:rPr lang="fr-FR" sz="1400" dirty="0"/>
              <a:t>-34 </a:t>
            </a:r>
            <a:r>
              <a:rPr lang="ar-MA" sz="1400" dirty="0"/>
              <a:t>عدد المسافرين حسب الخطوط</a:t>
            </a:r>
            <a:r>
              <a:rPr lang="ar-SA" sz="1400" dirty="0"/>
              <a:t>	</a:t>
            </a:r>
            <a:endParaRPr lang="fr-FR" sz="1400" dirty="0"/>
          </a:p>
          <a:p>
            <a:pPr algn="r" rtl="1"/>
            <a:r>
              <a:rPr lang="fr-FR" sz="1400" dirty="0"/>
              <a:t>-35 </a:t>
            </a:r>
            <a:r>
              <a:rPr lang="ar-SA" sz="1400" dirty="0"/>
              <a:t>البضائع حسب الخطوط	</a:t>
            </a:r>
            <a:endParaRPr lang="fr-FR" sz="1400" dirty="0"/>
          </a:p>
          <a:p>
            <a:pPr algn="r" rtl="1"/>
            <a:r>
              <a:rPr lang="fr-FR" sz="1400" dirty="0"/>
              <a:t>-36 </a:t>
            </a:r>
            <a:r>
              <a:rPr lang="ar-SA" sz="1400" dirty="0"/>
              <a:t>الرواج الجوي التجاري حسب نوعية الطيران	</a:t>
            </a:r>
            <a:endParaRPr lang="fr-FR" sz="1400" dirty="0"/>
          </a:p>
          <a:p>
            <a:pPr algn="r" rtl="1"/>
            <a:r>
              <a:rPr lang="fr-FR" sz="1400" dirty="0"/>
              <a:t>-37 </a:t>
            </a:r>
            <a:r>
              <a:rPr lang="ar-SA" sz="1400" dirty="0"/>
              <a:t>البنية التحتية للموانئ	</a:t>
            </a:r>
            <a:endParaRPr lang="fr-FR" sz="1400" dirty="0"/>
          </a:p>
          <a:p>
            <a:pPr algn="r" rtl="1"/>
            <a:r>
              <a:rPr lang="ar-SA" sz="1400" dirty="0"/>
              <a:t>	</a:t>
            </a:r>
            <a:endParaRPr lang="fr-FR" sz="1400" dirty="0"/>
          </a:p>
          <a:p>
            <a:pPr algn="r"/>
            <a:endParaRPr lang="fr-FR" sz="14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Bouazza BOUCHKHAR 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C11360-309A-48BE-A674-B383CCD1D6A5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85786" y="857232"/>
            <a:ext cx="7772400" cy="1470025"/>
          </a:xfrm>
        </p:spPr>
        <p:txBody>
          <a:bodyPr/>
          <a:lstStyle/>
          <a:p>
            <a:pPr algn="ctr"/>
            <a:r>
              <a:rPr lang="ar-MA" dirty="0"/>
              <a:t>نموذج للجداول الإحصائية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00166" y="2500306"/>
            <a:ext cx="7000924" cy="4071966"/>
          </a:xfrm>
        </p:spPr>
        <p:txBody>
          <a:bodyPr/>
          <a:lstStyle/>
          <a:p>
            <a:pPr algn="r" rtl="1"/>
            <a:r>
              <a:rPr lang="fr-FR" sz="1400" dirty="0"/>
              <a:t> -38 </a:t>
            </a:r>
            <a:r>
              <a:rPr lang="ar-SA" sz="1400" dirty="0" smtClean="0"/>
              <a:t>وضعية البواخر</a:t>
            </a:r>
            <a:r>
              <a:rPr lang="ar-MA" sz="1400" dirty="0" smtClean="0"/>
              <a:t> </a:t>
            </a:r>
            <a:r>
              <a:rPr lang="ar-SA" sz="1400" dirty="0" smtClean="0"/>
              <a:t>التجارية </a:t>
            </a:r>
            <a:r>
              <a:rPr lang="ar-SA" sz="1400" dirty="0"/>
              <a:t>لدى الشركات  المغربية	</a:t>
            </a:r>
            <a:endParaRPr lang="fr-FR" sz="1400" dirty="0"/>
          </a:p>
          <a:p>
            <a:pPr algn="r" rtl="1"/>
            <a:r>
              <a:rPr lang="ar-SA" sz="1400" dirty="0"/>
              <a:t>39</a:t>
            </a:r>
            <a:r>
              <a:rPr lang="fr-FR" sz="1400" dirty="0"/>
              <a:t>- </a:t>
            </a:r>
            <a:r>
              <a:rPr lang="ar-SA" sz="1400" dirty="0"/>
              <a:t>نقل البضائع	</a:t>
            </a:r>
            <a:endParaRPr lang="fr-FR" sz="1400" dirty="0"/>
          </a:p>
          <a:p>
            <a:pPr algn="r" rtl="1"/>
            <a:r>
              <a:rPr lang="fr-FR" sz="1400" dirty="0"/>
              <a:t>-40 </a:t>
            </a:r>
            <a:r>
              <a:rPr lang="ar-SA" sz="1400" dirty="0"/>
              <a:t>الحمولة الإجمالية المقسمة حسب </a:t>
            </a:r>
            <a:r>
              <a:rPr lang="ar-SA" sz="1400" dirty="0" err="1"/>
              <a:t>توضيبها</a:t>
            </a:r>
            <a:r>
              <a:rPr lang="ar-SA" sz="1400" dirty="0"/>
              <a:t>	</a:t>
            </a:r>
            <a:endParaRPr lang="fr-FR" sz="1400" dirty="0"/>
          </a:p>
          <a:p>
            <a:pPr algn="r" rtl="1"/>
            <a:r>
              <a:rPr lang="fr-FR" sz="1400" dirty="0"/>
              <a:t>-41 </a:t>
            </a:r>
            <a:r>
              <a:rPr lang="ar-MA" sz="1400" dirty="0"/>
              <a:t>البضائع </a:t>
            </a:r>
            <a:r>
              <a:rPr lang="ar-SA" sz="1400" dirty="0"/>
              <a:t>المحمولة من طرف الأسطول المغربي	</a:t>
            </a:r>
            <a:endParaRPr lang="fr-FR" sz="1400" dirty="0"/>
          </a:p>
          <a:p>
            <a:pPr algn="r" rtl="1"/>
            <a:r>
              <a:rPr lang="fr-FR" sz="1400" dirty="0"/>
              <a:t>-42 </a:t>
            </a:r>
            <a:r>
              <a:rPr lang="ar-MA" sz="1400" dirty="0" err="1"/>
              <a:t>ال</a:t>
            </a:r>
            <a:r>
              <a:rPr lang="ar-SA" sz="1400" dirty="0"/>
              <a:t>كمية المحـمولة بالخطوط المنتظمة 	</a:t>
            </a:r>
            <a:endParaRPr lang="fr-FR" sz="1400" dirty="0"/>
          </a:p>
          <a:p>
            <a:pPr algn="r" rtl="1"/>
            <a:r>
              <a:rPr lang="fr-FR" sz="1400" dirty="0"/>
              <a:t>-43 </a:t>
            </a:r>
            <a:r>
              <a:rPr lang="ar-SA" sz="1400" dirty="0"/>
              <a:t>الحمولة المنقولة بواسـطة سـفـن  التـبريـد</a:t>
            </a:r>
            <a:endParaRPr lang="fr-FR" sz="1400" dirty="0"/>
          </a:p>
          <a:p>
            <a:pPr algn="r" rtl="1"/>
            <a:r>
              <a:rPr lang="ar-SA" sz="1400" dirty="0"/>
              <a:t>    (</a:t>
            </a:r>
            <a:r>
              <a:rPr lang="ar-SA" sz="1400" dirty="0" err="1"/>
              <a:t>البواكر</a:t>
            </a:r>
            <a:r>
              <a:rPr lang="ar-SA" sz="1400" dirty="0"/>
              <a:t> والحوامض)		</a:t>
            </a:r>
            <a:endParaRPr lang="fr-FR" sz="1400" dirty="0"/>
          </a:p>
          <a:p>
            <a:pPr algn="r" rtl="1"/>
            <a:r>
              <a:rPr lang="ar-SA" sz="1400" dirty="0"/>
              <a:t>44 </a:t>
            </a:r>
            <a:r>
              <a:rPr lang="fr-FR" sz="1400" dirty="0"/>
              <a:t>- </a:t>
            </a:r>
            <a:r>
              <a:rPr lang="ar-MA" sz="1400" dirty="0"/>
              <a:t>نقل المسافرين </a:t>
            </a:r>
            <a:r>
              <a:rPr lang="ar-SA" sz="1400" dirty="0"/>
              <a:t>والعربات	</a:t>
            </a:r>
            <a:endParaRPr lang="fr-FR" sz="1400" dirty="0"/>
          </a:p>
          <a:p>
            <a:pPr algn="r" rtl="1"/>
            <a:r>
              <a:rPr lang="ar-MA" sz="1400" dirty="0"/>
              <a:t>45- رواج الحاويات</a:t>
            </a:r>
            <a:r>
              <a:rPr lang="ar-SA" sz="1400" dirty="0"/>
              <a:t>	</a:t>
            </a:r>
            <a:endParaRPr lang="fr-FR" sz="1400" dirty="0"/>
          </a:p>
          <a:p>
            <a:pPr algn="r" rtl="1"/>
            <a:r>
              <a:rPr lang="ar-MA" sz="1400" dirty="0"/>
              <a:t>46 </a:t>
            </a:r>
            <a:r>
              <a:rPr lang="fr-FR" sz="1400" dirty="0"/>
              <a:t>- </a:t>
            </a:r>
            <a:r>
              <a:rPr lang="ar-MA" sz="1400" dirty="0"/>
              <a:t>رواج النقل الدولي </a:t>
            </a:r>
            <a:r>
              <a:rPr lang="ar-MA" sz="1400" dirty="0" err="1"/>
              <a:t>الطرقي</a:t>
            </a:r>
            <a:r>
              <a:rPr lang="ar-SA" sz="1400" dirty="0"/>
              <a:t>	</a:t>
            </a:r>
            <a:endParaRPr lang="fr-FR" sz="1400" dirty="0"/>
          </a:p>
          <a:p>
            <a:pPr algn="r" rtl="1"/>
            <a:r>
              <a:rPr lang="ar-MA" sz="1400" dirty="0"/>
              <a:t>47</a:t>
            </a:r>
            <a:r>
              <a:rPr lang="fr-FR" sz="1400" dirty="0"/>
              <a:t>- </a:t>
            </a:r>
            <a:r>
              <a:rPr lang="ar-MA" sz="1400" dirty="0"/>
              <a:t>رواج البضائع المحمولة على العربات</a:t>
            </a:r>
            <a:r>
              <a:rPr lang="ar-SA" sz="1400" dirty="0"/>
              <a:t>	</a:t>
            </a:r>
            <a:endParaRPr lang="fr-FR" sz="1400" dirty="0"/>
          </a:p>
          <a:p>
            <a:pPr algn="r" rtl="1"/>
            <a:r>
              <a:rPr lang="ar-MA" sz="1400" dirty="0"/>
              <a:t>48- رواج ميناء </a:t>
            </a:r>
            <a:r>
              <a:rPr lang="ar-MA" sz="1400" dirty="0" err="1"/>
              <a:t>طنجة</a:t>
            </a:r>
            <a:r>
              <a:rPr lang="ar-MA" sz="1400" dirty="0"/>
              <a:t> المتوسط</a:t>
            </a:r>
            <a:r>
              <a:rPr lang="ar-SA" sz="1400" dirty="0"/>
              <a:t>	</a:t>
            </a:r>
            <a:endParaRPr lang="fr-FR" sz="1400" dirty="0"/>
          </a:p>
          <a:p>
            <a:pPr algn="r" rtl="1"/>
            <a:r>
              <a:rPr lang="ar-MA" sz="1400" dirty="0"/>
              <a:t>49- رواج البضائع بالموانئ الموصولة</a:t>
            </a:r>
            <a:endParaRPr lang="fr-FR" sz="1400" dirty="0"/>
          </a:p>
          <a:p>
            <a:pPr algn="r" rtl="1"/>
            <a:r>
              <a:rPr lang="ar-MA" sz="1400" dirty="0"/>
              <a:t> بالسكك الحديدية</a:t>
            </a:r>
            <a:endParaRPr lang="fr-FR" sz="14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Bouazza BOUCHKHAR 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C11360-309A-48BE-A674-B383CCD1D6A5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8C4AA1-94F4-4791-B7FB-5E0A84AF1732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28596" y="2857496"/>
            <a:ext cx="8001056" cy="76944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ar-MA" sz="4400" b="1" dirty="0">
                <a:ln w="1905"/>
                <a:solidFill>
                  <a:schemeClr val="bg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شكرا</a:t>
            </a:r>
            <a:endParaRPr lang="fr-FR" sz="4400" b="1" dirty="0">
              <a:ln w="11430"/>
              <a:solidFill>
                <a:schemeClr val="bg2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 err="1" smtClean="0">
                <a:solidFill>
                  <a:schemeClr val="tx1"/>
                </a:solidFill>
              </a:rPr>
              <a:t>Bouazza</a:t>
            </a:r>
            <a:r>
              <a:rPr lang="fr-FR" dirty="0" smtClean="0">
                <a:solidFill>
                  <a:schemeClr val="tx1"/>
                </a:solidFill>
              </a:rPr>
              <a:t> BOUCHKHAR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633428"/>
          </a:xfrm>
        </p:spPr>
        <p:txBody>
          <a:bodyPr/>
          <a:lstStyle/>
          <a:p>
            <a:pPr algn="r">
              <a:defRPr/>
            </a:pPr>
            <a:r>
              <a:rPr lang="ar-MA" alt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النظام الوطني للمعلومات الإحصائية بالمغرب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fr-F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Au Maroc, le SNIS joue un rôle de premier plan dans:</a:t>
            </a:r>
          </a:p>
          <a:p>
            <a:pPr algn="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ar-MA" altLang="en-US" sz="2400" dirty="0" smtClean="0">
                <a:latin typeface="Constantia" pitchFamily="18" charset="0"/>
              </a:rPr>
              <a:t>يلعب دورا محوريا في:</a:t>
            </a:r>
            <a:endParaRPr lang="fr-FR" altLang="en-US" sz="2400" dirty="0" smtClean="0">
              <a:latin typeface="Constantia" pitchFamily="18" charset="0"/>
            </a:endParaRPr>
          </a:p>
          <a:p>
            <a:pPr algn="r">
              <a:lnSpc>
                <a:spcPct val="80000"/>
              </a:lnSpc>
              <a:buFont typeface="Wingdings" pitchFamily="2" charset="2"/>
              <a:buNone/>
              <a:defRPr/>
            </a:pPr>
            <a:endParaRPr lang="fr-FR" altLang="en-US" sz="2400" dirty="0" smtClean="0">
              <a:latin typeface="Constantia" pitchFamily="18" charset="0"/>
            </a:endParaRPr>
          </a:p>
          <a:p>
            <a:pPr marL="0" indent="0" algn="r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fr-FR" altLang="en-US" sz="2400" dirty="0" smtClean="0">
                <a:latin typeface="Constantia" pitchFamily="18" charset="0"/>
              </a:rPr>
              <a:t>   	</a:t>
            </a:r>
            <a:r>
              <a:rPr lang="ar-MA" altLang="en-US" sz="2400" dirty="0" smtClean="0">
                <a:latin typeface="Constantia" pitchFamily="18" charset="0"/>
              </a:rPr>
              <a:t>- صياغة</a:t>
            </a:r>
            <a:endParaRPr lang="fr-FR" altLang="en-US" sz="2400" dirty="0" smtClean="0">
              <a:latin typeface="Constantia" pitchFamily="18" charset="0"/>
            </a:endParaRPr>
          </a:p>
          <a:p>
            <a:pPr marL="0" indent="0" algn="r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fr-FR" altLang="en-US" sz="2400" dirty="0" smtClean="0">
                <a:latin typeface="Constantia" pitchFamily="18" charset="0"/>
              </a:rPr>
              <a:t>	</a:t>
            </a:r>
            <a:r>
              <a:rPr lang="ar-MA" altLang="en-US" sz="2400" dirty="0" smtClean="0">
                <a:latin typeface="Constantia" pitchFamily="18" charset="0"/>
              </a:rPr>
              <a:t>- تنفيذ</a:t>
            </a:r>
            <a:endParaRPr lang="fr-FR" altLang="en-US" sz="2400" dirty="0" smtClean="0">
              <a:latin typeface="Constantia" pitchFamily="18" charset="0"/>
            </a:endParaRPr>
          </a:p>
          <a:p>
            <a:pPr marL="0" indent="0" algn="r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fr-FR" altLang="en-US" sz="2400" dirty="0" smtClean="0">
                <a:latin typeface="Constantia" pitchFamily="18" charset="0"/>
              </a:rPr>
              <a:t>	</a:t>
            </a:r>
            <a:r>
              <a:rPr lang="ar-MA" altLang="en-US" sz="2400" dirty="0" smtClean="0">
                <a:latin typeface="Constantia" pitchFamily="18" charset="0"/>
              </a:rPr>
              <a:t>- تتبع</a:t>
            </a:r>
            <a:endParaRPr lang="fr-FR" altLang="en-US" sz="2400" dirty="0" smtClean="0">
              <a:latin typeface="Constantia" pitchFamily="18" charset="0"/>
            </a:endParaRPr>
          </a:p>
          <a:p>
            <a:pPr marL="0" indent="0" algn="r">
              <a:lnSpc>
                <a:spcPct val="80000"/>
              </a:lnSpc>
              <a:buFont typeface="Wingdings 2" pitchFamily="18" charset="2"/>
              <a:buNone/>
              <a:defRPr/>
            </a:pPr>
            <a:r>
              <a:rPr lang="fr-FR" altLang="en-US" sz="2400" dirty="0" smtClean="0">
                <a:latin typeface="Constantia" pitchFamily="18" charset="0"/>
              </a:rPr>
              <a:t>	</a:t>
            </a:r>
            <a:r>
              <a:rPr lang="ar-MA" altLang="en-US" sz="2400" dirty="0" smtClean="0">
                <a:latin typeface="Constantia" pitchFamily="18" charset="0"/>
              </a:rPr>
              <a:t>- تقييم</a:t>
            </a:r>
            <a:endParaRPr lang="fr-FR" altLang="en-US" sz="2400" dirty="0" smtClean="0">
              <a:latin typeface="Constantia" pitchFamily="18" charset="0"/>
            </a:endParaRPr>
          </a:p>
          <a:p>
            <a:pPr algn="r">
              <a:lnSpc>
                <a:spcPct val="80000"/>
              </a:lnSpc>
              <a:buFont typeface="Wingdings" pitchFamily="2" charset="2"/>
              <a:buNone/>
              <a:defRPr/>
            </a:pPr>
            <a:endParaRPr lang="fr-FR" altLang="en-US" sz="2400" dirty="0" smtClean="0">
              <a:latin typeface="Constantia" pitchFamily="18" charset="0"/>
            </a:endParaRPr>
          </a:p>
          <a:p>
            <a:pPr algn="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fr-FR" altLang="en-US" sz="2400" dirty="0" smtClean="0">
                <a:latin typeface="Constantia" pitchFamily="18" charset="0"/>
              </a:rPr>
              <a:t>	</a:t>
            </a:r>
            <a:r>
              <a:rPr lang="ar-MA" altLang="en-US" sz="2400" dirty="0" smtClean="0">
                <a:latin typeface="Constantia" pitchFamily="18" charset="0"/>
              </a:rPr>
              <a:t>سياسات وبرامج التنمية في البلد.</a:t>
            </a:r>
            <a:endParaRPr lang="fr-FR" altLang="en-US" sz="2400" dirty="0" smtClean="0">
              <a:latin typeface="Constantia" pitchFamily="18" charset="0"/>
            </a:endParaRPr>
          </a:p>
          <a:p>
            <a:pPr algn="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fr-FR" altLang="en-US" sz="2400" dirty="0" smtClean="0">
                <a:latin typeface="Constantia" pitchFamily="18" charset="0"/>
              </a:rPr>
              <a:t>	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MA" sz="1600" b="1" dirty="0" err="1" smtClean="0">
                <a:solidFill>
                  <a:schemeClr val="tx1"/>
                </a:solidFill>
              </a:rPr>
              <a:t>بوعزة</a:t>
            </a:r>
            <a:r>
              <a:rPr lang="ar-MA" sz="1600" b="1" dirty="0" smtClean="0">
                <a:solidFill>
                  <a:schemeClr val="tx1"/>
                </a:solidFill>
              </a:rPr>
              <a:t> </a:t>
            </a:r>
            <a:r>
              <a:rPr lang="ar-MA" sz="1600" b="1" dirty="0" err="1" smtClean="0">
                <a:solidFill>
                  <a:schemeClr val="tx1"/>
                </a:solidFill>
              </a:rPr>
              <a:t>بوشخار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6CEB40-EA37-43A2-8CA1-7CFC98FBFFA7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1071546"/>
            <a:ext cx="7772400" cy="512757"/>
          </a:xfrm>
        </p:spPr>
        <p:txBody>
          <a:bodyPr/>
          <a:lstStyle/>
          <a:p>
            <a:pPr algn="r">
              <a:defRPr/>
            </a:pPr>
            <a:r>
              <a:rPr lang="ar-MA" alt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النظام الوطني للمعلومات الإحصائية بالمغرب: الوضعية الحالية</a:t>
            </a:r>
            <a:endParaRPr lang="fr-FR" alt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1267" name="Sous-titre 2"/>
          <p:cNvSpPr>
            <a:spLocks noGrp="1"/>
          </p:cNvSpPr>
          <p:nvPr>
            <p:ph type="subTitle" idx="1"/>
          </p:nvPr>
        </p:nvSpPr>
        <p:spPr>
          <a:xfrm>
            <a:off x="785813" y="2286000"/>
            <a:ext cx="7286625" cy="3857625"/>
          </a:xfrm>
        </p:spPr>
        <p:txBody>
          <a:bodyPr/>
          <a:lstStyle/>
          <a:p>
            <a:pPr algn="r"/>
            <a:r>
              <a:rPr lang="ar-MA" dirty="0"/>
              <a:t>- غياب للمجلس الوطني للمعلومات الإحصائية</a:t>
            </a:r>
            <a:endParaRPr lang="fr-FR" dirty="0"/>
          </a:p>
          <a:p>
            <a:pPr algn="r"/>
            <a:r>
              <a:rPr lang="ar-MA" dirty="0"/>
              <a:t>- غياب للجنة رسمية حول إحصائيات قطاع النقل</a:t>
            </a:r>
            <a:endParaRPr lang="fr-FR" dirty="0"/>
          </a:p>
          <a:p>
            <a:pPr algn="r"/>
            <a:r>
              <a:rPr lang="ar-MA" dirty="0"/>
              <a:t>- إنشاء لفرق عمل حسب المواضيع</a:t>
            </a:r>
            <a:endParaRPr lang="fr-FR" dirty="0"/>
          </a:p>
          <a:p>
            <a:pPr algn="r"/>
            <a:r>
              <a:rPr lang="ar-MA" dirty="0"/>
              <a:t>- تنظيم اجتماعات للتنسيق</a:t>
            </a:r>
            <a:endParaRPr lang="fr-FR" dirty="0"/>
          </a:p>
          <a:p>
            <a:pPr algn="r"/>
            <a:r>
              <a:rPr lang="ar-MA" dirty="0"/>
              <a:t>- إعداد </a:t>
            </a:r>
            <a:r>
              <a:rPr lang="ar-MA" dirty="0" smtClean="0"/>
              <a:t>وتوقيع اتفاقات تعاون (بروتوكولات للتعاون)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MA" sz="1600" b="1" dirty="0" err="1" smtClean="0">
                <a:solidFill>
                  <a:schemeClr val="tx1"/>
                </a:solidFill>
              </a:rPr>
              <a:t>بوعزة</a:t>
            </a:r>
            <a:r>
              <a:rPr lang="ar-MA" sz="1600" b="1" dirty="0" smtClean="0">
                <a:solidFill>
                  <a:schemeClr val="tx1"/>
                </a:solidFill>
              </a:rPr>
              <a:t> </a:t>
            </a:r>
            <a:r>
              <a:rPr lang="ar-MA" sz="1600" b="1" dirty="0" err="1" smtClean="0">
                <a:solidFill>
                  <a:schemeClr val="tx1"/>
                </a:solidFill>
              </a:rPr>
              <a:t>بوشخار</a:t>
            </a:r>
            <a:endParaRPr lang="fr-FR" sz="1600" dirty="0" smtClean="0">
              <a:solidFill>
                <a:schemeClr val="tx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D86D82-A4DB-4314-93DE-61A8A61CF75C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928671"/>
            <a:ext cx="7772400" cy="857256"/>
          </a:xfrm>
        </p:spPr>
        <p:txBody>
          <a:bodyPr/>
          <a:lstStyle/>
          <a:p>
            <a:pPr algn="r">
              <a:defRPr/>
            </a:pPr>
            <a:r>
              <a:rPr lang="ar-MA" alt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النظام الوطني للمعلومات الإحصائية بالمغرب: مكوناته</a:t>
            </a:r>
            <a:endParaRPr lang="fr-FR" sz="2400" dirty="0"/>
          </a:p>
        </p:txBody>
      </p:sp>
      <p:sp>
        <p:nvSpPr>
          <p:cNvPr id="12291" name="Sous-titre 2"/>
          <p:cNvSpPr>
            <a:spLocks noGrp="1"/>
          </p:cNvSpPr>
          <p:nvPr>
            <p:ph type="subTitle" idx="1"/>
          </p:nvPr>
        </p:nvSpPr>
        <p:spPr>
          <a:xfrm>
            <a:off x="571500" y="2000250"/>
            <a:ext cx="7786688" cy="4286250"/>
          </a:xfrm>
        </p:spPr>
        <p:txBody>
          <a:bodyPr/>
          <a:lstStyle/>
          <a:p>
            <a:pPr algn="r">
              <a:lnSpc>
                <a:spcPct val="90000"/>
              </a:lnSpc>
            </a:pPr>
            <a:r>
              <a:rPr lang="ar-MA" sz="2400" dirty="0"/>
              <a:t>- المندوبية السامية للتخطيط (مديرية الإحصاء): النواة الرئيسية</a:t>
            </a:r>
            <a:endParaRPr lang="fr-FR" sz="2400" dirty="0"/>
          </a:p>
          <a:p>
            <a:pPr algn="r">
              <a:lnSpc>
                <a:spcPct val="90000"/>
              </a:lnSpc>
            </a:pPr>
            <a:r>
              <a:rPr lang="ar-MA" sz="2400" dirty="0"/>
              <a:t>- الوزارات القطاعية، المصالح المشابهة والمؤسسات العمومية مثل البنك المركزي (بنك المغرب)</a:t>
            </a:r>
            <a:endParaRPr lang="fr-FR" sz="2400" dirty="0"/>
          </a:p>
          <a:p>
            <a:pPr algn="r">
              <a:lnSpc>
                <a:spcPct val="90000"/>
              </a:lnSpc>
            </a:pPr>
            <a:r>
              <a:rPr lang="ar-MA" sz="2400" dirty="0"/>
              <a:t>- المؤسسات العمومية ذات الصفة الإدارية</a:t>
            </a:r>
            <a:endParaRPr lang="fr-FR" sz="2400" dirty="0"/>
          </a:p>
          <a:p>
            <a:pPr algn="r">
              <a:lnSpc>
                <a:spcPct val="90000"/>
              </a:lnSpc>
            </a:pPr>
            <a:r>
              <a:rPr lang="ar-MA" sz="2400" dirty="0" smtClean="0"/>
              <a:t>- مصالح </a:t>
            </a:r>
            <a:r>
              <a:rPr lang="ar-MA" sz="2400" dirty="0"/>
              <a:t>تابعة للدولة تتم إدارتها وتسييرها بطريقة </a:t>
            </a:r>
            <a:r>
              <a:rPr lang="ar-MA" sz="2400" dirty="0" smtClean="0"/>
              <a:t>مستقلة</a:t>
            </a:r>
            <a:endParaRPr lang="fr-FR" sz="2400" dirty="0"/>
          </a:p>
          <a:p>
            <a:pPr algn="r">
              <a:lnSpc>
                <a:spcPct val="90000"/>
              </a:lnSpc>
            </a:pPr>
            <a:r>
              <a:rPr lang="ar-MA" sz="2400" dirty="0"/>
              <a:t>- الجماعات المحلية</a:t>
            </a:r>
            <a:endParaRPr lang="fr-FR" sz="2400" dirty="0"/>
          </a:p>
          <a:p>
            <a:pPr algn="r">
              <a:lnSpc>
                <a:spcPct val="90000"/>
              </a:lnSpc>
            </a:pPr>
            <a:r>
              <a:rPr lang="ar-MA" sz="2400" dirty="0"/>
              <a:t>- </a:t>
            </a:r>
            <a:r>
              <a:rPr lang="ar-MA" sz="2400" dirty="0" smtClean="0"/>
              <a:t>المقاولات/المنشآت </a:t>
            </a:r>
            <a:r>
              <a:rPr lang="ar-MA" sz="2400" dirty="0"/>
              <a:t>العمومية</a:t>
            </a:r>
            <a:endParaRPr lang="fr-FR" sz="2400" dirty="0"/>
          </a:p>
          <a:p>
            <a:pPr algn="r">
              <a:lnSpc>
                <a:spcPct val="90000"/>
              </a:lnSpc>
            </a:pPr>
            <a:r>
              <a:rPr lang="ar-MA" sz="2400" dirty="0"/>
              <a:t>- الجامعات والمدارس العليا للتكوين</a:t>
            </a:r>
            <a:endParaRPr lang="fr-FR" sz="2400" dirty="0"/>
          </a:p>
          <a:p>
            <a:pPr algn="l"/>
            <a:endParaRPr lang="fr-FR" sz="24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MA" sz="1600" b="1" dirty="0" err="1" smtClean="0">
                <a:solidFill>
                  <a:schemeClr val="tx1"/>
                </a:solidFill>
              </a:rPr>
              <a:t>بوعزة</a:t>
            </a:r>
            <a:r>
              <a:rPr lang="ar-MA" sz="1600" b="1" dirty="0" smtClean="0">
                <a:solidFill>
                  <a:schemeClr val="tx1"/>
                </a:solidFill>
              </a:rPr>
              <a:t> </a:t>
            </a:r>
            <a:r>
              <a:rPr lang="ar-MA" sz="1600" b="1" dirty="0" err="1" smtClean="0">
                <a:solidFill>
                  <a:schemeClr val="tx1"/>
                </a:solidFill>
              </a:rPr>
              <a:t>بوشخار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CB8E3C-CC0D-4978-93D0-BF8ACCB9410B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928670"/>
            <a:ext cx="7772400" cy="428627"/>
          </a:xfrm>
        </p:spPr>
        <p:txBody>
          <a:bodyPr/>
          <a:lstStyle/>
          <a:p>
            <a:pPr algn="r">
              <a:defRPr/>
            </a:pPr>
            <a:r>
              <a:rPr lang="ar-MA" alt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المندوبية السامية للتخطيط</a:t>
            </a:r>
            <a:endParaRPr lang="fr-FR" alt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cs typeface="Arial" charset="0"/>
            </a:endParaRPr>
          </a:p>
        </p:txBody>
      </p:sp>
      <p:sp>
        <p:nvSpPr>
          <p:cNvPr id="13315" name="Sous-titre 2"/>
          <p:cNvSpPr>
            <a:spLocks noGrp="1"/>
          </p:cNvSpPr>
          <p:nvPr>
            <p:ph type="subTitle" idx="1"/>
          </p:nvPr>
        </p:nvSpPr>
        <p:spPr>
          <a:xfrm>
            <a:off x="1000125" y="1500188"/>
            <a:ext cx="7643813" cy="5000625"/>
          </a:xfrm>
        </p:spPr>
        <p:txBody>
          <a:bodyPr/>
          <a:lstStyle/>
          <a:p>
            <a:pPr algn="r"/>
            <a:r>
              <a:rPr lang="ar-MA" sz="1600"/>
              <a:t>المفتشية العامة</a:t>
            </a:r>
            <a:endParaRPr lang="fr-FR" sz="1600"/>
          </a:p>
          <a:p>
            <a:pPr algn="r"/>
            <a:r>
              <a:rPr lang="ar-MA" sz="1600"/>
              <a:t>الديوان</a:t>
            </a:r>
            <a:endParaRPr lang="fr-FR" sz="1600"/>
          </a:p>
          <a:p>
            <a:pPr algn="r"/>
            <a:r>
              <a:rPr lang="ar-MA" sz="1600"/>
              <a:t>الكتالبة العامة</a:t>
            </a:r>
            <a:endParaRPr lang="fr-FR" sz="1600"/>
          </a:p>
          <a:p>
            <a:pPr lvl="1" algn="r">
              <a:buFont typeface="Wingdings 2" pitchFamily="18" charset="2"/>
              <a:buNone/>
            </a:pPr>
            <a:r>
              <a:rPr lang="ar-MA" sz="1400" smtClean="0"/>
              <a:t>    مكلفين بالدراسات</a:t>
            </a:r>
            <a:endParaRPr lang="fr-FR" sz="1400" smtClean="0"/>
          </a:p>
          <a:p>
            <a:pPr lvl="1" algn="r">
              <a:buFont typeface="Wingdings 2" pitchFamily="18" charset="2"/>
              <a:buNone/>
            </a:pPr>
            <a:r>
              <a:rPr lang="ar-MA" sz="1400" smtClean="0"/>
              <a:t>    قسم الاتصال والتعاون</a:t>
            </a:r>
            <a:endParaRPr lang="fr-FR" sz="1400" smtClean="0"/>
          </a:p>
          <a:p>
            <a:pPr lvl="1" algn="r">
              <a:buFont typeface="Wingdings 2" pitchFamily="18" charset="2"/>
              <a:buNone/>
            </a:pPr>
            <a:r>
              <a:rPr lang="ar-MA" sz="1400" smtClean="0"/>
              <a:t>    مديرية التخطيط  </a:t>
            </a:r>
            <a:endParaRPr lang="fr-FR" sz="1400" smtClean="0"/>
          </a:p>
          <a:p>
            <a:pPr lvl="1" algn="r">
              <a:buFont typeface="Wingdings 2" pitchFamily="18" charset="2"/>
              <a:buNone/>
            </a:pPr>
            <a:r>
              <a:rPr lang="ar-MA" sz="1400" smtClean="0"/>
              <a:t>    مديرية التوقعات</a:t>
            </a:r>
            <a:endParaRPr lang="fr-FR" sz="1400" smtClean="0"/>
          </a:p>
          <a:p>
            <a:pPr lvl="1" algn="r">
              <a:buFont typeface="Wingdings 2" pitchFamily="18" charset="2"/>
              <a:buNone/>
            </a:pPr>
            <a:r>
              <a:rPr lang="ar-MA" sz="1400" b="1" smtClean="0"/>
              <a:t>    مديرية الإحصاء</a:t>
            </a:r>
            <a:endParaRPr lang="fr-FR" sz="1400" b="1" smtClean="0"/>
          </a:p>
          <a:p>
            <a:pPr lvl="1" algn="r">
              <a:buFont typeface="Wingdings 2" pitchFamily="18" charset="2"/>
              <a:buNone/>
            </a:pPr>
            <a:r>
              <a:rPr lang="ar-MA" sz="1400" smtClean="0"/>
              <a:t>    مديرية المحاسبة الوطنية</a:t>
            </a:r>
            <a:endParaRPr lang="fr-FR" sz="1400" smtClean="0"/>
          </a:p>
          <a:p>
            <a:pPr lvl="1" algn="r">
              <a:buFont typeface="Wingdings 2" pitchFamily="18" charset="2"/>
              <a:buNone/>
            </a:pPr>
            <a:r>
              <a:rPr lang="ar-MA" sz="1400" smtClean="0"/>
              <a:t>    مديرية الموارد البشرية والشؤون العامة</a:t>
            </a:r>
            <a:endParaRPr lang="fr-FR" sz="1400" smtClean="0"/>
          </a:p>
          <a:p>
            <a:pPr lvl="1" algn="r">
              <a:buFont typeface="Wingdings 2" pitchFamily="18" charset="2"/>
              <a:buNone/>
            </a:pPr>
            <a:r>
              <a:rPr lang="ar-MA" sz="1400" smtClean="0"/>
              <a:t>    المركز الوطني للتوثيق</a:t>
            </a:r>
            <a:endParaRPr lang="fr-FR" sz="1400" smtClean="0"/>
          </a:p>
          <a:p>
            <a:pPr lvl="1" algn="r">
              <a:buFont typeface="Wingdings 2" pitchFamily="18" charset="2"/>
              <a:buNone/>
            </a:pPr>
            <a:r>
              <a:rPr lang="ar-MA" sz="1400" smtClean="0"/>
              <a:t>    المركز الوطني لتقييم البرامج  </a:t>
            </a:r>
            <a:endParaRPr lang="fr-FR" sz="1400" smtClean="0"/>
          </a:p>
          <a:p>
            <a:pPr lvl="1" algn="r">
              <a:buFont typeface="Wingdings 2" pitchFamily="18" charset="2"/>
              <a:buNone/>
            </a:pPr>
            <a:r>
              <a:rPr lang="ar-MA" sz="1400" smtClean="0"/>
              <a:t>    مركز الدراسات والأبحاث الديموغرافية</a:t>
            </a:r>
            <a:endParaRPr lang="fr-FR" sz="1400" smtClean="0"/>
          </a:p>
          <a:p>
            <a:pPr lvl="1" algn="r">
              <a:buFont typeface="Wingdings 2" pitchFamily="18" charset="2"/>
              <a:buNone/>
            </a:pPr>
            <a:r>
              <a:rPr lang="ar-MA" sz="1400" smtClean="0"/>
              <a:t>    مركز ظروف معيشة السكان   </a:t>
            </a:r>
            <a:endParaRPr lang="fr-FR" sz="1400" smtClean="0"/>
          </a:p>
          <a:p>
            <a:pPr lvl="1" algn="r">
              <a:buFont typeface="Wingdings 2" pitchFamily="18" charset="2"/>
              <a:buNone/>
            </a:pPr>
            <a:r>
              <a:rPr lang="ar-MA" sz="1400" smtClean="0"/>
              <a:t>    مركز القراءة الآلية للوثائق</a:t>
            </a:r>
            <a:endParaRPr lang="fr-FR" sz="1400" smtClean="0"/>
          </a:p>
          <a:p>
            <a:pPr lvl="1" algn="r">
              <a:buFont typeface="Wingdings 2" pitchFamily="18" charset="2"/>
              <a:buNone/>
            </a:pPr>
            <a:r>
              <a:rPr lang="ar-MA" sz="1400" smtClean="0"/>
              <a:t>    المعهد الوطني لتحليل الظرفية</a:t>
            </a:r>
            <a:endParaRPr lang="fr-FR" sz="1400" smtClean="0"/>
          </a:p>
          <a:p>
            <a:pPr lvl="1" algn="r">
              <a:buFont typeface="Wingdings 2" pitchFamily="18" charset="2"/>
              <a:buNone/>
            </a:pPr>
            <a:r>
              <a:rPr lang="ar-MA" sz="1400" smtClean="0"/>
              <a:t>    المعهد الوطني للإحصاء والاقتصاد التطبيقي </a:t>
            </a:r>
            <a:endParaRPr lang="fr-FR" sz="1400" smtClean="0"/>
          </a:p>
          <a:p>
            <a:pPr lvl="1" algn="r">
              <a:buFont typeface="Wingdings 2" pitchFamily="18" charset="2"/>
              <a:buNone/>
            </a:pPr>
            <a:r>
              <a:rPr lang="ar-MA" sz="1400" smtClean="0"/>
              <a:t>    مدرسة علوم الإعلام</a:t>
            </a:r>
            <a:endParaRPr lang="fr-FR" sz="1400" smtClean="0"/>
          </a:p>
          <a:p>
            <a:pPr lvl="1" algn="r">
              <a:buFont typeface="Wingdings 2" pitchFamily="18" charset="2"/>
              <a:buNone/>
            </a:pPr>
            <a:r>
              <a:rPr lang="ar-MA" sz="1400" smtClean="0"/>
              <a:t>    المصالح الخارجية   </a:t>
            </a:r>
            <a:endParaRPr lang="fr-FR" sz="1400" smtClean="0"/>
          </a:p>
          <a:p>
            <a:pPr algn="r"/>
            <a:endParaRPr lang="fr-FR" sz="160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MA" sz="1600" b="1" dirty="0" err="1" smtClean="0">
                <a:solidFill>
                  <a:schemeClr val="tx1"/>
                </a:solidFill>
              </a:rPr>
              <a:t>بوعزة</a:t>
            </a:r>
            <a:r>
              <a:rPr lang="ar-MA" sz="1600" b="1" dirty="0" smtClean="0">
                <a:solidFill>
                  <a:schemeClr val="tx1"/>
                </a:solidFill>
              </a:rPr>
              <a:t> </a:t>
            </a:r>
            <a:r>
              <a:rPr lang="ar-MA" sz="1600" b="1" dirty="0" err="1" smtClean="0">
                <a:solidFill>
                  <a:schemeClr val="tx1"/>
                </a:solidFill>
              </a:rPr>
              <a:t>بوشخار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00034" y="1214422"/>
            <a:ext cx="7772400" cy="571504"/>
          </a:xfrm>
        </p:spPr>
        <p:txBody>
          <a:bodyPr/>
          <a:lstStyle/>
          <a:p>
            <a:pPr algn="r">
              <a:defRPr/>
            </a:pPr>
            <a:r>
              <a:rPr lang="ar-MA" alt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Arial" charset="0"/>
              </a:rPr>
              <a:t>مديرية الإحصاء</a:t>
            </a:r>
            <a:endParaRPr lang="fr-FR" alt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cs typeface="Arial" charset="0"/>
            </a:endParaRPr>
          </a:p>
        </p:txBody>
      </p:sp>
      <p:sp>
        <p:nvSpPr>
          <p:cNvPr id="14339" name="Sous-titre 2"/>
          <p:cNvSpPr>
            <a:spLocks noGrp="1"/>
          </p:cNvSpPr>
          <p:nvPr>
            <p:ph type="subTitle" idx="1"/>
          </p:nvPr>
        </p:nvSpPr>
        <p:spPr>
          <a:xfrm>
            <a:off x="571500" y="2000250"/>
            <a:ext cx="7643813" cy="3638550"/>
          </a:xfrm>
        </p:spPr>
        <p:txBody>
          <a:bodyPr/>
          <a:lstStyle/>
          <a:p>
            <a:pPr algn="r"/>
            <a:r>
              <a:rPr lang="ar-MA" sz="1600" b="1"/>
              <a:t>- قسم الإحصائيات العامة</a:t>
            </a:r>
            <a:endParaRPr lang="fr-FR" sz="1600"/>
          </a:p>
          <a:p>
            <a:pPr algn="r"/>
            <a:r>
              <a:rPr lang="ar-MA" sz="1600"/>
              <a:t>- قسم الإحصاء الاقتصادي والبحوث لدى المنشآت</a:t>
            </a:r>
            <a:endParaRPr lang="fr-FR" sz="1600"/>
          </a:p>
          <a:p>
            <a:pPr algn="r"/>
            <a:r>
              <a:rPr lang="ar-MA" sz="1600"/>
              <a:t>- قسم البحوث لدى الأسر</a:t>
            </a:r>
            <a:endParaRPr lang="fr-FR" sz="1600"/>
          </a:p>
          <a:p>
            <a:pPr algn="r"/>
            <a:r>
              <a:rPr lang="ar-MA" sz="1600"/>
              <a:t>- قسم إحصاء السكان والحالة المدنية</a:t>
            </a:r>
            <a:endParaRPr lang="fr-FR" sz="1600"/>
          </a:p>
          <a:p>
            <a:pPr algn="r"/>
            <a:r>
              <a:rPr lang="ar-MA" sz="1600"/>
              <a:t>- قسم المعلوميات</a:t>
            </a:r>
            <a:endParaRPr lang="fr-FR" sz="1600"/>
          </a:p>
          <a:p>
            <a:pPr algn="r"/>
            <a:r>
              <a:rPr lang="ar-MA" sz="1600"/>
              <a:t>- قسم الأرقام الاستدلالية الإحصائية</a:t>
            </a:r>
            <a:endParaRPr lang="fr-FR" sz="1600"/>
          </a:p>
          <a:p>
            <a:pPr algn="r"/>
            <a:r>
              <a:rPr lang="ar-MA" sz="1600"/>
              <a:t>- قسم الخرائطية ونظام المعلومات الجغرافي</a:t>
            </a:r>
            <a:endParaRPr lang="fr-FR" sz="1600"/>
          </a:p>
          <a:p>
            <a:pPr algn="r"/>
            <a:r>
              <a:rPr lang="ar-MA" sz="1600"/>
              <a:t>- قسم تدبير الوسائل</a:t>
            </a:r>
            <a:endParaRPr lang="fr-FR" sz="1600"/>
          </a:p>
          <a:p>
            <a:pPr algn="r"/>
            <a:r>
              <a:rPr lang="ar-MA" sz="1600" b="1"/>
              <a:t>- قسم المطبعة، النشر والأرشفة</a:t>
            </a:r>
            <a:endParaRPr lang="fr-FR" sz="1600"/>
          </a:p>
          <a:p>
            <a:pPr algn="r"/>
            <a:r>
              <a:rPr lang="ar-MA" sz="1600"/>
              <a:t>- قسم البحوث حول التشغيل</a:t>
            </a:r>
            <a:endParaRPr lang="fr-FR" sz="1600"/>
          </a:p>
          <a:p>
            <a:pPr algn="r"/>
            <a:r>
              <a:rPr lang="ar-MA" sz="1600"/>
              <a:t>- قسم البحوث حول القطاع غير المهيكل</a:t>
            </a:r>
            <a:endParaRPr lang="fr-FR" sz="1600"/>
          </a:p>
          <a:p>
            <a:pPr algn="l"/>
            <a:endParaRPr lang="fr-FR" sz="180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MA" sz="1600" b="1" dirty="0" err="1" smtClean="0">
                <a:solidFill>
                  <a:schemeClr val="tx1"/>
                </a:solidFill>
              </a:rPr>
              <a:t>بوعزة</a:t>
            </a:r>
            <a:r>
              <a:rPr lang="ar-MA" sz="1600" b="1" dirty="0" smtClean="0">
                <a:solidFill>
                  <a:schemeClr val="tx1"/>
                </a:solidFill>
              </a:rPr>
              <a:t> </a:t>
            </a:r>
            <a:r>
              <a:rPr lang="ar-MA" sz="1600" b="1" dirty="0" err="1" smtClean="0">
                <a:solidFill>
                  <a:schemeClr val="tx1"/>
                </a:solidFill>
              </a:rPr>
              <a:t>بوشخار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DB6874-1577-4E76-AC02-CC45BC078A50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1214423"/>
            <a:ext cx="7772400" cy="642942"/>
          </a:xfrm>
        </p:spPr>
        <p:txBody>
          <a:bodyPr/>
          <a:lstStyle/>
          <a:p>
            <a:pPr algn="r">
              <a:defRPr/>
            </a:pPr>
            <a:r>
              <a:rPr lang="ar-MA" alt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ea typeface="+mn-ea"/>
                <a:cs typeface="Arial" charset="0"/>
              </a:rPr>
              <a:t>قسم الإحصائيات العامة</a:t>
            </a:r>
            <a:endParaRPr lang="fr-FR" alt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5363" name="Sous-titre 2"/>
          <p:cNvSpPr>
            <a:spLocks noGrp="1"/>
          </p:cNvSpPr>
          <p:nvPr>
            <p:ph type="subTitle" idx="1"/>
          </p:nvPr>
        </p:nvSpPr>
        <p:spPr>
          <a:xfrm>
            <a:off x="500063" y="2714625"/>
            <a:ext cx="7858125" cy="1928813"/>
          </a:xfrm>
        </p:spPr>
        <p:txBody>
          <a:bodyPr/>
          <a:lstStyle/>
          <a:p>
            <a:pPr algn="r"/>
            <a:r>
              <a:rPr lang="ar-MA" sz="2400"/>
              <a:t>- مصلحة تجميع الإحصائيات الإدارية</a:t>
            </a:r>
            <a:endParaRPr lang="fr-FR" sz="2400"/>
          </a:p>
          <a:p>
            <a:pPr algn="r"/>
            <a:r>
              <a:rPr lang="ar-MA" sz="2400"/>
              <a:t>- مصلحة المنشورات العامة</a:t>
            </a:r>
            <a:endParaRPr lang="fr-FR" sz="2400"/>
          </a:p>
          <a:p>
            <a:pPr algn="r"/>
            <a:r>
              <a:rPr lang="ar-MA" sz="2400"/>
              <a:t>- مصلحة الشباك الإحصائي</a:t>
            </a:r>
            <a:endParaRPr lang="fr-FR" sz="2400"/>
          </a:p>
          <a:p>
            <a:pPr algn="r"/>
            <a:r>
              <a:rPr lang="ar-MA" sz="2400"/>
              <a:t>- مصلحة قواعد المعطيات الإحصائية</a:t>
            </a:r>
            <a:endParaRPr lang="fr-FR" sz="240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MA" sz="1600" b="1" dirty="0" err="1" smtClean="0">
                <a:solidFill>
                  <a:schemeClr val="tx1"/>
                </a:solidFill>
              </a:rPr>
              <a:t>بوعزة</a:t>
            </a:r>
            <a:r>
              <a:rPr lang="ar-MA" sz="1600" b="1" dirty="0" smtClean="0">
                <a:solidFill>
                  <a:schemeClr val="tx1"/>
                </a:solidFill>
              </a:rPr>
              <a:t> </a:t>
            </a:r>
            <a:r>
              <a:rPr lang="ar-MA" sz="1600" b="1" dirty="0" err="1" smtClean="0">
                <a:solidFill>
                  <a:schemeClr val="tx1"/>
                </a:solidFill>
              </a:rPr>
              <a:t>بوشخار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F7F4FA-A80F-4AEB-885C-F634C631E335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1357298"/>
            <a:ext cx="7772400" cy="714380"/>
          </a:xfrm>
        </p:spPr>
        <p:txBody>
          <a:bodyPr/>
          <a:lstStyle/>
          <a:p>
            <a:pPr algn="r">
              <a:defRPr/>
            </a:pPr>
            <a:r>
              <a:rPr lang="ar-MA" altLang="en-US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ea typeface="+mn-ea"/>
                <a:cs typeface="Arial" charset="0"/>
              </a:rPr>
              <a:t>قسم المطبعة، النشر والأرشفة</a:t>
            </a:r>
            <a:endParaRPr lang="fr-FR" alt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387" name="Sous-titre 2"/>
          <p:cNvSpPr>
            <a:spLocks noGrp="1"/>
          </p:cNvSpPr>
          <p:nvPr>
            <p:ph type="subTitle" idx="1"/>
          </p:nvPr>
        </p:nvSpPr>
        <p:spPr>
          <a:xfrm>
            <a:off x="642938" y="3071813"/>
            <a:ext cx="7786687" cy="1428750"/>
          </a:xfrm>
        </p:spPr>
        <p:txBody>
          <a:bodyPr/>
          <a:lstStyle/>
          <a:p>
            <a:pPr algn="r"/>
            <a:r>
              <a:rPr lang="ar-MA" sz="2400"/>
              <a:t>- مصلحة المطبعة</a:t>
            </a:r>
            <a:endParaRPr lang="fr-FR" sz="2400"/>
          </a:p>
          <a:p>
            <a:pPr algn="r"/>
            <a:r>
              <a:rPr lang="ar-MA" sz="2400"/>
              <a:t>- مصلحة النشر</a:t>
            </a:r>
            <a:endParaRPr lang="fr-FR" sz="2400"/>
          </a:p>
          <a:p>
            <a:pPr algn="r"/>
            <a:r>
              <a:rPr lang="ar-MA" sz="2400"/>
              <a:t>- مصلحة الأرشفة</a:t>
            </a:r>
            <a:endParaRPr lang="fr-FR" sz="2400"/>
          </a:p>
          <a:p>
            <a:pPr algn="l"/>
            <a:endParaRPr lang="fr-FR" sz="160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MA" sz="1600" b="1" dirty="0" err="1" smtClean="0">
                <a:solidFill>
                  <a:schemeClr val="tx1"/>
                </a:solidFill>
              </a:rPr>
              <a:t>بوعزة</a:t>
            </a:r>
            <a:r>
              <a:rPr lang="ar-MA" sz="1600" b="1" dirty="0" smtClean="0">
                <a:solidFill>
                  <a:schemeClr val="tx1"/>
                </a:solidFill>
              </a:rPr>
              <a:t> </a:t>
            </a:r>
            <a:r>
              <a:rPr lang="ar-MA" sz="1600" b="1" dirty="0" err="1" smtClean="0">
                <a:solidFill>
                  <a:schemeClr val="tx1"/>
                </a:solidFill>
              </a:rPr>
              <a:t>بوشخار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4C12AD-5A39-4BD2-B70C-A6F04B58AC51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5_Débit">
  <a:themeElements>
    <a:clrScheme name="Personnalisé 3">
      <a:dk1>
        <a:sysClr val="windowText" lastClr="000000"/>
      </a:dk1>
      <a:lt1>
        <a:sysClr val="window" lastClr="FFFFFF"/>
      </a:lt1>
      <a:dk2>
        <a:srgbClr val="FFC000"/>
      </a:dk2>
      <a:lt2>
        <a:srgbClr val="FEE7C9"/>
      </a:lt2>
      <a:accent1>
        <a:srgbClr val="375C16"/>
      </a:accent1>
      <a:accent2>
        <a:srgbClr val="E5F5D7"/>
      </a:accent2>
      <a:accent3>
        <a:srgbClr val="A9DE7A"/>
      </a:accent3>
      <a:accent4>
        <a:srgbClr val="FF9900"/>
      </a:accent4>
      <a:accent5>
        <a:srgbClr val="FED46B"/>
      </a:accent5>
      <a:accent6>
        <a:srgbClr val="B06602"/>
      </a:accent6>
      <a:hlink>
        <a:srgbClr val="EB8803"/>
      </a:hlink>
      <a:folHlink>
        <a:srgbClr val="FF9900"/>
      </a:folHlink>
    </a:clrScheme>
    <a:fontScheme name="5_Débit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ersonnalisé 3">
    <a:dk1>
      <a:sysClr val="windowText" lastClr="000000"/>
    </a:dk1>
    <a:lt1>
      <a:sysClr val="window" lastClr="FFFFFF"/>
    </a:lt1>
    <a:dk2>
      <a:srgbClr val="FFC000"/>
    </a:dk2>
    <a:lt2>
      <a:srgbClr val="FEE7C9"/>
    </a:lt2>
    <a:accent1>
      <a:srgbClr val="375C16"/>
    </a:accent1>
    <a:accent2>
      <a:srgbClr val="E5F5D7"/>
    </a:accent2>
    <a:accent3>
      <a:srgbClr val="A9DE7A"/>
    </a:accent3>
    <a:accent4>
      <a:srgbClr val="FF9900"/>
    </a:accent4>
    <a:accent5>
      <a:srgbClr val="FED46B"/>
    </a:accent5>
    <a:accent6>
      <a:srgbClr val="B06602"/>
    </a:accent6>
    <a:hlink>
      <a:srgbClr val="EB8803"/>
    </a:hlink>
    <a:folHlink>
      <a:srgbClr val="FF9900"/>
    </a:folHlink>
  </a:clrScheme>
</a:themeOverride>
</file>

<file path=ppt/theme/themeOverride2.xml><?xml version="1.0" encoding="utf-8"?>
<a:themeOverride xmlns:a="http://schemas.openxmlformats.org/drawingml/2006/main">
  <a:clrScheme name="Personnalisé 3">
    <a:dk1>
      <a:sysClr val="windowText" lastClr="000000"/>
    </a:dk1>
    <a:lt1>
      <a:sysClr val="window" lastClr="FFFFFF"/>
    </a:lt1>
    <a:dk2>
      <a:srgbClr val="FFC000"/>
    </a:dk2>
    <a:lt2>
      <a:srgbClr val="FEE7C9"/>
    </a:lt2>
    <a:accent1>
      <a:srgbClr val="375C16"/>
    </a:accent1>
    <a:accent2>
      <a:srgbClr val="E5F5D7"/>
    </a:accent2>
    <a:accent3>
      <a:srgbClr val="A9DE7A"/>
    </a:accent3>
    <a:accent4>
      <a:srgbClr val="FF9900"/>
    </a:accent4>
    <a:accent5>
      <a:srgbClr val="FED46B"/>
    </a:accent5>
    <a:accent6>
      <a:srgbClr val="B06602"/>
    </a:accent6>
    <a:hlink>
      <a:srgbClr val="EB8803"/>
    </a:hlink>
    <a:folHlink>
      <a:srgbClr val="FF99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33946</TotalTime>
  <Words>845</Words>
  <Application>Microsoft PowerPoint 7.0</Application>
  <PresentationFormat>Affichage à l'écran (4:3)</PresentationFormat>
  <Paragraphs>255</Paragraphs>
  <Slides>23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5_Débit</vt:lpstr>
      <vt:lpstr>المملكة المغربية المندوبية السامية للتخطيط مديرية الإحصاء</vt:lpstr>
      <vt:lpstr>Diapositive 2</vt:lpstr>
      <vt:lpstr>النظام الوطني للمعلومات الإحصائية بالمغرب</vt:lpstr>
      <vt:lpstr>النظام الوطني للمعلومات الإحصائية بالمغرب: الوضعية الحالية</vt:lpstr>
      <vt:lpstr>النظام الوطني للمعلومات الإحصائية بالمغرب: مكوناته</vt:lpstr>
      <vt:lpstr>المندوبية السامية للتخطيط</vt:lpstr>
      <vt:lpstr>مديرية الإحصاء</vt:lpstr>
      <vt:lpstr>قسم الإحصائيات العامة</vt:lpstr>
      <vt:lpstr>قسم المطبعة، النشر والأرشفة</vt:lpstr>
      <vt:lpstr>النظام الوطني للمعلومات الإحصائية بالمغرب: تحديث وتحيين</vt:lpstr>
      <vt:lpstr>إحصائيات النقل</vt:lpstr>
      <vt:lpstr>Diapositive 12</vt:lpstr>
      <vt:lpstr>Diapositive 13</vt:lpstr>
      <vt:lpstr>إحصائيات النقل: وسائل النشر لمديرية الإحصاء</vt:lpstr>
      <vt:lpstr>إحصائيات النقل: الاحتياجات</vt:lpstr>
      <vt:lpstr>إحصائيات النقل: أهم التطورات والتحسينات</vt:lpstr>
      <vt:lpstr>إحصائيات النقل: العوائق والصعوبات</vt:lpstr>
      <vt:lpstr>إحصائيات النقل: الآفاق</vt:lpstr>
      <vt:lpstr>نموذج للجداول الإحصائية</vt:lpstr>
      <vt:lpstr>نموذج للجداول الإحصائية</vt:lpstr>
      <vt:lpstr>نموذج للجداول الإحصائية</vt:lpstr>
      <vt:lpstr>نموذج للجداول الإحصائية</vt:lpstr>
      <vt:lpstr>Diapositive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BOUCHKHAR</dc:creator>
  <cp:lastModifiedBy>BOUCHKHAR</cp:lastModifiedBy>
  <cp:revision>282</cp:revision>
  <cp:lastPrinted>2003-03-04T09:08:03Z</cp:lastPrinted>
  <dcterms:created xsi:type="dcterms:W3CDTF">1601-01-01T00:00:00Z</dcterms:created>
  <dcterms:modified xsi:type="dcterms:W3CDTF">2011-10-11T00:45:58Z</dcterms:modified>
</cp:coreProperties>
</file>